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10D40A-0750-40F8-AAFC-172AFB2AC29E}" v="25" dt="2021-05-30T15:22:17.3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E:\2017-20%20ISP%20Data\Charts%20-%20MEL%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E:\2017-20%20ISP%20Data\Charts%20-%20MEL%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E:\2017-20%20ISP%20Data\Charts%20-%20MEL%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E:\2017-20%20ISP%20Data\Charts%20-%20MEL%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E:\2017-20%20ISP%20Data\Charts%20-%20MEL%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E:\2017-20%20ISP%20Data\Charts%20-%20MEL%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E:\2017-20%20ISP%20Data\Charts%20-%20MEL%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E:\2017-20%20ISP%20Data\Charts%20-%20MEL%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E:\2017-20%20ISP%20Data\Charts%20-%20MEL%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349</c:v>
                </c:pt>
                <c:pt idx="1">
                  <c:v>326</c:v>
                </c:pt>
                <c:pt idx="2">
                  <c:v>328</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Melbourne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276</c:v>
                </c:pt>
                <c:pt idx="1">
                  <c:v>235</c:v>
                </c:pt>
                <c:pt idx="2">
                  <c:v>183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majorUnit val="100"/>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0.15</c:v>
                </c:pt>
                <c:pt idx="1">
                  <c:v>0.11</c:v>
                </c:pt>
                <c:pt idx="2">
                  <c:v>0.1</c:v>
                </c:pt>
                <c:pt idx="3">
                  <c:v>7.0000000000000007E-2</c:v>
                </c:pt>
                <c:pt idx="4">
                  <c:v>0.06</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7.0000000000000007E-2</c:v>
                </c:pt>
                <c:pt idx="3">
                  <c:v>7.0000000000000007E-2</c:v>
                </c:pt>
                <c:pt idx="4">
                  <c:v>0.06</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0.21</c:v>
                </c:pt>
                <c:pt idx="1">
                  <c:v>0.14000000000000001</c:v>
                </c:pt>
                <c:pt idx="2">
                  <c:v>0.13</c:v>
                </c:pt>
                <c:pt idx="3">
                  <c:v>0.12</c:v>
                </c:pt>
                <c:pt idx="4">
                  <c:v>0.12</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0.13</c:v>
                </c:pt>
                <c:pt idx="2">
                  <c:v>0.12</c:v>
                </c:pt>
                <c:pt idx="3">
                  <c:v>0.12</c:v>
                </c:pt>
                <c:pt idx="4">
                  <c:v>0.11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0.82</c:v>
                </c:pt>
                <c:pt idx="1">
                  <c:v>0.71</c:v>
                </c:pt>
                <c:pt idx="2">
                  <c:v>0.66</c:v>
                </c:pt>
                <c:pt idx="3">
                  <c:v>0.21</c:v>
                </c:pt>
                <c:pt idx="4">
                  <c:v>0.04</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Melbourne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0051482697789729"/>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Changes in policy, practice or training</c:v>
                </c:pt>
                <c:pt idx="4">
                  <c:v>Meeting or reviews arranged</c:v>
                </c:pt>
                <c:pt idx="5">
                  <c:v>Safety/risk issue addressed</c:v>
                </c:pt>
              </c:strCache>
            </c:strRef>
          </c:cat>
          <c:val>
            <c:numRef>
              <c:f>Actions!$B$1:$B$6</c:f>
              <c:numCache>
                <c:formatCode>0%</c:formatCode>
                <c:ptCount val="6"/>
                <c:pt idx="0">
                  <c:v>0.62</c:v>
                </c:pt>
                <c:pt idx="1">
                  <c:v>0.3</c:v>
                </c:pt>
                <c:pt idx="2">
                  <c:v>0.3</c:v>
                </c:pt>
                <c:pt idx="3">
                  <c:v>0.13</c:v>
                </c:pt>
                <c:pt idx="4">
                  <c:v>0.11</c:v>
                </c:pt>
                <c:pt idx="5">
                  <c:v>0.06</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Melbourne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Melbourne Health</c:v>
                </c:pt>
              </c:strCache>
            </c:strRef>
          </c:cat>
          <c:val>
            <c:numRef>
              <c:f>ComplaintMedians!$D$2:$D$4</c:f>
              <c:numCache>
                <c:formatCode>General</c:formatCode>
                <c:ptCount val="3"/>
                <c:pt idx="0">
                  <c:v>13</c:v>
                </c:pt>
                <c:pt idx="1">
                  <c:v>7</c:v>
                </c:pt>
                <c:pt idx="2">
                  <c:v>6</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Melbourne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a:t>Complaints per 1,000 consumers</a:t>
                </a:r>
                <a:endParaRPr lang="en-AU"/>
              </a:p>
            </c:rich>
          </c:tx>
          <c:layout>
            <c:manualLayout>
              <c:xMode val="edge"/>
              <c:yMode val="edge"/>
              <c:x val="0.30855814802290815"/>
              <c:y val="2.6337555631633001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230</c:v>
                </c:pt>
                <c:pt idx="1">
                  <c:v>89</c:v>
                </c:pt>
                <c:pt idx="2">
                  <c:v>9</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120</c:v>
                </c:pt>
                <c:pt idx="1">
                  <c:v>52</c:v>
                </c:pt>
                <c:pt idx="2">
                  <c:v>11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0.77</c:v>
                </c:pt>
                <c:pt idx="1">
                  <c:v>0.36</c:v>
                </c:pt>
                <c:pt idx="2">
                  <c:v>0.26</c:v>
                </c:pt>
                <c:pt idx="3">
                  <c:v>0.3</c:v>
                </c:pt>
                <c:pt idx="4">
                  <c:v>0.16</c:v>
                </c:pt>
                <c:pt idx="5">
                  <c:v>0.08</c:v>
                </c:pt>
                <c:pt idx="6">
                  <c:v>0.11</c:v>
                </c:pt>
                <c:pt idx="7">
                  <c:v>0.09</c:v>
                </c:pt>
                <c:pt idx="8">
                  <c:v>0.08</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0.45</c:v>
                </c:pt>
                <c:pt idx="1">
                  <c:v>0.28999999999999998</c:v>
                </c:pt>
                <c:pt idx="2">
                  <c:v>0.26</c:v>
                </c:pt>
                <c:pt idx="3">
                  <c:v>0.09</c:v>
                </c:pt>
                <c:pt idx="4">
                  <c:v>0.05</c:v>
                </c:pt>
                <c:pt idx="5">
                  <c:v>0.08</c:v>
                </c:pt>
                <c:pt idx="6">
                  <c:v>0.21</c:v>
                </c:pt>
                <c:pt idx="7">
                  <c:v>0.02</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c:v>
                </c:pt>
                <c:pt idx="1">
                  <c:v>0.19</c:v>
                </c:pt>
                <c:pt idx="2">
                  <c:v>0.46</c:v>
                </c:pt>
                <c:pt idx="3">
                  <c:v>0.19</c:v>
                </c:pt>
                <c:pt idx="4">
                  <c:v>0.9</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0.18</c:v>
                </c:pt>
                <c:pt idx="1">
                  <c:v>0.28999999999999998</c:v>
                </c:pt>
                <c:pt idx="2">
                  <c:v>0.32</c:v>
                </c:pt>
                <c:pt idx="3">
                  <c:v>0.33</c:v>
                </c:pt>
                <c:pt idx="4">
                  <c:v>0.73</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0.08</c:v>
                </c:pt>
                <c:pt idx="1">
                  <c:v>0.17</c:v>
                </c:pt>
                <c:pt idx="2">
                  <c:v>0.42</c:v>
                </c:pt>
                <c:pt idx="3">
                  <c:v>0.1</c:v>
                </c:pt>
                <c:pt idx="4">
                  <c:v>0.57999999999999996</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0.05</c:v>
                </c:pt>
                <c:pt idx="1">
                  <c:v>0.3</c:v>
                </c:pt>
                <c:pt idx="2">
                  <c:v>0.23</c:v>
                </c:pt>
                <c:pt idx="3">
                  <c:v>0.09</c:v>
                </c:pt>
                <c:pt idx="4">
                  <c:v>0.4</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E0B57A11-6A30-485B-A26D-F6E2B7ADD3AC}"/>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Melbourne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(n=328)</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Melbourne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(n=183)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Melbourne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483682829"/>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3991218768"/>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691854593"/>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3434146163"/>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641848"/>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Melbourne Health were broadly consistent with the sector, with treatment, communication, conduct and behaviour, and medication the most frequently raised issues, in proportions consistent with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Melbourne Health were broadly consistent with the sector, with complaints most often about treatment, conduct and behaviour, communication, and facilities, also in proportions consistent with the sector.</a:t>
            </a:r>
          </a:p>
          <a:p>
            <a:pPr marL="342900" indent="-342900">
              <a:lnSpc>
                <a:spcPct val="110000"/>
              </a:lnSpc>
              <a:spcBef>
                <a:spcPts val="600"/>
              </a:spcBef>
              <a:spcAft>
                <a:spcPts val="600"/>
              </a:spcAft>
              <a:buFont typeface="Arial" panose="020B0604020202020204" pitchFamily="34" charset="0"/>
              <a:buChar char="•"/>
            </a:pP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509735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conduct and behaviour, while family members/carers were more likely to raise concerns about treatment and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Also consistent with the sector, consumers were more likely to raise medication concerns than family members/carers in complaints to the MHCC, and both groups were equally likely to raise medication complaints directly with Melbourne Health.</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Melbourne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503555983"/>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065840790"/>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(n=230)</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(n=89)</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(n=120)</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(n=52)</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033613443"/>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856460160"/>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misleading or confusing information provided to family/carer</a:t>
            </a:r>
            <a:endParaRPr lang="en-AU" sz="1100" dirty="0">
              <a:effectLst/>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Property lost or damaged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1403575698"/>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4232344485"/>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Melbourne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Melbourne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(n=328)</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Melbourne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(n=183)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54" name="TextBox 53">
            <a:extLst>
              <a:ext uri="{FF2B5EF4-FFF2-40B4-BE49-F238E27FC236}">
                <a16:creationId xmlns:a16="http://schemas.microsoft.com/office/drawing/2014/main" id="{BCC4A7FA-2E97-4AB3-AFF1-426CF472F8E0}"/>
              </a:ext>
            </a:extLst>
          </p:cNvPr>
          <p:cNvSpPr txBox="1"/>
          <p:nvPr/>
        </p:nvSpPr>
        <p:spPr>
          <a:xfrm>
            <a:off x="406564" y="1491666"/>
            <a:ext cx="2469470" cy="4983031"/>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and lack of care/attention were the most frequently occurring issues at Melbourne Health in complaints to the MHCC, consistent with the sector.</a:t>
            </a:r>
          </a:p>
          <a:p>
            <a:pPr>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 also consistent with the sector.</a:t>
            </a:r>
            <a:endParaRPr lang="en-AU" sz="1600" dirty="0">
              <a:solidFill>
                <a:schemeClr val="accent3"/>
              </a:solidFill>
              <a:latin typeface="Arial Nova Light" panose="020B0304020202020204" pitchFamily="34" charset="0"/>
              <a:cs typeface="Arial" panose="020B0604020202020204" pitchFamily="34" charset="0"/>
            </a:endParaRPr>
          </a:p>
          <a:p>
            <a:pPr algn="l">
              <a:lnSpc>
                <a:spcPct val="110000"/>
              </a:lnSpc>
              <a:spcBef>
                <a:spcPts val="600"/>
              </a:spcBef>
              <a:spcAft>
                <a:spcPts val="600"/>
              </a:spcAft>
            </a:pP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141428068"/>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Melbourne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lang="en-US" dirty="0">
                <a:solidFill>
                  <a:schemeClr val="accent3"/>
                </a:solidFill>
                <a:latin typeface="Arial Nova Light" panose="020B0304020202020204" pitchFamily="34" charset="0"/>
                <a:cs typeface="Arial" panose="020B0604020202020204" pitchFamily="34" charset="0"/>
              </a:rPr>
              <a:t>Melbourne Health</a:t>
            </a:r>
            <a:r>
              <a:rPr lang="en-US" sz="1800" dirty="0">
                <a:solidFill>
                  <a:schemeClr val="accent3"/>
                </a:solidFill>
                <a:latin typeface="Arial Nova Light" panose="020B0304020202020204" pitchFamily="34" charset="0"/>
                <a:cs typeface="Arial" panose="020B0604020202020204" pitchFamily="34" charset="0"/>
              </a:rPr>
              <a:t> in response to complaints made to the MHCC about </a:t>
            </a:r>
            <a:r>
              <a:rPr lang="en-US" dirty="0">
                <a:solidFill>
                  <a:schemeClr val="accent3"/>
                </a:solidFill>
                <a:latin typeface="Arial Nova Light" panose="020B0304020202020204" pitchFamily="34" charset="0"/>
                <a:cs typeface="Arial" panose="020B0604020202020204" pitchFamily="34" charset="0"/>
              </a:rPr>
              <a:t>Melbourne Health </a:t>
            </a:r>
            <a:r>
              <a:rPr lang="en-US" sz="1800" dirty="0">
                <a:solidFill>
                  <a:schemeClr val="accent3"/>
                </a:solidFill>
                <a:latin typeface="Arial Nova Light" panose="020B0304020202020204" pitchFamily="34" charset="0"/>
                <a:cs typeface="Arial" panose="020B0604020202020204" pitchFamily="34" charset="0"/>
              </a:rPr>
              <a:t>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Melbourne Health.</a:t>
            </a: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Melbourne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781826608"/>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the MHCC than directly to Melbourne Health.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and lack of care/attention were the most frequently occurring issues at Melbourne Health in complaints to the MHCC, consistent with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 also consistent with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Melbourne Health.</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Melbourne Health, despite this being requested by the MHCC. Recording and reporting on outcomes will enable better comparison with statewide data, and better highlight the effectiveness of Melbourne Health’s complaint systems.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6"/>
            <a:ext cx="4769416" cy="3874517"/>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relatively stable for Melbourne Health over the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 the same period, the number of complaints made directly to Melbourne Health have decreased steadily.</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the MHCC than directly to Melbourne Health.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328</a:t>
            </a:r>
          </a:p>
          <a:p>
            <a:pPr>
              <a:lnSpc>
                <a:spcPct val="80000"/>
              </a:lnSpc>
            </a:pPr>
            <a:r>
              <a:rPr lang="en-AU" sz="1600" dirty="0">
                <a:solidFill>
                  <a:srgbClr val="052A39"/>
                </a:solidFill>
                <a:latin typeface="Arial Nova Light" panose="020B0304020202020204" pitchFamily="34" charset="0"/>
              </a:rPr>
              <a:t>Complaints to MHCC about Melbourne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183</a:t>
            </a:r>
          </a:p>
          <a:p>
            <a:pPr>
              <a:lnSpc>
                <a:spcPct val="80000"/>
              </a:lnSpc>
            </a:pPr>
            <a:r>
              <a:rPr lang="en-AU" sz="1600" dirty="0">
                <a:solidFill>
                  <a:srgbClr val="052A39"/>
                </a:solidFill>
                <a:latin typeface="Arial Nova Light" panose="020B0304020202020204" pitchFamily="34" charset="0"/>
              </a:rPr>
              <a:t>Complaints to Melbourne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28594969"/>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Melbourne Health received lower rates of complaints directly and to the MHCC, compared to the sector.</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(n=328)</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Melbourne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(n=183)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659460277"/>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Melbourne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Melbourne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Melbourne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87612" y="6108860"/>
            <a:ext cx="3902363" cy="430887"/>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Melbourne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Melbourne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Melbourne Health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also made most complaints directly to Melbourne Health, at similar proportions to the sector in 2019-20.</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575498057"/>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5AA8DE-971E-460E-9ACA-8E519CBA998F}">
  <ds:schemaRefs>
    <ds:schemaRef ds:uri="http://purl.org/dc/dcmitype/"/>
    <ds:schemaRef ds:uri="http://purl.org/dc/elements/1.1/"/>
    <ds:schemaRef ds:uri="http://www.w3.org/XML/1998/namespace"/>
    <ds:schemaRef ds:uri="346a98b2-8cb5-4b00-9f7c-6f20646cf270"/>
    <ds:schemaRef ds:uri="http://schemas.microsoft.com/office/2006/documentManagement/types"/>
    <ds:schemaRef ds:uri="http://schemas.microsoft.com/office/infopath/2007/PartnerControls"/>
    <ds:schemaRef ds:uri="1003d65e-de0c-4738-9985-419c46fd36e2"/>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17891</TotalTime>
  <Words>1540</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Melbourne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24</cp:revision>
  <dcterms:created xsi:type="dcterms:W3CDTF">2021-01-20T23:56:26Z</dcterms:created>
  <dcterms:modified xsi:type="dcterms:W3CDTF">2022-04-11T03:21:02Z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2022-04-11T03:21:02Z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b8838aca-64e7-4871-bda3-eb9ebf7830bc</vt:lpwstr>
  </property>
  <property fmtid="{D5CDD505-2E9C-101B-9397-08002B2CF9AE}" pid="9" name="MSIP_Label_43e64453-338c-4f93-8a4d-0039a0a41f2a_ContentBits">
    <vt:lpwstr>2</vt:lpwstr>
  </property>
</Properties>
</file>