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7.xml" ContentType="application/vnd.openxmlformats-officedocument.themeOverr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9D577E-963A-4C63-A882-B46CA74C7612}" v="206" dt="2021-05-30T16:25:05.7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57" autoAdjust="0"/>
  </p:normalViewPr>
  <p:slideViewPr>
    <p:cSldViewPr snapToGrid="0" showGuides="1">
      <p:cViewPr varScale="1">
        <p:scale>
          <a:sx n="81" d="100"/>
          <a:sy n="81" d="100"/>
        </p:scale>
        <p:origin x="758"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zaan Ahmad" userId="1c5dd9f373d485ac" providerId="LiveId" clId="{BFB56EC1-889A-4F23-9F5C-A8DCBFCDBF35}"/>
    <pc:docChg chg="modSld">
      <pc:chgData name="Mizaan Ahmad" userId="1c5dd9f373d485ac" providerId="LiveId" clId="{BFB56EC1-889A-4F23-9F5C-A8DCBFCDBF35}" dt="2021-05-31T02:55:10.823" v="14" actId="20577"/>
      <pc:docMkLst>
        <pc:docMk/>
      </pc:docMkLst>
      <pc:sldChg chg="modSp mod">
        <pc:chgData name="Mizaan Ahmad" userId="1c5dd9f373d485ac" providerId="LiveId" clId="{BFB56EC1-889A-4F23-9F5C-A8DCBFCDBF35}" dt="2021-05-31T02:55:10.823" v="14" actId="20577"/>
        <pc:sldMkLst>
          <pc:docMk/>
          <pc:sldMk cId="2491112856" sldId="280"/>
        </pc:sldMkLst>
        <pc:spChg chg="mod">
          <ac:chgData name="Mizaan Ahmad" userId="1c5dd9f373d485ac" providerId="LiveId" clId="{BFB56EC1-889A-4F23-9F5C-A8DCBFCDBF35}" dt="2021-05-31T02:54:40.041" v="1"/>
          <ac:spMkLst>
            <pc:docMk/>
            <pc:sldMk cId="2491112856" sldId="280"/>
            <ac:spMk id="6" creationId="{4ADAE8C7-EE46-4C64-90DC-523225301A72}"/>
          </ac:spMkLst>
        </pc:spChg>
        <pc:spChg chg="mod">
          <ac:chgData name="Mizaan Ahmad" userId="1c5dd9f373d485ac" providerId="LiveId" clId="{BFB56EC1-889A-4F23-9F5C-A8DCBFCDBF35}" dt="2021-05-31T02:55:10.823" v="14" actId="20577"/>
          <ac:spMkLst>
            <pc:docMk/>
            <pc:sldMk cId="2491112856" sldId="280"/>
            <ac:spMk id="8" creationId="{37275FC9-DCC8-4EE7-9F89-C054BC939FBA}"/>
          </ac:spMkLst>
        </pc:spChg>
      </pc:sldChg>
      <pc:sldChg chg="modSp mod">
        <pc:chgData name="Mizaan Ahmad" userId="1c5dd9f373d485ac" providerId="LiveId" clId="{BFB56EC1-889A-4F23-9F5C-A8DCBFCDBF35}" dt="2021-05-31T02:54:57.714" v="2"/>
        <pc:sldMkLst>
          <pc:docMk/>
          <pc:sldMk cId="3783533735" sldId="285"/>
        </pc:sldMkLst>
        <pc:spChg chg="mod">
          <ac:chgData name="Mizaan Ahmad" userId="1c5dd9f373d485ac" providerId="LiveId" clId="{BFB56EC1-889A-4F23-9F5C-A8DCBFCDBF35}" dt="2021-05-31T02:54:57.714" v="2"/>
          <ac:spMkLst>
            <pc:docMk/>
            <pc:sldMk cId="3783533735" sldId="285"/>
            <ac:spMk id="6" creationId="{AF80A39C-E3D8-480C-B336-1075A5AA03DA}"/>
          </ac:spMkLst>
        </pc:spChg>
      </pc:sldChg>
    </pc:docChg>
  </pc:docChgLst>
  <pc:docChgLst>
    <pc:chgData name="Mizaan Ahmad" userId="1c5dd9f373d485ac" providerId="LiveId" clId="{429D577E-963A-4C63-A882-B46CA74C7612}"/>
    <pc:docChg chg="undo custSel modSld">
      <pc:chgData name="Mizaan Ahmad" userId="1c5dd9f373d485ac" providerId="LiveId" clId="{429D577E-963A-4C63-A882-B46CA74C7612}" dt="2021-05-30T18:44:57.181" v="276" actId="6549"/>
      <pc:docMkLst>
        <pc:docMk/>
      </pc:docMkLst>
      <pc:sldChg chg="modSp mod">
        <pc:chgData name="Mizaan Ahmad" userId="1c5dd9f373d485ac" providerId="LiveId" clId="{429D577E-963A-4C63-A882-B46CA74C7612}" dt="2021-05-30T17:59:39.484" v="267"/>
        <pc:sldMkLst>
          <pc:docMk/>
          <pc:sldMk cId="2468528989" sldId="261"/>
        </pc:sldMkLst>
        <pc:spChg chg="mod">
          <ac:chgData name="Mizaan Ahmad" userId="1c5dd9f373d485ac" providerId="LiveId" clId="{429D577E-963A-4C63-A882-B46CA74C7612}" dt="2021-05-30T17:59:39.484" v="267"/>
          <ac:spMkLst>
            <pc:docMk/>
            <pc:sldMk cId="2468528989" sldId="261"/>
            <ac:spMk id="98" creationId="{5A1D96C0-F43A-4ADF-9134-72B1D1BA0AC5}"/>
          </ac:spMkLst>
        </pc:spChg>
      </pc:sldChg>
      <pc:sldChg chg="modSp mod">
        <pc:chgData name="Mizaan Ahmad" userId="1c5dd9f373d485ac" providerId="LiveId" clId="{429D577E-963A-4C63-A882-B46CA74C7612}" dt="2021-05-30T16:22:05.369" v="156"/>
        <pc:sldMkLst>
          <pc:docMk/>
          <pc:sldMk cId="1080916225" sldId="262"/>
        </pc:sldMkLst>
        <pc:spChg chg="mod">
          <ac:chgData name="Mizaan Ahmad" userId="1c5dd9f373d485ac" providerId="LiveId" clId="{429D577E-963A-4C63-A882-B46CA74C7612}" dt="2021-05-30T16:22:05.369" v="156"/>
          <ac:spMkLst>
            <pc:docMk/>
            <pc:sldMk cId="1080916225" sldId="262"/>
            <ac:spMk id="162" creationId="{BE44FBF2-A33C-4A25-A70A-F999F9D86D64}"/>
          </ac:spMkLst>
        </pc:spChg>
      </pc:sldChg>
      <pc:sldChg chg="modSp mod">
        <pc:chgData name="Mizaan Ahmad" userId="1c5dd9f373d485ac" providerId="LiveId" clId="{429D577E-963A-4C63-A882-B46CA74C7612}" dt="2021-05-30T17:29:19.477" v="192" actId="20577"/>
        <pc:sldMkLst>
          <pc:docMk/>
          <pc:sldMk cId="1708563974" sldId="263"/>
        </pc:sldMkLst>
        <pc:spChg chg="mod">
          <ac:chgData name="Mizaan Ahmad" userId="1c5dd9f373d485ac" providerId="LiveId" clId="{429D577E-963A-4C63-A882-B46CA74C7612}" dt="2021-05-30T17:29:19.477" v="192" actId="20577"/>
          <ac:spMkLst>
            <pc:docMk/>
            <pc:sldMk cId="1708563974" sldId="263"/>
            <ac:spMk id="42" creationId="{12FCE8F7-4DC7-417F-A76F-D25E22BC09AC}"/>
          </ac:spMkLst>
        </pc:spChg>
      </pc:sldChg>
      <pc:sldChg chg="modSp mod">
        <pc:chgData name="Mizaan Ahmad" userId="1c5dd9f373d485ac" providerId="LiveId" clId="{429D577E-963A-4C63-A882-B46CA74C7612}" dt="2021-05-30T16:24:31.456" v="177"/>
        <pc:sldMkLst>
          <pc:docMk/>
          <pc:sldMk cId="2491112856" sldId="280"/>
        </pc:sldMkLst>
        <pc:spChg chg="mod">
          <ac:chgData name="Mizaan Ahmad" userId="1c5dd9f373d485ac" providerId="LiveId" clId="{429D577E-963A-4C63-A882-B46CA74C7612}" dt="2021-05-28T04:55:30.645" v="150" actId="6549"/>
          <ac:spMkLst>
            <pc:docMk/>
            <pc:sldMk cId="2491112856" sldId="280"/>
            <ac:spMk id="6" creationId="{4ADAE8C7-EE46-4C64-90DC-523225301A72}"/>
          </ac:spMkLst>
        </pc:spChg>
        <pc:spChg chg="mod">
          <ac:chgData name="Mizaan Ahmad" userId="1c5dd9f373d485ac" providerId="LiveId" clId="{429D577E-963A-4C63-A882-B46CA74C7612}" dt="2021-05-30T16:24:31.456" v="177"/>
          <ac:spMkLst>
            <pc:docMk/>
            <pc:sldMk cId="2491112856" sldId="280"/>
            <ac:spMk id="8" creationId="{37275FC9-DCC8-4EE7-9F89-C054BC939FBA}"/>
          </ac:spMkLst>
        </pc:spChg>
        <pc:graphicFrameChg chg="mod">
          <ac:chgData name="Mizaan Ahmad" userId="1c5dd9f373d485ac" providerId="LiveId" clId="{429D577E-963A-4C63-A882-B46CA74C7612}" dt="2021-05-30T16:23:46.449" v="174"/>
          <ac:graphicFrameMkLst>
            <pc:docMk/>
            <pc:sldMk cId="2491112856" sldId="280"/>
            <ac:graphicFrameMk id="5" creationId="{0EB672B1-5887-4511-8FFC-B1514DBA91BA}"/>
          </ac:graphicFrameMkLst>
        </pc:graphicFrameChg>
      </pc:sldChg>
      <pc:sldChg chg="addSp modSp mod">
        <pc:chgData name="Mizaan Ahmad" userId="1c5dd9f373d485ac" providerId="LiveId" clId="{429D577E-963A-4C63-A882-B46CA74C7612}" dt="2021-05-25T09:56:30.359" v="122" actId="14100"/>
        <pc:sldMkLst>
          <pc:docMk/>
          <pc:sldMk cId="1026700057" sldId="281"/>
        </pc:sldMkLst>
        <pc:spChg chg="mod">
          <ac:chgData name="Mizaan Ahmad" userId="1c5dd9f373d485ac" providerId="LiveId" clId="{429D577E-963A-4C63-A882-B46CA74C7612}" dt="2021-05-25T09:54:33.370" v="5" actId="20577"/>
          <ac:spMkLst>
            <pc:docMk/>
            <pc:sldMk cId="1026700057" sldId="281"/>
            <ac:spMk id="30" creationId="{6C169F4A-9640-4059-9CAD-C716808497DD}"/>
          </ac:spMkLst>
        </pc:spChg>
        <pc:spChg chg="add mod">
          <ac:chgData name="Mizaan Ahmad" userId="1c5dd9f373d485ac" providerId="LiveId" clId="{429D577E-963A-4C63-A882-B46CA74C7612}" dt="2021-05-25T09:56:30.359" v="122" actId="14100"/>
          <ac:spMkLst>
            <pc:docMk/>
            <pc:sldMk cId="1026700057" sldId="281"/>
            <ac:spMk id="37" creationId="{5A38E5DF-CBE7-4355-ABA2-AAA609CDB8D6}"/>
          </ac:spMkLst>
        </pc:spChg>
        <pc:graphicFrameChg chg="mod">
          <ac:chgData name="Mizaan Ahmad" userId="1c5dd9f373d485ac" providerId="LiveId" clId="{429D577E-963A-4C63-A882-B46CA74C7612}" dt="2021-05-25T09:55:13.060" v="52"/>
          <ac:graphicFrameMkLst>
            <pc:docMk/>
            <pc:sldMk cId="1026700057" sldId="281"/>
            <ac:graphicFrameMk id="28" creationId="{23984EAE-5519-4510-8264-4560DD17377F}"/>
          </ac:graphicFrameMkLst>
        </pc:graphicFrameChg>
      </pc:sldChg>
      <pc:sldChg chg="modSp mod">
        <pc:chgData name="Mizaan Ahmad" userId="1c5dd9f373d485ac" providerId="LiveId" clId="{429D577E-963A-4C63-A882-B46CA74C7612}" dt="2021-05-30T18:22:07.763" v="274" actId="20577"/>
        <pc:sldMkLst>
          <pc:docMk/>
          <pc:sldMk cId="908867797" sldId="283"/>
        </pc:sldMkLst>
        <pc:spChg chg="mod">
          <ac:chgData name="Mizaan Ahmad" userId="1c5dd9f373d485ac" providerId="LiveId" clId="{429D577E-963A-4C63-A882-B46CA74C7612}" dt="2021-05-30T18:22:07.763" v="274" actId="20577"/>
          <ac:spMkLst>
            <pc:docMk/>
            <pc:sldMk cId="908867797" sldId="283"/>
            <ac:spMk id="156" creationId="{DD2CACB0-98A4-471A-9DEE-A4A2CC4EFE99}"/>
          </ac:spMkLst>
        </pc:spChg>
      </pc:sldChg>
      <pc:sldChg chg="modSp mod">
        <pc:chgData name="Mizaan Ahmad" userId="1c5dd9f373d485ac" providerId="LiveId" clId="{429D577E-963A-4C63-A882-B46CA74C7612}" dt="2021-05-30T17:45:38.444" v="226" actId="20577"/>
        <pc:sldMkLst>
          <pc:docMk/>
          <pc:sldMk cId="1414545796" sldId="284"/>
        </pc:sldMkLst>
        <pc:spChg chg="mod">
          <ac:chgData name="Mizaan Ahmad" userId="1c5dd9f373d485ac" providerId="LiveId" clId="{429D577E-963A-4C63-A882-B46CA74C7612}" dt="2021-05-30T17:45:38.444" v="226" actId="20577"/>
          <ac:spMkLst>
            <pc:docMk/>
            <pc:sldMk cId="1414545796" sldId="284"/>
            <ac:spMk id="388" creationId="{E4D10574-58A5-4FB2-B7A4-09D7B877DA6D}"/>
          </ac:spMkLst>
        </pc:spChg>
      </pc:sldChg>
      <pc:sldChg chg="modSp mod">
        <pc:chgData name="Mizaan Ahmad" userId="1c5dd9f373d485ac" providerId="LiveId" clId="{429D577E-963A-4C63-A882-B46CA74C7612}" dt="2021-05-30T18:44:57.181" v="276" actId="6549"/>
        <pc:sldMkLst>
          <pc:docMk/>
          <pc:sldMk cId="3783533735" sldId="285"/>
        </pc:sldMkLst>
        <pc:spChg chg="mod">
          <ac:chgData name="Mizaan Ahmad" userId="1c5dd9f373d485ac" providerId="LiveId" clId="{429D577E-963A-4C63-A882-B46CA74C7612}" dt="2021-05-30T16:22:15.140" v="157"/>
          <ac:spMkLst>
            <pc:docMk/>
            <pc:sldMk cId="3783533735" sldId="285"/>
            <ac:spMk id="6" creationId="{AF80A39C-E3D8-480C-B336-1075A5AA03DA}"/>
          </ac:spMkLst>
        </pc:spChg>
        <pc:spChg chg="mod">
          <ac:chgData name="Mizaan Ahmad" userId="1c5dd9f373d485ac" providerId="LiveId" clId="{429D577E-963A-4C63-A882-B46CA74C7612}" dt="2021-05-28T04:54:50.674" v="145" actId="20577"/>
          <ac:spMkLst>
            <pc:docMk/>
            <pc:sldMk cId="3783533735" sldId="285"/>
            <ac:spMk id="8" creationId="{602728D8-0F47-4841-870A-A5046F655BE1}"/>
          </ac:spMkLst>
        </pc:spChg>
        <pc:spChg chg="mod">
          <ac:chgData name="Mizaan Ahmad" userId="1c5dd9f373d485ac" providerId="LiveId" clId="{429D577E-963A-4C63-A882-B46CA74C7612}" dt="2021-05-30T18:44:57.181" v="276" actId="6549"/>
          <ac:spMkLst>
            <pc:docMk/>
            <pc:sldMk cId="3783533735" sldId="285"/>
            <ac:spMk id="47" creationId="{7FDF7E63-7C77-46DB-AEC3-E85B8E34E603}"/>
          </ac:spMkLst>
        </pc:spChg>
        <pc:spChg chg="mod">
          <ac:chgData name="Mizaan Ahmad" userId="1c5dd9f373d485ac" providerId="LiveId" clId="{429D577E-963A-4C63-A882-B46CA74C7612}" dt="2021-05-30T16:24:35.491" v="179" actId="313"/>
          <ac:spMkLst>
            <pc:docMk/>
            <pc:sldMk cId="3783533735" sldId="285"/>
            <ac:spMk id="48" creationId="{41C2AB24-194D-4981-922B-E9B156A98E95}"/>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izaa\OneDrive\Documents\MHCC%20Documents\LCR%20Presentation%20Data\Charts%20-%20Monash%20Health%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izaa\OneDrive\Documents\MHCC%20Documents\LCR%20Presentation%20Data\Charts%20-%20Monash%20Health%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izaa\OneDrive\Documents\MHCC%20Documents\LCR%20Presentation%20Data\Charts%20-%20Monash%20Health%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C:\Users\mizaa\OneDrive\Documents\MHCC%20Documents\LCR%20Presentation%20Data\Charts%20-%20Monash%20Health%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izaa\OneDrive\Documents\MHCC%20Documents\LCR%20Presentation%20Data\Charts%20-%20Monash%20Health%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onash%20Health%20-%20LC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mizaa\OneDrive\Documents\MHCC%20Documents\LCR%20Presentation%20Data\Charts%20-%20Monash%20Health%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onash%20Health%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onash%20Health%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onash%20Health%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onash%20Health%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onash%20Health%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Monash%20Health%20-%20LC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mizaa\OneDrive\Documents\MHCC%20Documents\LCR%20Presentation%20Data\Charts%20-%20Monash%20Health%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izaa\OneDrive\Documents\MHCC%20Documents\LCR%20Presentation%20Data\Charts%20-%20Monash%20Health%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172</c:v>
                </c:pt>
                <c:pt idx="1">
                  <c:v>197</c:v>
                </c:pt>
                <c:pt idx="2">
                  <c:v>194</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Monash Health</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250</c:v>
                </c:pt>
                <c:pt idx="1">
                  <c:v>312</c:v>
                </c:pt>
                <c:pt idx="2">
                  <c:v>264</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majorUnit val="100"/>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0.2</c:v>
                </c:pt>
                <c:pt idx="1">
                  <c:v>0.09</c:v>
                </c:pt>
                <c:pt idx="2">
                  <c:v>0.09</c:v>
                </c:pt>
                <c:pt idx="3">
                  <c:v>0.09</c:v>
                </c:pt>
                <c:pt idx="4">
                  <c:v>7.0000000000000007E-2</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0.15</c:v>
                </c:pt>
                <c:pt idx="1">
                  <c:v>0.11</c:v>
                </c:pt>
                <c:pt idx="2">
                  <c:v>7.0000000000000007E-2</c:v>
                </c:pt>
                <c:pt idx="3">
                  <c:v>7.0000000000000007E-2</c:v>
                </c:pt>
                <c:pt idx="4">
                  <c:v>0.05</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0.18</c:v>
                </c:pt>
                <c:pt idx="1">
                  <c:v>0.16</c:v>
                </c:pt>
                <c:pt idx="2">
                  <c:v>0.13</c:v>
                </c:pt>
                <c:pt idx="3">
                  <c:v>0.12</c:v>
                </c:pt>
                <c:pt idx="4">
                  <c:v>0.12</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0.19</c:v>
                </c:pt>
                <c:pt idx="1">
                  <c:v>0.13</c:v>
                </c:pt>
                <c:pt idx="2">
                  <c:v>0.12</c:v>
                </c:pt>
                <c:pt idx="3">
                  <c:v>0.12</c:v>
                </c:pt>
                <c:pt idx="4">
                  <c:v>0.11</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Complaints to MHCC</c:v>
                </c:pt>
              </c:strCache>
            </c:strRef>
          </c:tx>
          <c:spPr>
            <a:solidFill>
              <a:schemeClr val="accent1"/>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0.83</c:v>
                </c:pt>
                <c:pt idx="1">
                  <c:v>0.72</c:v>
                </c:pt>
                <c:pt idx="2">
                  <c:v>0.56999999999999995</c:v>
                </c:pt>
                <c:pt idx="3">
                  <c:v>0.17</c:v>
                </c:pt>
                <c:pt idx="4">
                  <c:v>0.05</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Complaints to Monash Health</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4.4999999999999997E-3</c:v>
                </c:pt>
                <c:pt idx="1">
                  <c:v>0.04</c:v>
                </c:pt>
                <c:pt idx="2">
                  <c:v>4.4999999999999997E-3</c:v>
                </c:pt>
                <c:pt idx="3">
                  <c:v>4.4999999999999997E-3</c:v>
                </c:pt>
                <c:pt idx="4">
                  <c:v>0.96</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4988610258853729"/>
          <c:y val="0.1886460721580554"/>
          <c:w val="0.3626384716586023"/>
          <c:h val="8.059238340800951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Service agreed to respond to complainant</c:v>
                </c:pt>
                <c:pt idx="1">
                  <c:v>Improved communication</c:v>
                </c:pt>
                <c:pt idx="2">
                  <c:v>Review/change to consumer care</c:v>
                </c:pt>
                <c:pt idx="3">
                  <c:v>Changes in policy, practice or training</c:v>
                </c:pt>
                <c:pt idx="4">
                  <c:v>Meeting or reviews arranged</c:v>
                </c:pt>
                <c:pt idx="5">
                  <c:v>Safety/risk issue addressed</c:v>
                </c:pt>
              </c:strCache>
            </c:strRef>
          </c:cat>
          <c:val>
            <c:numRef>
              <c:f>Actions!$B$1:$B$6</c:f>
              <c:numCache>
                <c:formatCode>0%</c:formatCode>
                <c:ptCount val="6"/>
                <c:pt idx="0">
                  <c:v>0.7</c:v>
                </c:pt>
                <c:pt idx="1">
                  <c:v>0.33</c:v>
                </c:pt>
                <c:pt idx="2">
                  <c:v>0.23</c:v>
                </c:pt>
                <c:pt idx="3">
                  <c:v>0.15</c:v>
                </c:pt>
                <c:pt idx="4">
                  <c:v>0.08</c:v>
                </c:pt>
                <c:pt idx="5">
                  <c:v>0.05</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Monash Health</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Monash Health</c:v>
                </c:pt>
              </c:strCache>
            </c:strRef>
          </c:cat>
          <c:val>
            <c:numRef>
              <c:f>ComplaintMedians!$D$2:$D$4</c:f>
              <c:numCache>
                <c:formatCode>General</c:formatCode>
                <c:ptCount val="3"/>
                <c:pt idx="0">
                  <c:v>21</c:v>
                </c:pt>
                <c:pt idx="1">
                  <c:v>23</c:v>
                </c:pt>
                <c:pt idx="2">
                  <c:v>23</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Monash Health</c:v>
                </c:pt>
              </c:strCache>
            </c:strRef>
          </c:cat>
          <c:val>
            <c:numRef>
              <c:f>ComplaintMedians!$E$2:$E$4</c:f>
              <c:numCache>
                <c:formatCode>General</c:formatCode>
                <c:ptCount val="3"/>
                <c:pt idx="0">
                  <c:v>15</c:v>
                </c:pt>
                <c:pt idx="1">
                  <c:v>13</c:v>
                </c:pt>
                <c:pt idx="2">
                  <c:v>10</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dirty="0"/>
                  <a:t>per 1,000 consumers</a:t>
                </a:r>
                <a:endParaRPr lang="en-AU" dirty="0"/>
              </a:p>
            </c:rich>
          </c:tx>
          <c:layout>
            <c:manualLayout>
              <c:xMode val="edge"/>
              <c:yMode val="edge"/>
              <c:x val="0.40671765722536224"/>
              <c:y val="2.633746363099961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060513294977E-2"/>
          <c:y val="3.2606080489938759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0">
                  <c:v>146</c:v>
                </c:pt>
                <c:pt idx="1">
                  <c:v>44</c:v>
                </c:pt>
                <c:pt idx="2">
                  <c:v>4</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0">
                  <c:v>170</c:v>
                </c:pt>
                <c:pt idx="1">
                  <c:v>85</c:v>
                </c:pt>
                <c:pt idx="2">
                  <c:v>7</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0.75</c:v>
                </c:pt>
                <c:pt idx="1">
                  <c:v>0.4</c:v>
                </c:pt>
                <c:pt idx="2">
                  <c:v>0.31</c:v>
                </c:pt>
                <c:pt idx="3">
                  <c:v>0.33</c:v>
                </c:pt>
                <c:pt idx="4">
                  <c:v>0.14000000000000001</c:v>
                </c:pt>
                <c:pt idx="5">
                  <c:v>0.08</c:v>
                </c:pt>
                <c:pt idx="6">
                  <c:v>0.13</c:v>
                </c:pt>
                <c:pt idx="7">
                  <c:v>0.14000000000000001</c:v>
                </c:pt>
                <c:pt idx="8">
                  <c:v>0.1</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0.75</c:v>
                </c:pt>
                <c:pt idx="1">
                  <c:v>0.37</c:v>
                </c:pt>
                <c:pt idx="2">
                  <c:v>0.3</c:v>
                </c:pt>
                <c:pt idx="3">
                  <c:v>0.28999999999999998</c:v>
                </c:pt>
                <c:pt idx="4">
                  <c:v>0.15</c:v>
                </c:pt>
                <c:pt idx="5">
                  <c:v>0.12</c:v>
                </c:pt>
                <c:pt idx="6">
                  <c:v>0.12</c:v>
                </c:pt>
                <c:pt idx="7">
                  <c:v>0.1</c:v>
                </c:pt>
                <c:pt idx="8">
                  <c:v>0.1</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0.48</c:v>
                </c:pt>
                <c:pt idx="1">
                  <c:v>0.26</c:v>
                </c:pt>
                <c:pt idx="2">
                  <c:v>0.31</c:v>
                </c:pt>
                <c:pt idx="3">
                  <c:v>0.05</c:v>
                </c:pt>
                <c:pt idx="4">
                  <c:v>0.04</c:v>
                </c:pt>
                <c:pt idx="5">
                  <c:v>0.08</c:v>
                </c:pt>
                <c:pt idx="6">
                  <c:v>0.2</c:v>
                </c:pt>
                <c:pt idx="7">
                  <c:v>0.04</c:v>
                </c:pt>
                <c:pt idx="8">
                  <c:v>4.4999999999999997E-3</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0.48</c:v>
                </c:pt>
                <c:pt idx="1">
                  <c:v>0.23</c:v>
                </c:pt>
                <c:pt idx="2">
                  <c:v>0.26</c:v>
                </c:pt>
                <c:pt idx="3">
                  <c:v>0.08</c:v>
                </c:pt>
                <c:pt idx="4">
                  <c:v>0.06</c:v>
                </c:pt>
                <c:pt idx="5">
                  <c:v>0.09</c:v>
                </c:pt>
                <c:pt idx="6">
                  <c:v>0.21</c:v>
                </c:pt>
                <c:pt idx="7">
                  <c:v>0.03</c:v>
                </c:pt>
                <c:pt idx="8">
                  <c:v>0.01</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7.0000000000000007E-2</c:v>
                </c:pt>
                <c:pt idx="1">
                  <c:v>0.16</c:v>
                </c:pt>
                <c:pt idx="2">
                  <c:v>0.52</c:v>
                </c:pt>
                <c:pt idx="3">
                  <c:v>0.16</c:v>
                </c:pt>
                <c:pt idx="4">
                  <c:v>0.73</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0.17</c:v>
                </c:pt>
                <c:pt idx="1">
                  <c:v>0.36</c:v>
                </c:pt>
                <c:pt idx="2">
                  <c:v>0.35</c:v>
                </c:pt>
                <c:pt idx="3">
                  <c:v>0.37</c:v>
                </c:pt>
                <c:pt idx="4">
                  <c:v>0.75</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0.05</c:v>
                </c:pt>
                <c:pt idx="1">
                  <c:v>0.18</c:v>
                </c:pt>
                <c:pt idx="2">
                  <c:v>0.44</c:v>
                </c:pt>
                <c:pt idx="3">
                  <c:v>0.08</c:v>
                </c:pt>
                <c:pt idx="4">
                  <c:v>0.55000000000000004</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0.04</c:v>
                </c:pt>
                <c:pt idx="1">
                  <c:v>0.39</c:v>
                </c:pt>
                <c:pt idx="2">
                  <c:v>0.16</c:v>
                </c:pt>
                <c:pt idx="3">
                  <c:v>0.04</c:v>
                </c:pt>
                <c:pt idx="4">
                  <c:v>0.44</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a:p>
        </p:txBody>
      </p:sp>
    </p:spTree>
    <p:extLst>
      <p:ext uri="{BB962C8B-B14F-4D97-AF65-F5344CB8AC3E}">
        <p14:creationId xmlns:p14="http://schemas.microsoft.com/office/powerpoint/2010/main" val="3656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a:p>
        </p:txBody>
      </p:sp>
    </p:spTree>
    <p:extLst>
      <p:ext uri="{BB962C8B-B14F-4D97-AF65-F5344CB8AC3E}">
        <p14:creationId xmlns:p14="http://schemas.microsoft.com/office/powerpoint/2010/main" val="3328621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262DCCE5-B294-475F-9F27-96DCF5E9394E}"/>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a:solidFill>
                  <a:schemeClr val="bg1"/>
                </a:solidFill>
                <a:latin typeface="Arial Rounded MT Bold" panose="020F0704030504030204" pitchFamily="34" charset="0"/>
                <a:cs typeface="Arial" panose="020B0604020202020204" pitchFamily="34" charset="0"/>
              </a:rPr>
              <a:t>Monash</a:t>
            </a:r>
            <a:r>
              <a:rPr lang="en-AU" sz="4800" b="1" dirty="0">
                <a:solidFill>
                  <a:schemeClr val="bg1"/>
                </a:solidFill>
                <a:latin typeface="Arial Rounded MT Bold" panose="020F0704030504030204" pitchFamily="34" charset="0"/>
                <a:cs typeface="Arial" panose="020B0604020202020204" pitchFamily="34" charset="0"/>
              </a:rPr>
              <a:t> Health</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(n=194)</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Monash Health</a:t>
                  </a: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(n=264)</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Monash Health</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2717374478"/>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651440176"/>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2892274154"/>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2142841800"/>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4" y="1542200"/>
            <a:ext cx="4632894" cy="3573863"/>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Issues raised in complaints to the MHCC about Monash Health were broadly consistent the sector, with treatment, communication, conduct and behaviour and medication the most frequently raised issues.</a:t>
            </a:r>
          </a:p>
          <a:p>
            <a:pPr marL="342900" indent="-342900">
              <a:lnSpc>
                <a:spcPct val="110000"/>
              </a:lnSpc>
              <a:spcBef>
                <a:spcPts val="600"/>
              </a:spcBef>
              <a:spcAft>
                <a:spcPts val="600"/>
              </a:spcAft>
              <a:buFont typeface="Arial" panose="020B0604020202020204" pitchFamily="34" charset="0"/>
              <a:buChar char="•"/>
            </a:pPr>
            <a:r>
              <a:rPr lang="en-AU" dirty="0">
                <a:solidFill>
                  <a:schemeClr val="accent3"/>
                </a:solidFill>
                <a:latin typeface="Arial Nova Light" panose="020B0304020202020204" pitchFamily="34" charset="0"/>
                <a:cs typeface="Arial" panose="020B0604020202020204" pitchFamily="34" charset="0"/>
              </a:rPr>
              <a:t>Similarly, </a:t>
            </a:r>
            <a:r>
              <a:rPr lang="en-US" dirty="0">
                <a:solidFill>
                  <a:schemeClr val="accent3"/>
                </a:solidFill>
                <a:latin typeface="Arial Nova Light" panose="020B0304020202020204" pitchFamily="34" charset="0"/>
                <a:cs typeface="Arial" panose="020B0604020202020204" pitchFamily="34" charset="0"/>
              </a:rPr>
              <a:t>issues raised in complaints to Monash Health were broadly consistent with the sector, with complaints most often about treatment, conduct and behaviour, communication, and facilities.</a:t>
            </a: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4" y="1588317"/>
            <a:ext cx="3827268" cy="4287456"/>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Consumers and family members/carers raised treatment issues in similar proportions in complaints to the MHCC about Monash Health, however family members/carers were more likely than consumers to raise the issue in complaints directly to Monash Health.</a:t>
            </a:r>
          </a:p>
          <a:p>
            <a:pPr marL="342900" indent="-342900" algn="l">
              <a:lnSpc>
                <a:spcPct val="110000"/>
              </a:lnSpc>
              <a:spcBef>
                <a:spcPts val="600"/>
              </a:spcBef>
              <a:spcAft>
                <a:spcPts val="600"/>
              </a:spcAft>
              <a:buFont typeface="Arial" panose="020B0604020202020204" pitchFamily="34" charset="0"/>
              <a:buChar char="•"/>
            </a:pPr>
            <a:r>
              <a:rPr lang="en-AU" sz="1600" dirty="0">
                <a:solidFill>
                  <a:schemeClr val="accent3"/>
                </a:solidFill>
                <a:latin typeface="Arial Nova Light" panose="020B0304020202020204" pitchFamily="34" charset="0"/>
                <a:cs typeface="Arial" panose="020B0604020202020204" pitchFamily="34" charset="0"/>
              </a:rPr>
              <a:t>Overall, consistent with the sector, </a:t>
            </a:r>
            <a:r>
              <a:rPr lang="en-US" sz="1600" dirty="0">
                <a:solidFill>
                  <a:schemeClr val="accent3"/>
                </a:solidFill>
                <a:latin typeface="Arial Nova Light" panose="020B0304020202020204" pitchFamily="34" charset="0"/>
                <a:cs typeface="Arial" panose="020B0604020202020204" pitchFamily="34" charset="0"/>
              </a:rPr>
              <a:t>consumers were more likely than family members/carers to raise issues about conduct and behaviour, while family members/carers were more likely to raise concerns about communication. </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Monash Health</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12377021"/>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2648397386"/>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93144" y="5374263"/>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(n=146)</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(n=44)</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757431" y="539617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(n=170)</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(n=85)</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4103215448"/>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724944209"/>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Inadequate consideration of views or preferences of compulsory patients</a:t>
            </a:r>
            <a:endParaRPr lang="en-AU" sz="1200" dirty="0">
              <a:solidFill>
                <a:schemeClr val="accent3"/>
              </a:solidFill>
              <a:latin typeface="Arial Nova Light" panose="020B0304020202020204" pitchFamily="34" charset="0"/>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Lack of care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or attention</a:t>
            </a:r>
            <a:endParaRPr lang="en-AU" sz="1200" dirty="0">
              <a:solidFill>
                <a:schemeClr val="accent3"/>
              </a:solidFill>
              <a:latin typeface="Arial Nova Light" panose="020B0304020202020204" pitchFamily="34" charset="0"/>
            </a:endParaRP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Disagreement with treatment order</a:t>
            </a:r>
            <a:endParaRPr lang="en-AU" sz="1200" dirty="0">
              <a:solidFill>
                <a:schemeClr val="accent3"/>
              </a:solidFill>
              <a:latin typeface="Arial Nova Light" panose="020B0304020202020204" pitchFamily="34" charset="0"/>
            </a:endParaRP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Communication</a:t>
            </a:r>
          </a:p>
          <a:p>
            <a:pPr>
              <a:lnSpc>
                <a:spcPct val="80000"/>
              </a:lnSpc>
            </a:pPr>
            <a:r>
              <a:rPr lang="en-AU" sz="1100" dirty="0">
                <a:solidFill>
                  <a:schemeClr val="accent3"/>
                </a:solidFill>
                <a:latin typeface="Arial Nova Light" panose="020B0304020202020204" pitchFamily="34" charset="0"/>
              </a:rPr>
              <a:t>Inadequate, incomplete or confusing information provided to consumer</a:t>
            </a:r>
            <a:endParaRPr lang="en-AU" sz="1200" dirty="0">
              <a:solidFill>
                <a:schemeClr val="accent3"/>
              </a:solidFill>
              <a:latin typeface="Arial Nova Light" panose="020B0304020202020204" pitchFamily="34" charset="0"/>
            </a:endParaRP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Medication</a:t>
            </a:r>
          </a:p>
          <a:p>
            <a:pPr>
              <a:lnSpc>
                <a:spcPct val="80000"/>
              </a:lnSpc>
            </a:pPr>
            <a:r>
              <a:rPr lang="en-AU" sz="1100" dirty="0">
                <a:solidFill>
                  <a:schemeClr val="accent3"/>
                </a:solidFill>
                <a:latin typeface="Arial Nova Light" panose="020B0304020202020204" pitchFamily="34" charset="0"/>
              </a:rPr>
              <a:t>Side effects from medication</a:t>
            </a:r>
            <a:endParaRPr lang="en-AU" sz="1200" dirty="0">
              <a:solidFill>
                <a:schemeClr val="accent3"/>
              </a:solidFill>
              <a:latin typeface="Arial Nova Light" panose="020B0304020202020204" pitchFamily="34" charset="0"/>
            </a:endParaRP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Rudeness, lack of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respect or discourtesy</a:t>
            </a:r>
            <a:endParaRPr lang="en-AU" sz="1200" dirty="0">
              <a:solidFill>
                <a:schemeClr val="accent3"/>
              </a:solidFill>
              <a:latin typeface="Arial Nova Light" panose="020B0304020202020204" pitchFamily="34" charset="0"/>
            </a:endParaRP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Inadequate consideration of views or preferences of voluntary consumers</a:t>
            </a:r>
            <a:endParaRPr lang="en-AU" sz="1200" dirty="0">
              <a:solidFill>
                <a:schemeClr val="accent3"/>
              </a:solidFill>
              <a:latin typeface="Arial Nova Light" panose="020B0304020202020204" pitchFamily="34" charset="0"/>
            </a:endParaRPr>
          </a:p>
          <a:p>
            <a:pPr>
              <a:lnSpc>
                <a:spcPct val="80000"/>
              </a:lnSpc>
            </a:pPr>
            <a:endParaRPr lang="en-AU" sz="1200" dirty="0">
              <a:solidFill>
                <a:schemeClr val="accent3"/>
              </a:solidFill>
              <a:latin typeface="Arial Nova Light" panose="020B0304020202020204" pitchFamily="34" charset="0"/>
            </a:endParaRP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Communication</a:t>
            </a:r>
          </a:p>
          <a:p>
            <a:pPr>
              <a:lnSpc>
                <a:spcPct val="80000"/>
              </a:lnSpc>
            </a:pPr>
            <a:r>
              <a:rPr lang="en-AU" sz="1100" dirty="0">
                <a:solidFill>
                  <a:schemeClr val="accent3"/>
                </a:solidFill>
                <a:latin typeface="Arial Nova Light" panose="020B0304020202020204" pitchFamily="34" charset="0"/>
              </a:rPr>
              <a:t>Inadequate, incomplete or confusing information provided to consumer</a:t>
            </a:r>
            <a:endParaRPr lang="en-AU" sz="1200" dirty="0">
              <a:solidFill>
                <a:schemeClr val="accent3"/>
              </a:solidFill>
              <a:latin typeface="Arial Nova Light" panose="020B0304020202020204" pitchFamily="34" charset="0"/>
            </a:endParaRP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dirty="0">
                <a:solidFill>
                  <a:schemeClr val="accent3"/>
                </a:solidFill>
                <a:latin typeface="Arial Rounded MT Bold" panose="020F0704030504030204" pitchFamily="34" charset="0"/>
              </a:rPr>
              <a:t>Communication</a:t>
            </a: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rPr>
              <a:t>Inadequate, misleading or confusing information provided to family/carer</a:t>
            </a:r>
            <a:endParaRPr lang="en-AU" sz="1100" dirty="0">
              <a:effectLst/>
              <a:latin typeface="Arial Nova Light" panose="020B0304020202020204" pitchFamily="34" charset="0"/>
            </a:endParaRP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Inadequate consideration of views or preferences of family/carer of voluntary consumers</a:t>
            </a:r>
            <a:endParaRPr lang="en-AU" sz="1200" dirty="0">
              <a:solidFill>
                <a:schemeClr val="accent3"/>
              </a:solidFill>
              <a:latin typeface="Arial Nova Light" panose="020B0304020202020204" pitchFamily="34" charset="0"/>
            </a:endParaRP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156" name="TextBox 155">
            <a:extLst>
              <a:ext uri="{FF2B5EF4-FFF2-40B4-BE49-F238E27FC236}">
                <a16:creationId xmlns:a16="http://schemas.microsoft.com/office/drawing/2014/main" id="{DD2CACB0-98A4-471A-9DEE-A4A2CC4EFE99}"/>
              </a:ext>
            </a:extLst>
          </p:cNvPr>
          <p:cNvSpPr txBox="1"/>
          <p:nvPr/>
        </p:nvSpPr>
        <p:spPr>
          <a:xfrm>
            <a:off x="406564" y="1491666"/>
            <a:ext cx="2371263" cy="5524718"/>
          </a:xfrm>
          <a:prstGeom prst="rect">
            <a:avLst/>
          </a:prstGeom>
          <a:noFill/>
        </p:spPr>
        <p:txBody>
          <a:bodyPr wrap="square">
            <a:spAutoFit/>
          </a:bodyPr>
          <a:lstStyle/>
          <a:p>
            <a:pPr algn="l">
              <a:lnSpc>
                <a:spcPct val="110000"/>
              </a:lnSpc>
              <a:spcBef>
                <a:spcPts val="600"/>
              </a:spcBef>
              <a:spcAft>
                <a:spcPts val="600"/>
              </a:spcAft>
            </a:pPr>
            <a:r>
              <a:rPr lang="en-US" sz="1600" dirty="0">
                <a:solidFill>
                  <a:schemeClr val="accent3"/>
                </a:solidFill>
                <a:latin typeface="Arial Nova Light" panose="020B0304020202020204" pitchFamily="34" charset="0"/>
                <a:cs typeface="Arial" panose="020B0604020202020204" pitchFamily="34" charset="0"/>
              </a:rPr>
              <a:t>Inadequate consideration of the views and preferences of compulsory patients and lack of care/attention were the most frequently occurring issues at Monash Health in complaints to the MHCC, consistent with the sector.</a:t>
            </a:r>
          </a:p>
          <a:p>
            <a:pPr>
              <a:lnSpc>
                <a:spcPct val="110000"/>
              </a:lnSpc>
              <a:spcBef>
                <a:spcPts val="600"/>
              </a:spcBef>
              <a:spcAft>
                <a:spcPts val="600"/>
              </a:spcAft>
            </a:pPr>
            <a:r>
              <a:rPr lang="en-US" sz="1600" dirty="0">
                <a:solidFill>
                  <a:schemeClr val="accent3"/>
                </a:solidFill>
                <a:latin typeface="Arial Nova Light" panose="020B0304020202020204" pitchFamily="34" charset="0"/>
                <a:cs typeface="Arial" panose="020B0604020202020204" pitchFamily="34" charset="0"/>
              </a:rPr>
              <a:t>The most frequent issue raised directly with the service was about rudeness, lack of respect or discourtesy, also consistent with the sector.</a:t>
            </a:r>
            <a:endParaRPr lang="en-AU" sz="1600" dirty="0">
              <a:solidFill>
                <a:schemeClr val="accent3"/>
              </a:solidFill>
              <a:latin typeface="Arial Nova Light" panose="020B0304020202020204" pitchFamily="34" charset="0"/>
              <a:cs typeface="Arial" panose="020B0604020202020204" pitchFamily="34" charset="0"/>
            </a:endParaRPr>
          </a:p>
          <a:p>
            <a:pPr algn="l">
              <a:lnSpc>
                <a:spcPct val="110000"/>
              </a:lnSpc>
              <a:spcBef>
                <a:spcPts val="600"/>
              </a:spcBef>
              <a:spcAft>
                <a:spcPts val="600"/>
              </a:spcAft>
            </a:pP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1472862371"/>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3484692235"/>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Monash Health</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Monash Health</a:t>
            </a: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(n=194)</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Monash Health</a:t>
                  </a: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(n=264)</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361927398"/>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accent3"/>
                </a:solidFill>
                <a:latin typeface="Arial Nova Light" panose="020B0304020202020204" pitchFamily="34" charset="0"/>
                <a:cs typeface="Arial" panose="020B0604020202020204" pitchFamily="34" charset="0"/>
              </a:rPr>
              <a:t>Closed complaints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Monash Health</a:t>
            </a:r>
            <a:endParaRPr lang="en-AU" sz="1400" dirty="0">
              <a:solidFill>
                <a:schemeClr val="accent3"/>
              </a:solidFill>
              <a:latin typeface="Arial Nova Light" panose="020B03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37275FC9-DCC8-4EE7-9F89-C054BC939FBA}"/>
              </a:ext>
            </a:extLst>
          </p:cNvPr>
          <p:cNvSpPr txBox="1"/>
          <p:nvPr/>
        </p:nvSpPr>
        <p:spPr>
          <a:xfrm>
            <a:off x="406563" y="1312198"/>
            <a:ext cx="3355811" cy="3880934"/>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Outcomes achieved by Monash Health in response to complaints made to the MHCC about Monash Health mirrored statewide trends, with most resulting in acknowledgement, action or answer.</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Outcomes data was largely unavailable for complaints made directly to Monash Health</a:t>
            </a: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Monash Health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improved communication/resolution of misunderstandings</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change/review of treatment/care for individual consumers</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2997561118"/>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a:solidFill>
                  <a:schemeClr val="accent3"/>
                </a:solidFill>
                <a:latin typeface="Arial Rounded MT Bold" panose="020F0704030504030204" pitchFamily="34" charset="0"/>
                <a:cs typeface="Arial" panose="020B0604020202020204" pitchFamily="34" charset="0"/>
              </a:rPr>
              <a:t>What actions were taken by the service? </a:t>
            </a:r>
            <a:r>
              <a:rPr lang="en-AU" sz="1400">
                <a:solidFill>
                  <a:schemeClr val="accent3"/>
                </a:solidFill>
                <a:latin typeface="Arial Nova Light" panose="020B0304020202020204" pitchFamily="34" charset="0"/>
                <a:cs typeface="Arial" panose="020B0604020202020204" pitchFamily="34" charset="0"/>
              </a:rPr>
              <a:t>2019-20</a:t>
            </a:r>
          </a:p>
          <a:p>
            <a:pPr algn="l"/>
            <a:r>
              <a:rPr lang="en-AU" sz="180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1966820"/>
          </a:xfrm>
          <a:prstGeom prst="rect">
            <a:avLst/>
          </a:prstGeom>
          <a:noFill/>
        </p:spPr>
        <p:txBody>
          <a:bodyPr wrap="square">
            <a:spAutoFit/>
          </a:bodyPr>
          <a:lstStyle/>
          <a:p>
            <a:pPr marL="285750" indent="-285750" algn="l">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Overall, more complaints were made directly to Monash Health than complaints to the MHCC. This suggests that consumers and family members/carers feel empowered to raise concerns directly with the service.</a:t>
            </a: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Key points to consider</a:t>
            </a:r>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153909" cy="3745769"/>
          </a:xfrm>
          <a:prstGeom prst="rect">
            <a:avLst/>
          </a:prstGeom>
          <a:noFill/>
        </p:spPr>
        <p:txBody>
          <a:bodyPr wrap="square">
            <a:spAutoFit/>
          </a:bodyPr>
          <a:lstStyle/>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Inadequate consideration of the views and preferences of compulsory patients and lack of care/attention were the most frequently occurring issues at Monash Health in complaints to the MHCC, consistent with the sector.</a:t>
            </a:r>
          </a:p>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The most frequent issue raised directly with the service was about rudeness, lack of respect or discourtesy, also consistent with the sector.</a:t>
            </a: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153909" cy="4287456"/>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Most complaints to the MHCC resulted in action, acknowledgement and answers by Monash Health.</a:t>
            </a:r>
          </a:p>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Outcomes data was largely unavailable for complaints made directly to Monash Health, despite this being requested by the MHCC. Recording and reporting on outcomes will enable better comparison with statewide data, and better highlight the effectiveness of Monash Health’s complaint systems. </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This </a:t>
            </a:r>
            <a:r>
              <a:rPr lang="en-US" sz="1800" dirty="0">
                <a:solidFill>
                  <a:schemeClr val="accent3"/>
                </a:solidFill>
                <a:latin typeface="Arial Nova Light" panose="020B0304020202020204" pitchFamily="34" charset="0"/>
                <a:cs typeface="Arial" panose="020B0604020202020204" pitchFamily="34" charset="0"/>
              </a:rPr>
              <a:t>summary outlines a range of complaints statistics, including who complainants are, what issues are raised, and how the complaints are resolved.</a:t>
            </a: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82007"/>
            <a:ext cx="4769416" cy="3663784"/>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to the MHCC have been stable for Monash Health over the last three years.</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made directly to Monash Health rose slightly in 2018-19, before decreasing in 2019-20.</a:t>
            </a:r>
          </a:p>
          <a:p>
            <a:pPr marL="285750" indent="-285750"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Overall, more complaints were made directly to Monash Health than complaints to the MHCC. This suggests that consumers and family members/carers feel empowered to raise concerns directly with the service.</a:t>
            </a:r>
          </a:p>
          <a:p>
            <a:pPr marL="285750" indent="-285750" algn="l">
              <a:spcBef>
                <a:spcPts val="600"/>
              </a:spcBef>
              <a:spcAft>
                <a:spcPts val="600"/>
              </a:spcAft>
              <a:buFont typeface="Arial" panose="020B0604020202020204" pitchFamily="34" charset="0"/>
              <a:buChar char="•"/>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194</a:t>
            </a:r>
          </a:p>
          <a:p>
            <a:pPr>
              <a:lnSpc>
                <a:spcPct val="80000"/>
              </a:lnSpc>
            </a:pPr>
            <a:r>
              <a:rPr lang="en-AU" sz="1600" dirty="0">
                <a:solidFill>
                  <a:srgbClr val="052A39"/>
                </a:solidFill>
                <a:latin typeface="Arial Nova Light" panose="020B0304020202020204" pitchFamily="34" charset="0"/>
              </a:rPr>
              <a:t>Complaints to MHCC about Monash Health </a:t>
            </a: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264</a:t>
            </a:r>
          </a:p>
          <a:p>
            <a:pPr>
              <a:lnSpc>
                <a:spcPct val="80000"/>
              </a:lnSpc>
            </a:pPr>
            <a:r>
              <a:rPr lang="en-AU" sz="1600" dirty="0">
                <a:solidFill>
                  <a:srgbClr val="052A39"/>
                </a:solidFill>
                <a:latin typeface="Arial Nova Light" panose="020B0304020202020204" pitchFamily="34" charset="0"/>
              </a:rPr>
              <a:t>Complaints to Monash Health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1741107465"/>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Overall, Monash Health received higher rates of complaints directly and to the MHCC, compared to the sector.</a:t>
            </a:r>
          </a:p>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Monash Health also received higher rates of compliments than the sector-wide median.</a:t>
            </a: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(n=194)</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Monash Health</a:t>
                  </a: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(n=264)</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560609267"/>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0" name="Title 1">
            <a:extLst>
              <a:ext uri="{FF2B5EF4-FFF2-40B4-BE49-F238E27FC236}">
                <a16:creationId xmlns:a16="http://schemas.microsoft.com/office/drawing/2014/main" id="{6C169F4A-9640-4059-9CAD-C716808497DD}"/>
              </a:ext>
            </a:extLst>
          </p:cNvPr>
          <p:cNvSpPr txBox="1">
            <a:spLocks/>
          </p:cNvSpPr>
          <p:nvPr/>
        </p:nvSpPr>
        <p:spPr>
          <a:xfrm>
            <a:off x="5163021" y="5207466"/>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tx1">
                    <a:lumMod val="75000"/>
                    <a:lumOff val="25000"/>
                  </a:schemeClr>
                </a:solidFill>
                <a:latin typeface="Arial Nova Light" panose="020B0304020202020204" pitchFamily="34" charset="0"/>
                <a:ea typeface="+mj-ea"/>
                <a:cs typeface="Arial" panose="020B0604020202020204" pitchFamily="34" charset="0"/>
              </a:defRPr>
            </a:lvl1pPr>
          </a:lstStyle>
          <a:p>
            <a:r>
              <a:rPr lang="en-US" dirty="0"/>
              <a:t>Compliments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Monash Health</a:t>
            </a: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Monash Health</a:t>
            </a: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35" name="Title 1">
            <a:extLst>
              <a:ext uri="{FF2B5EF4-FFF2-40B4-BE49-F238E27FC236}">
                <a16:creationId xmlns:a16="http://schemas.microsoft.com/office/drawing/2014/main" id="{CD52D763-E022-438E-BCA7-DADA4CE04A21}"/>
              </a:ext>
            </a:extLst>
          </p:cNvPr>
          <p:cNvSpPr txBox="1">
            <a:spLocks/>
          </p:cNvSpPr>
          <p:nvPr/>
        </p:nvSpPr>
        <p:spPr>
          <a:xfrm>
            <a:off x="6380908" y="494894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Monash Health</a:t>
            </a:r>
          </a:p>
        </p:txBody>
      </p:sp>
      <p:sp>
        <p:nvSpPr>
          <p:cNvPr id="36" name="Title 1">
            <a:extLst>
              <a:ext uri="{FF2B5EF4-FFF2-40B4-BE49-F238E27FC236}">
                <a16:creationId xmlns:a16="http://schemas.microsoft.com/office/drawing/2014/main" id="{F1F82844-6A7D-42D9-93D7-70A9DADC8E0D}"/>
              </a:ext>
            </a:extLst>
          </p:cNvPr>
          <p:cNvSpPr txBox="1">
            <a:spLocks/>
          </p:cNvSpPr>
          <p:nvPr/>
        </p:nvSpPr>
        <p:spPr>
          <a:xfrm>
            <a:off x="6380908" y="550672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9" name="Right Brace 38">
            <a:extLst>
              <a:ext uri="{FF2B5EF4-FFF2-40B4-BE49-F238E27FC236}">
                <a16:creationId xmlns:a16="http://schemas.microsoft.com/office/drawing/2014/main" id="{DE9AA03C-7D4E-405B-81BD-7CDBF4A43B07}"/>
              </a:ext>
            </a:extLst>
          </p:cNvPr>
          <p:cNvSpPr/>
          <p:nvPr/>
        </p:nvSpPr>
        <p:spPr>
          <a:xfrm flipH="1">
            <a:off x="6287470" y="5058625"/>
            <a:ext cx="93438" cy="815944"/>
          </a:xfrm>
          <a:prstGeom prst="rightBrace">
            <a:avLst>
              <a:gd name="adj1" fmla="val 101985"/>
              <a:gd name="adj2"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7" name="TextBox 36">
            <a:extLst>
              <a:ext uri="{FF2B5EF4-FFF2-40B4-BE49-F238E27FC236}">
                <a16:creationId xmlns:a16="http://schemas.microsoft.com/office/drawing/2014/main" id="{5A38E5DF-CBE7-4355-ABA2-AAA609CDB8D6}"/>
              </a:ext>
            </a:extLst>
          </p:cNvPr>
          <p:cNvSpPr txBox="1"/>
          <p:nvPr/>
        </p:nvSpPr>
        <p:spPr>
          <a:xfrm>
            <a:off x="7244173" y="6050901"/>
            <a:ext cx="3902363" cy="430887"/>
          </a:xfrm>
          <a:prstGeom prst="rect">
            <a:avLst/>
          </a:prstGeom>
          <a:noFill/>
        </p:spPr>
        <p:txBody>
          <a:bodyPr wrap="square">
            <a:spAutoFit/>
          </a:bodyPr>
          <a:lstStyle/>
          <a:p>
            <a:r>
              <a:rPr lang="en-AU" sz="1100" dirty="0">
                <a:solidFill>
                  <a:schemeClr val="tx1">
                    <a:lumMod val="75000"/>
                    <a:lumOff val="25000"/>
                  </a:schemeClr>
                </a:solidFill>
                <a:effectLst/>
                <a:latin typeface="Arial Nova Light" panose="020B0304020202020204" pitchFamily="34" charset="0"/>
                <a:ea typeface="Times New Roman" panose="02020603050405020304" pitchFamily="18" charset="0"/>
              </a:rPr>
              <a:t>*Note: not all services reported compliments, and services likely used different approaches to capture compliments data</a:t>
            </a:r>
            <a:endParaRPr lang="en-AU" sz="1100" dirty="0">
              <a:solidFill>
                <a:schemeClr val="tx1">
                  <a:lumMod val="75000"/>
                  <a:lumOff val="25000"/>
                </a:schemeClr>
              </a:solidFill>
              <a:latin typeface="Arial Nova Light" panose="020B0304020202020204" pitchFamily="34" charset="0"/>
            </a:endParaRPr>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Monash Health</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Monash Health</a:t>
            </a:r>
          </a:p>
        </p:txBody>
      </p:sp>
      <p:sp>
        <p:nvSpPr>
          <p:cNvPr id="25" name="Oval 24">
            <a:extLst>
              <a:ext uri="{FF2B5EF4-FFF2-40B4-BE49-F238E27FC236}">
                <a16:creationId xmlns:a16="http://schemas.microsoft.com/office/drawing/2014/main" id="{369D8D33-5DA1-4E73-B26D-22F885E2BBA3}"/>
              </a:ext>
            </a:extLst>
          </p:cNvPr>
          <p:cNvSpPr/>
          <p:nvPr/>
        </p:nvSpPr>
        <p:spPr>
          <a:xfrm>
            <a:off x="7762159" y="2165059"/>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2659767"/>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The proportion of different groups who made complaints to the MHCC about Monash Health was broadly consistent with the sector, with consumers making most complaints. </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Similarly, the proportion of different groups making direct complaints to Monash Health was consistent with the sector, with consumers making more complaints than family members/carers.</a:t>
            </a:r>
            <a:endParaRPr lang="en-AU" dirty="0">
              <a:solidFill>
                <a:schemeClr val="accent3"/>
              </a:solidFill>
              <a:latin typeface="Arial Nova Light" panose="020B0304020202020204" pitchFamily="34" charset="0"/>
              <a:cs typeface="Arial" panose="020B0604020202020204" pitchFamily="34" charset="0"/>
            </a:endParaRP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4182451516"/>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839047D-D7CE-4A5F-A8AB-DA13877DBD0F}">
  <ds:schemaRefs>
    <ds:schemaRef ds:uri="http://schemas.microsoft.com/sharepoint/v3/contenttype/forms"/>
  </ds:schemaRefs>
</ds:datastoreItem>
</file>

<file path=customXml/itemProps3.xml><?xml version="1.0" encoding="utf-8"?>
<ds:datastoreItem xmlns:ds="http://schemas.openxmlformats.org/officeDocument/2006/customXml" ds:itemID="{8E5AA8DE-971E-460E-9ACA-8E519CBA998F}">
  <ds:schemaRefs>
    <ds:schemaRef ds:uri="http://schemas.microsoft.com/office/infopath/2007/PartnerControls"/>
    <ds:schemaRef ds:uri="http://schemas.microsoft.com/office/2006/metadata/properties"/>
    <ds:schemaRef ds:uri="346a98b2-8cb5-4b00-9f7c-6f20646cf270"/>
    <ds:schemaRef ds:uri="http://schemas.microsoft.com/office/2006/documentManagement/types"/>
    <ds:schemaRef ds:uri="http://purl.org/dc/elements/1.1/"/>
    <ds:schemaRef ds:uri="1003d65e-de0c-4738-9985-419c46fd36e2"/>
    <ds:schemaRef ds:uri="http://www.w3.org/XML/1998/namespace"/>
    <ds:schemaRef ds:uri="http://purl.org/dc/term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17528</TotalTime>
  <Words>1515</Words>
  <Application>Microsoft Office PowerPoint</Application>
  <PresentationFormat>Widescreen</PresentationFormat>
  <Paragraphs>192</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Nova Light</vt:lpstr>
      <vt:lpstr>Arial Rounded MT Bold</vt:lpstr>
      <vt:lpstr>Calibri</vt:lpstr>
      <vt:lpstr>Courier New</vt:lpstr>
      <vt:lpstr>Franklin Gothic Book</vt:lpstr>
      <vt:lpstr>Office Theme</vt:lpstr>
      <vt:lpstr>Summary of service provider complaint report: Monash Health</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22</cp:revision>
  <dcterms:created xsi:type="dcterms:W3CDTF">2021-01-20T23:56:26Z</dcterms:created>
  <dcterms:modified xsi:type="dcterms:W3CDTF">2022-04-11T03:22:32Z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2022-04-11T03:22:32Z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0fe3c916-d641-49f6-9c6e-8bad9f4c16dc</vt:lpwstr>
  </property>
  <property fmtid="{D5CDD505-2E9C-101B-9397-08002B2CF9AE}" pid="9" name="MSIP_Label_43e64453-338c-4f93-8a4d-0039a0a41f2a_ContentBits">
    <vt:lpwstr>2</vt:lpwstr>
  </property>
</Properties>
</file>