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E:\2017-20%20ISP%20Data\Charts%20-%20NWMH%20Aged%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E:\2017-20%20ISP%20Data\Charts%20-%20NWMH%20Aged%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E:\2017-20%20ISP%20Data\Charts%20-%20NWMH%20Aged%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E:\2017-20%20ISP%20Data\Charts%20-%20NWMH%20Aged%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E:\2017-20%20ISP%20Data\Charts%20-%20NWMH%20Aged%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E:\2017-20%20ISP%20Data\Charts%20-%20NWMH%20Aged%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file:///E:\2017-20%20ISP%20Data\Charts%20-%20NWMH%20Aged%20-%20LCR%20Presentation.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E:\2017-20%20ISP%20Data\Charts%20-%20NWMH%20Aged%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E:\2017-20%20ISP%20Data\Charts%20-%20NWMH%20Aged%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E:\2017-20%20ISP%20Data\Charts%20-%20NWMH%20Aged%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17</c:v>
                </c:pt>
                <c:pt idx="1">
                  <c:v>16</c:v>
                </c:pt>
                <c:pt idx="2">
                  <c:v>10</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NWMH APMHP</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0"/>
              <c:layout>
                <c:manualLayout>
                  <c:x val="-3.8216115375507544E-2"/>
                  <c:y val="3.08222452354138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E5-404A-894A-4741BB0831D3}"/>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18</c:v>
                </c:pt>
                <c:pt idx="1">
                  <c:v>28</c:v>
                </c:pt>
                <c:pt idx="2">
                  <c:v>20</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0.25</c:v>
                </c:pt>
                <c:pt idx="1">
                  <c:v>0.2</c:v>
                </c:pt>
                <c:pt idx="2">
                  <c:v>0.1</c:v>
                </c:pt>
                <c:pt idx="3">
                  <c:v>0.1</c:v>
                </c:pt>
                <c:pt idx="4">
                  <c:v>0.1</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0.16</c:v>
                </c:pt>
                <c:pt idx="1">
                  <c:v>0.13</c:v>
                </c:pt>
                <c:pt idx="2">
                  <c:v>0.05</c:v>
                </c:pt>
                <c:pt idx="3">
                  <c:v>4.4999999999999997E-3</c:v>
                </c:pt>
                <c:pt idx="4">
                  <c:v>7.0000000000000007E-2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0.3</c:v>
                </c:pt>
                <c:pt idx="1">
                  <c:v>0.3</c:v>
                </c:pt>
                <c:pt idx="2">
                  <c:v>0.3</c:v>
                </c:pt>
                <c:pt idx="3">
                  <c:v>0.3</c:v>
                </c:pt>
                <c:pt idx="4">
                  <c:v>0.2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0.08</c:v>
                </c:pt>
                <c:pt idx="1">
                  <c:v>0.25</c:v>
                </c:pt>
                <c:pt idx="2">
                  <c:v>0.1</c:v>
                </c:pt>
                <c:pt idx="3">
                  <c:v>0.12</c:v>
                </c:pt>
                <c:pt idx="4">
                  <c:v>0.12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Outcomes by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1</c:v>
                </c:pt>
                <c:pt idx="1">
                  <c:v>0.77</c:v>
                </c:pt>
                <c:pt idx="2">
                  <c:v>0.54</c:v>
                </c:pt>
                <c:pt idx="3">
                  <c:v>0.38</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Outcomes by NWMH APMHP</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071300313479950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0.3</c:v>
                </c:pt>
                <c:pt idx="1">
                  <c:v>0.6</c:v>
                </c:pt>
                <c:pt idx="2">
                  <c:v>0.3</c:v>
                </c:pt>
                <c:pt idx="3">
                  <c:v>0.2</c:v>
                </c:pt>
                <c:pt idx="4">
                  <c:v>0.2</c:v>
                </c:pt>
                <c:pt idx="5">
                  <c:v>0</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NWMH APMHP</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NWMH APMHP</c:v>
                </c:pt>
              </c:strCache>
            </c:strRef>
          </c:cat>
          <c:val>
            <c:numRef>
              <c:f>ComplaintMedians!$D$2:$D$4</c:f>
              <c:numCache>
                <c:formatCode>General</c:formatCode>
                <c:ptCount val="3"/>
                <c:pt idx="0">
                  <c:v>6</c:v>
                </c:pt>
                <c:pt idx="1">
                  <c:v>13</c:v>
                </c:pt>
                <c:pt idx="2">
                  <c:v>28</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NWMH APMHP</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5</c:v>
                </c:pt>
                <c:pt idx="1">
                  <c:v>5</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c:v>
                </c:pt>
                <c:pt idx="1">
                  <c:v>13</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0.4</c:v>
                </c:pt>
                <c:pt idx="2">
                  <c:v>0.31</c:v>
                </c:pt>
                <c:pt idx="3">
                  <c:v>0.25</c:v>
                </c:pt>
                <c:pt idx="4">
                  <c:v>0.12</c:v>
                </c:pt>
                <c:pt idx="5">
                  <c:v>0.13</c:v>
                </c:pt>
                <c:pt idx="6">
                  <c:v>0.17</c:v>
                </c:pt>
                <c:pt idx="7">
                  <c:v>0.15</c:v>
                </c:pt>
                <c:pt idx="8">
                  <c:v>0.08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dLbl>
              <c:idx val="3"/>
              <c:layout>
                <c:manualLayout>
                  <c:x val="-0.13718319144207325"/>
                  <c:y val="5.093012647313886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A3B-48F0-AE20-4C0D9603880A}"/>
                </c:ext>
              </c:extLst>
            </c:dLbl>
            <c:spPr>
              <a:noFill/>
              <a:ln>
                <a:noFill/>
              </a:ln>
              <a:effectLst/>
            </c:spPr>
            <c:txPr>
              <a:bodyPr rot="0" spcFirstLastPara="1" vertOverflow="ellipsis" vert="horz" wrap="non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1</c:v>
                </c:pt>
                <c:pt idx="1">
                  <c:v>0.2</c:v>
                </c:pt>
                <c:pt idx="2">
                  <c:v>0.2</c:v>
                </c:pt>
                <c:pt idx="3">
                  <c:v>0</c:v>
                </c:pt>
                <c:pt idx="4">
                  <c:v>4.4999999999999997E-3</c:v>
                </c:pt>
                <c:pt idx="5">
                  <c:v>0.1</c:v>
                </c:pt>
                <c:pt idx="6">
                  <c:v>0.2</c:v>
                </c:pt>
                <c:pt idx="7">
                  <c:v>4.4999999999999997E-3</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0.45</c:v>
                </c:pt>
                <c:pt idx="1">
                  <c:v>0.3</c:v>
                </c:pt>
                <c:pt idx="2">
                  <c:v>0.35</c:v>
                </c:pt>
                <c:pt idx="3">
                  <c:v>0.15</c:v>
                </c:pt>
                <c:pt idx="4">
                  <c:v>4.4999999999999997E-3</c:v>
                </c:pt>
                <c:pt idx="5">
                  <c:v>0.05</c:v>
                </c:pt>
                <c:pt idx="6">
                  <c:v>0.2</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0.52</c:v>
                </c:pt>
                <c:pt idx="1">
                  <c:v>0.28999999999999998</c:v>
                </c:pt>
                <c:pt idx="2">
                  <c:v>0.26</c:v>
                </c:pt>
                <c:pt idx="3">
                  <c:v>0.11</c:v>
                </c:pt>
                <c:pt idx="4">
                  <c:v>0.03</c:v>
                </c:pt>
                <c:pt idx="5">
                  <c:v>0.04</c:v>
                </c:pt>
                <c:pt idx="6">
                  <c:v>0.21</c:v>
                </c:pt>
                <c:pt idx="7">
                  <c:v>0.22</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dLbl>
              <c:idx val="3"/>
              <c:layout>
                <c:manualLayout>
                  <c:x val="-8.9864213051302932E-2"/>
                  <c:y val="2.568446053734318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BA5-44E9-A52E-3B9C8472EA4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0.2</c:v>
                </c:pt>
                <c:pt idx="2">
                  <c:v>0.2</c:v>
                </c:pt>
                <c:pt idx="3">
                  <c:v>0</c:v>
                </c:pt>
                <c:pt idx="4">
                  <c:v>1</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dLbl>
              <c:idx val="0"/>
              <c:layout>
                <c:manualLayout>
                  <c:x val="-8.61198708408318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BA5-44E9-A52E-3B9C8472EA40}"/>
                </c:ext>
              </c:extLst>
            </c:dLbl>
            <c:dLbl>
              <c:idx val="3"/>
              <c:layout>
                <c:manualLayout>
                  <c:x val="-8.9864213051302932E-2"/>
                  <c:y val="1.02737842149372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BA5-44E9-A52E-3B9C8472EA4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c:v>
                </c:pt>
                <c:pt idx="1">
                  <c:v>0.2</c:v>
                </c:pt>
                <c:pt idx="2">
                  <c:v>0.2</c:v>
                </c:pt>
                <c:pt idx="3">
                  <c:v>0</c:v>
                </c:pt>
                <c:pt idx="4">
                  <c:v>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0.23</c:v>
                </c:pt>
                <c:pt idx="1">
                  <c:v>0.23</c:v>
                </c:pt>
                <c:pt idx="2">
                  <c:v>0.23</c:v>
                </c:pt>
                <c:pt idx="3">
                  <c:v>0.38</c:v>
                </c:pt>
                <c:pt idx="4">
                  <c:v>0.54</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0.25</c:v>
                </c:pt>
                <c:pt idx="1">
                  <c:v>4.4999999999999997E-3</c:v>
                </c:pt>
                <c:pt idx="2">
                  <c:v>0.5</c:v>
                </c:pt>
                <c:pt idx="3">
                  <c:v>0.25</c:v>
                </c:pt>
                <c:pt idx="4">
                  <c:v>4.4999999999999997E-3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55C28983-DF3C-4C03-8D11-5A33C3F2FD28}"/>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NWMH APMHP</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783500093"/>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2"/>
          </a:graphicData>
        </a:graphic>
      </p:graphicFrame>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NWMH APMHP</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NWMH APMHP</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992254771"/>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232035804"/>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151118"/>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487960"/>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NWMH APMHP were broadly consistent with those raised in complaints to the MHCC for all aged mental health services. However, a greater percentage of complaints about NWMH APMHP raised treatment issues in 2019-20 compared to other aged mental health services.</a:t>
            </a:r>
          </a:p>
          <a:p>
            <a:pPr marL="342900" indent="-342900">
              <a:lnSpc>
                <a:spcPct val="110000"/>
              </a:lnSpc>
              <a:spcBef>
                <a:spcPts val="600"/>
              </a:spcBef>
              <a:spcAft>
                <a:spcPts val="600"/>
              </a:spcAft>
              <a:buFont typeface="Arial" panose="020B0604020202020204" pitchFamily="34" charset="0"/>
              <a:buChar char="•"/>
            </a:pPr>
            <a:r>
              <a:rPr lang="en-AU" dirty="0">
                <a:solidFill>
                  <a:schemeClr val="accent3"/>
                </a:solidFill>
                <a:latin typeface="Arial Nova Light" panose="020B0304020202020204" pitchFamily="34" charset="0"/>
                <a:cs typeface="Arial" panose="020B0604020202020204" pitchFamily="34" charset="0"/>
              </a:rPr>
              <a:t>In direct complaints to NWMH APMHP, </a:t>
            </a:r>
            <a:r>
              <a:rPr lang="en-US" dirty="0">
                <a:solidFill>
                  <a:schemeClr val="accent3"/>
                </a:solidFill>
                <a:latin typeface="Arial Nova Light" panose="020B0304020202020204" pitchFamily="34" charset="0"/>
                <a:cs typeface="Arial" panose="020B0604020202020204" pitchFamily="34" charset="0"/>
              </a:rPr>
              <a:t>treatment, communication and conduct and behaviour were the most often raised issues, consistent with other aged mental health services.</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17050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numbers of complaints about NWMH APMHP were low.</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Similar to all aged mental health services, family members were more likely than consumers to raise concerns about conduct and </a:t>
            </a:r>
            <a:r>
              <a:rPr lang="en-US" sz="1600" dirty="0" err="1">
                <a:solidFill>
                  <a:schemeClr val="accent3"/>
                </a:solidFill>
                <a:latin typeface="Arial Nova Light" panose="020B0304020202020204" pitchFamily="34" charset="0"/>
                <a:cs typeface="Arial" panose="020B0604020202020204" pitchFamily="34" charset="0"/>
              </a:rPr>
              <a:t>behaviour</a:t>
            </a:r>
            <a:r>
              <a:rPr lang="en-US" sz="1600" dirty="0">
                <a:solidFill>
                  <a:schemeClr val="accent3"/>
                </a:solidFill>
                <a:latin typeface="Arial Nova Light" panose="020B0304020202020204" pitchFamily="34" charset="0"/>
                <a:cs typeface="Arial" panose="020B0604020202020204" pitchFamily="34" charset="0"/>
              </a:rPr>
              <a:t> and medication directly with NWMH APMHP.</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contrast to all aged mental health services, consumers were as likely than family members/carers to raise communication issues with the MHCC and more likely with NWMH APMHP directly.</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NWMH APMHP</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36027402"/>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3240805096"/>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(n=5)</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(n=5)</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(n=13)</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383296993"/>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516580961"/>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carers or family</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Leave concerns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Dissatisfaction with discharge plan</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Side effects from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COVID-19 impact</a:t>
            </a:r>
            <a:endParaRPr lang="en-AU" sz="1200" dirty="0">
              <a:solidFill>
                <a:schemeClr val="accent3"/>
              </a:solidFill>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479834" cy="4983031"/>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family/ carers or compulsory patients, lack of care/attention and leave concerns were the most often raised issues in complaints to the MHCC about NWMH APMHP.</a:t>
            </a:r>
          </a:p>
          <a:p>
            <a:pPr>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consistent with the sector.</a:t>
            </a:r>
            <a:endParaRPr lang="en-AU" sz="1600" dirty="0">
              <a:solidFill>
                <a:schemeClr val="accent3"/>
              </a:solidFill>
              <a:latin typeface="Arial Nova Light" panose="020B0304020202020204" pitchFamily="34" charset="0"/>
              <a:cs typeface="Arial" panose="020B0604020202020204" pitchFamily="34" charset="0"/>
            </a:endParaRPr>
          </a:p>
          <a:p>
            <a:pPr algn="l">
              <a:lnSpc>
                <a:spcPct val="110000"/>
              </a:lnSpc>
              <a:spcBef>
                <a:spcPts val="600"/>
              </a:spcBef>
              <a:spcAft>
                <a:spcPts val="600"/>
              </a:spcAft>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19391897"/>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380419823"/>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NWMH APMHP</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NWMH APMHP</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NWMH APMHP</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988075776"/>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Complaints raised about NWMH APMHP</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NWMH APMHP in response to complaints made to the MHCC about NWMH APMHP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NWMH APMHP</a:t>
            </a: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NWMH APMHP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868996852"/>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NWMH APMHP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170501"/>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family/ carers or compulsory patients, lack of care/attention and leave concerns were the most often raised issues in complaints to the MHCC about NWMH APMHP.</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consistent with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endParaRPr lang="en-US" sz="1600" dirty="0">
              <a:solidFill>
                <a:schemeClr val="accent3"/>
              </a:solidFill>
              <a:latin typeface="Arial Nova Light" panose="020B03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NWMH APMHP.</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NWMH APMHP, despite this being requested by the MHCC. Recording and reporting on outcomes will enable better comparison with statewide data, and better highlight the effectiveness of NWMH APMHP'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about NWMH APMHP have decreased steadily over the three-year reporting period.</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NWMH APMHP increased in 2018-19, before decreasing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NWMH APMHP than complaints to the MHCC. This suggests that consumers and family members/carers feel empowered to raise concerns directly with the service.</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10</a:t>
            </a:r>
          </a:p>
          <a:p>
            <a:pPr>
              <a:lnSpc>
                <a:spcPct val="80000"/>
              </a:lnSpc>
            </a:pPr>
            <a:r>
              <a:rPr lang="en-AU" sz="1600" dirty="0">
                <a:solidFill>
                  <a:srgbClr val="052A39"/>
                </a:solidFill>
                <a:latin typeface="Arial Nova Light" panose="020B0304020202020204" pitchFamily="34" charset="0"/>
              </a:rPr>
              <a:t>Complaints to MHCC about NWMH APMHP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20</a:t>
            </a:r>
          </a:p>
          <a:p>
            <a:pPr>
              <a:lnSpc>
                <a:spcPct val="80000"/>
              </a:lnSpc>
            </a:pPr>
            <a:r>
              <a:rPr lang="en-AU" sz="1600" dirty="0">
                <a:solidFill>
                  <a:srgbClr val="052A39"/>
                </a:solidFill>
                <a:latin typeface="Arial Nova Light" panose="020B0304020202020204" pitchFamily="34" charset="0"/>
              </a:rPr>
              <a:t>Complaints to NWMH APMHP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916533431"/>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rtl="0" eaLnBrk="1" latinLnBrk="0" hangingPunct="1">
              <a:spcBef>
                <a:spcPts val="600"/>
              </a:spcBef>
              <a:spcAft>
                <a:spcPts val="600"/>
              </a:spcAft>
              <a:buFont typeface="Arial" panose="020B0604020202020204" pitchFamily="34" charset="0"/>
              <a:buChar char="•"/>
            </a:pPr>
            <a:r>
              <a:rPr lang="en-US" sz="1800" kern="1200" dirty="0">
                <a:solidFill>
                  <a:srgbClr val="052A39"/>
                </a:solidFill>
                <a:effectLst/>
                <a:latin typeface="Arial Nova Light" panose="020B0304020202020204" pitchFamily="34" charset="0"/>
                <a:ea typeface="+mn-ea"/>
                <a:cs typeface="Arial" panose="020B0604020202020204" pitchFamily="34" charset="0"/>
              </a:rPr>
              <a:t>NWMH APMHP received a lower rate of complaints to the MHCC compared to the sector.</a:t>
            </a:r>
            <a:endParaRPr lang="en-AU" sz="800" dirty="0">
              <a:effectLst/>
            </a:endParaRPr>
          </a:p>
          <a:p>
            <a:pPr marL="285750" indent="-285750" algn="l" rtl="0" eaLnBrk="1" latinLnBrk="0" hangingPunct="1">
              <a:spcBef>
                <a:spcPts val="600"/>
              </a:spcBef>
              <a:spcAft>
                <a:spcPts val="600"/>
              </a:spcAft>
              <a:buFont typeface="Arial" panose="020B0604020202020204" pitchFamily="34" charset="0"/>
              <a:buChar char="•"/>
            </a:pPr>
            <a:r>
              <a:rPr lang="en-US" sz="1800" kern="1200" dirty="0">
                <a:solidFill>
                  <a:srgbClr val="052A39"/>
                </a:solidFill>
                <a:effectLst/>
                <a:latin typeface="Arial Nova Light" panose="020B0304020202020204" pitchFamily="34" charset="0"/>
                <a:ea typeface="+mn-ea"/>
                <a:cs typeface="Arial" panose="020B0604020202020204" pitchFamily="34" charset="0"/>
              </a:rPr>
              <a:t>NWMH APMHP a similar rate of direct complaints than the sector median.</a:t>
            </a:r>
          </a:p>
          <a:p>
            <a:pPr marL="285750" indent="-285750" algn="l">
              <a:spcBef>
                <a:spcPts val="600"/>
              </a:spcBef>
              <a:spcAft>
                <a:spcPts val="600"/>
              </a:spcAft>
              <a:buFont typeface="Arial" panose="020B0604020202020204" pitchFamily="34" charset="0"/>
              <a:buChar char="•"/>
            </a:pPr>
            <a:r>
              <a:rPr lang="en-US" sz="1800" kern="1200" dirty="0">
                <a:solidFill>
                  <a:srgbClr val="052A39"/>
                </a:solidFill>
                <a:effectLst/>
                <a:latin typeface="Arial Nova Light" panose="020B0304020202020204" pitchFamily="34" charset="0"/>
                <a:ea typeface="+mn-ea"/>
                <a:cs typeface="Arial" panose="020B0604020202020204" pitchFamily="34" charset="0"/>
              </a:rPr>
              <a:t>NWMH APMHP received a much higher rate of compliments than the sector-wide median.</a:t>
            </a:r>
            <a:endParaRPr lang="en-AU" sz="800" dirty="0">
              <a:effectLst/>
            </a:endParaRPr>
          </a:p>
          <a:p>
            <a:pPr marL="0" algn="l" rtl="0" eaLnBrk="1" latinLnBrk="0" hangingPunct="1">
              <a:spcBef>
                <a:spcPts val="600"/>
              </a:spcBef>
              <a:spcAft>
                <a:spcPts val="600"/>
              </a:spcAft>
            </a:pPr>
            <a:endParaRPr lang="en-AU" sz="800" dirty="0">
              <a:effectLst/>
            </a:endParaRP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(n=10)</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NWMH APMHP</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(n=20)</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05102732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NWMH APMHP</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NWMH APMHP</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NWMH APMHP</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NWMH APMHP</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NWMH APMHP</a:t>
            </a:r>
          </a:p>
        </p:txBody>
      </p:sp>
      <p:sp>
        <p:nvSpPr>
          <p:cNvPr id="25" name="Oval 24">
            <a:extLst>
              <a:ext uri="{FF2B5EF4-FFF2-40B4-BE49-F238E27FC236}">
                <a16:creationId xmlns:a16="http://schemas.microsoft.com/office/drawing/2014/main" id="{369D8D33-5DA1-4E73-B26D-22F885E2BBA3}"/>
              </a:ext>
            </a:extLst>
          </p:cNvPr>
          <p:cNvSpPr/>
          <p:nvPr/>
        </p:nvSpPr>
        <p:spPr>
          <a:xfrm>
            <a:off x="7826167" y="2101051"/>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Compared to other aged mental health services, consumers made relatively fewer complaints to the MHCC about NWMH APMHP, with the remainder made by family members/carers.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Family members/carers also made proportionally more complaints directly to NWMH APMHP compared to other aged mental health services.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30946582"/>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http://purl.org/dc/dcmityp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346a98b2-8cb5-4b00-9f7c-6f20646cf270"/>
    <ds:schemaRef ds:uri="http://schemas.microsoft.com/office/infopath/2007/PartnerControls"/>
    <ds:schemaRef ds:uri="1003d65e-de0c-4738-9985-419c46fd36e2"/>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17712</TotalTime>
  <Words>1511</Words>
  <Application>Microsoft Office PowerPoint</Application>
  <PresentationFormat>Widescreen</PresentationFormat>
  <Paragraphs>194</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NWMH APMHP</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27</cp:revision>
  <dcterms:created xsi:type="dcterms:W3CDTF">2021-01-20T23:56:26Z</dcterms:created>
  <dcterms:modified xsi:type="dcterms:W3CDTF">2022-04-11T03:23:57Z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2022-04-11T03:23:56Z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f78ee821-f6fa-4c1b-ae25-afa4bf91bc4d</vt:lpwstr>
  </property>
  <property fmtid="{D5CDD505-2E9C-101B-9397-08002B2CF9AE}" pid="9" name="MSIP_Label_43e64453-338c-4f93-8a4d-0039a0a41f2a_ContentBits">
    <vt:lpwstr>2</vt:lpwstr>
  </property>
</Properties>
</file>