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2.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2.xml" ContentType="application/vnd.openxmlformats-officedocument.themeOverr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3.xml" ContentType="application/vnd.openxmlformats-officedocument.themeOverr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4.xml" ContentType="application/vnd.openxmlformats-officedocument.themeOverr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5.xml" ContentType="application/vnd.openxmlformats-officedocument.themeOverride+xml"/>
  <Override PartName="/ppt/charts/chart12.xml" ContentType="application/vnd.openxmlformats-officedocument.drawingml.chart+xml"/>
  <Override PartName="/ppt/theme/themeOverride6.xml" ContentType="application/vnd.openxmlformats-officedocument.themeOverride+xml"/>
  <Override PartName="/ppt/charts/chart13.xml" ContentType="application/vnd.openxmlformats-officedocument.drawingml.chart+xml"/>
  <Override PartName="/ppt/charts/style12.xml" ContentType="application/vnd.ms-office.chartstyle+xml"/>
  <Override PartName="/ppt/charts/colors12.xml" ContentType="application/vnd.ms-office.chartcolorstyle+xml"/>
  <Override PartName="/ppt/theme/themeOverride7.xml" ContentType="application/vnd.openxmlformats-officedocument.themeOverride+xml"/>
  <Override PartName="/ppt/notesSlides/notesSlide3.xml" ContentType="application/vnd.openxmlformats-officedocument.presentationml.notesSlide+xml"/>
  <Override PartName="/ppt/charts/chart14.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5.xml" ContentType="application/vnd.openxmlformats-officedocument.drawingml.chart+xml"/>
  <Override PartName="/ppt/charts/style14.xml" ContentType="application/vnd.ms-office.chartstyle+xml"/>
  <Override PartName="/ppt/charts/colors14.xml" ContentType="application/vnd.ms-office.chartcolorstyle+xml"/>
  <Override PartName="/ppt/theme/themeOverride8.xml" ContentType="application/vnd.openxmlformats-officedocument.themeOverr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1"/>
  </p:notesMasterIdLst>
  <p:handoutMasterIdLst>
    <p:handoutMasterId r:id="rId22"/>
  </p:handoutMasterIdLst>
  <p:sldIdLst>
    <p:sldId id="256" r:id="rId5"/>
    <p:sldId id="282" r:id="rId6"/>
    <p:sldId id="260" r:id="rId7"/>
    <p:sldId id="286" r:id="rId8"/>
    <p:sldId id="262" r:id="rId9"/>
    <p:sldId id="281" r:id="rId10"/>
    <p:sldId id="263" r:id="rId11"/>
    <p:sldId id="287" r:id="rId12"/>
    <p:sldId id="272" r:id="rId13"/>
    <p:sldId id="284" r:id="rId14"/>
    <p:sldId id="261" r:id="rId15"/>
    <p:sldId id="283" r:id="rId16"/>
    <p:sldId id="288" r:id="rId17"/>
    <p:sldId id="280" r:id="rId18"/>
    <p:sldId id="279" r:id="rId19"/>
    <p:sldId id="285"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69696"/>
    <a:srgbClr val="95DDEC"/>
    <a:srgbClr val="AED888"/>
    <a:srgbClr val="75B13C"/>
    <a:srgbClr val="A6A6A6"/>
    <a:srgbClr val="23A5BF"/>
    <a:srgbClr val="595959"/>
    <a:srgbClr val="FFFFFF"/>
    <a:srgbClr val="ACD785"/>
    <a:srgbClr val="87D9E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56" autoAdjust="0"/>
    <p:restoredTop sz="94657" autoAdjust="0"/>
  </p:normalViewPr>
  <p:slideViewPr>
    <p:cSldViewPr snapToGrid="0" showGuides="1">
      <p:cViewPr varScale="1">
        <p:scale>
          <a:sx n="81" d="100"/>
          <a:sy n="81" d="100"/>
        </p:scale>
        <p:origin x="758" y="6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85" d="100"/>
          <a:sy n="85" d="100"/>
        </p:scale>
        <p:origin x="2952"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zaan Ahmad" userId="1c5dd9f373d485ac" providerId="LiveId" clId="{70EA33D3-D389-4263-8B28-A56ABB9327F4}"/>
    <pc:docChg chg="modSld">
      <pc:chgData name="Mizaan Ahmad" userId="1c5dd9f373d485ac" providerId="LiveId" clId="{70EA33D3-D389-4263-8B28-A56ABB9327F4}" dt="2021-05-31T02:46:26.337" v="19" actId="20577"/>
      <pc:docMkLst>
        <pc:docMk/>
      </pc:docMkLst>
      <pc:sldChg chg="modSp mod">
        <pc:chgData name="Mizaan Ahmad" userId="1c5dd9f373d485ac" providerId="LiveId" clId="{70EA33D3-D389-4263-8B28-A56ABB9327F4}" dt="2021-05-31T02:46:26.337" v="19" actId="20577"/>
        <pc:sldMkLst>
          <pc:docMk/>
          <pc:sldMk cId="2491112856" sldId="280"/>
        </pc:sldMkLst>
        <pc:spChg chg="mod">
          <ac:chgData name="Mizaan Ahmad" userId="1c5dd9f373d485ac" providerId="LiveId" clId="{70EA33D3-D389-4263-8B28-A56ABB9327F4}" dt="2021-05-31T02:46:26.337" v="19" actId="20577"/>
          <ac:spMkLst>
            <pc:docMk/>
            <pc:sldMk cId="2491112856" sldId="280"/>
            <ac:spMk id="6" creationId="{4ADAE8C7-EE46-4C64-90DC-523225301A72}"/>
          </ac:spMkLst>
        </pc:spChg>
      </pc:sldChg>
    </pc:docChg>
  </pc:docChgLst>
  <pc:docChgLst>
    <pc:chgData name="Mizaan Ahmad" userId="1c5dd9f373d485ac" providerId="LiveId" clId="{429D577E-963A-4C63-A882-B46CA74C7612}"/>
    <pc:docChg chg="undo custSel modSld">
      <pc:chgData name="Mizaan Ahmad" userId="1c5dd9f373d485ac" providerId="LiveId" clId="{429D577E-963A-4C63-A882-B46CA74C7612}" dt="2021-05-25T09:56:30.359" v="122" actId="14100"/>
      <pc:docMkLst>
        <pc:docMk/>
      </pc:docMkLst>
      <pc:sldChg chg="modSp mod">
        <pc:chgData name="Mizaan Ahmad" userId="1c5dd9f373d485ac" providerId="LiveId" clId="{429D577E-963A-4C63-A882-B46CA74C7612}" dt="2021-05-25T09:53:27.363" v="4" actId="179"/>
        <pc:sldMkLst>
          <pc:docMk/>
          <pc:sldMk cId="2468528989" sldId="261"/>
        </pc:sldMkLst>
        <pc:spChg chg="mod">
          <ac:chgData name="Mizaan Ahmad" userId="1c5dd9f373d485ac" providerId="LiveId" clId="{429D577E-963A-4C63-A882-B46CA74C7612}" dt="2021-05-25T09:53:27.363" v="4" actId="179"/>
          <ac:spMkLst>
            <pc:docMk/>
            <pc:sldMk cId="2468528989" sldId="261"/>
            <ac:spMk id="98" creationId="{5A1D96C0-F43A-4ADF-9134-72B1D1BA0AC5}"/>
          </ac:spMkLst>
        </pc:spChg>
      </pc:sldChg>
      <pc:sldChg chg="addSp modSp mod">
        <pc:chgData name="Mizaan Ahmad" userId="1c5dd9f373d485ac" providerId="LiveId" clId="{429D577E-963A-4C63-A882-B46CA74C7612}" dt="2021-05-25T09:56:30.359" v="122" actId="14100"/>
        <pc:sldMkLst>
          <pc:docMk/>
          <pc:sldMk cId="1026700057" sldId="281"/>
        </pc:sldMkLst>
        <pc:spChg chg="mod">
          <ac:chgData name="Mizaan Ahmad" userId="1c5dd9f373d485ac" providerId="LiveId" clId="{429D577E-963A-4C63-A882-B46CA74C7612}" dt="2021-05-25T09:54:33.370" v="5" actId="20577"/>
          <ac:spMkLst>
            <pc:docMk/>
            <pc:sldMk cId="1026700057" sldId="281"/>
            <ac:spMk id="30" creationId="{6C169F4A-9640-4059-9CAD-C716808497DD}"/>
          </ac:spMkLst>
        </pc:spChg>
        <pc:spChg chg="add mod">
          <ac:chgData name="Mizaan Ahmad" userId="1c5dd9f373d485ac" providerId="LiveId" clId="{429D577E-963A-4C63-A882-B46CA74C7612}" dt="2021-05-25T09:56:30.359" v="122" actId="14100"/>
          <ac:spMkLst>
            <pc:docMk/>
            <pc:sldMk cId="1026700057" sldId="281"/>
            <ac:spMk id="37" creationId="{5A38E5DF-CBE7-4355-ABA2-AAA609CDB8D6}"/>
          </ac:spMkLst>
        </pc:spChg>
        <pc:graphicFrameChg chg="mod">
          <ac:chgData name="Mizaan Ahmad" userId="1c5dd9f373d485ac" providerId="LiveId" clId="{429D577E-963A-4C63-A882-B46CA74C7612}" dt="2021-05-25T09:55:13.060" v="52"/>
          <ac:graphicFrameMkLst>
            <pc:docMk/>
            <pc:sldMk cId="1026700057" sldId="281"/>
            <ac:graphicFrameMk id="28" creationId="{23984EAE-5519-4510-8264-4560DD17377F}"/>
          </ac:graphicFrameMkLst>
        </pc:graphicFrameChg>
      </pc:sldChg>
    </pc:docChg>
  </pc:docChgLst>
  <pc:docChgLst>
    <pc:chgData name="Mizaan Ahmad" userId="1c5dd9f373d485ac" providerId="LiveId" clId="{859A7859-1867-47D5-97BC-8012D66D642D}"/>
    <pc:docChg chg="undo redo custSel modSld">
      <pc:chgData name="Mizaan Ahmad" userId="1c5dd9f373d485ac" providerId="LiveId" clId="{859A7859-1867-47D5-97BC-8012D66D642D}" dt="2021-05-27T09:22:26.570" v="943"/>
      <pc:docMkLst>
        <pc:docMk/>
      </pc:docMkLst>
      <pc:sldChg chg="modSp">
        <pc:chgData name="Mizaan Ahmad" userId="1c5dd9f373d485ac" providerId="LiveId" clId="{859A7859-1867-47D5-97BC-8012D66D642D}" dt="2021-05-27T03:43:05.518" v="15"/>
        <pc:sldMkLst>
          <pc:docMk/>
          <pc:sldMk cId="728255935" sldId="256"/>
        </pc:sldMkLst>
        <pc:spChg chg="mod">
          <ac:chgData name="Mizaan Ahmad" userId="1c5dd9f373d485ac" providerId="LiveId" clId="{859A7859-1867-47D5-97BC-8012D66D642D}" dt="2021-05-27T03:43:05.518" v="15"/>
          <ac:spMkLst>
            <pc:docMk/>
            <pc:sldMk cId="728255935" sldId="256"/>
            <ac:spMk id="2" creationId="{9397E537-13FD-4378-9583-8D5B5C02A877}"/>
          </ac:spMkLst>
        </pc:spChg>
      </pc:sldChg>
      <pc:sldChg chg="modSp mod">
        <pc:chgData name="Mizaan Ahmad" userId="1c5dd9f373d485ac" providerId="LiveId" clId="{859A7859-1867-47D5-97BC-8012D66D642D}" dt="2021-05-27T09:21:26.575" v="935" actId="20577"/>
        <pc:sldMkLst>
          <pc:docMk/>
          <pc:sldMk cId="2468528989" sldId="261"/>
        </pc:sldMkLst>
        <pc:spChg chg="mod">
          <ac:chgData name="Mizaan Ahmad" userId="1c5dd9f373d485ac" providerId="LiveId" clId="{859A7859-1867-47D5-97BC-8012D66D642D}" dt="2021-05-27T03:43:05.518" v="15"/>
          <ac:spMkLst>
            <pc:docMk/>
            <pc:sldMk cId="2468528989" sldId="261"/>
            <ac:spMk id="60" creationId="{AB061075-8A5B-40FF-8648-8D92BC4CCE3C}"/>
          </ac:spMkLst>
        </pc:spChg>
        <pc:spChg chg="mod">
          <ac:chgData name="Mizaan Ahmad" userId="1c5dd9f373d485ac" providerId="LiveId" clId="{859A7859-1867-47D5-97BC-8012D66D642D}" dt="2021-05-27T09:20:20.334" v="878" actId="20577"/>
          <ac:spMkLst>
            <pc:docMk/>
            <pc:sldMk cId="2468528989" sldId="261"/>
            <ac:spMk id="62" creationId="{CB5D0E10-8852-4137-8C7E-F4E521A448D5}"/>
          </ac:spMkLst>
        </pc:spChg>
        <pc:spChg chg="mod">
          <ac:chgData name="Mizaan Ahmad" userId="1c5dd9f373d485ac" providerId="LiveId" clId="{859A7859-1867-47D5-97BC-8012D66D642D}" dt="2021-05-27T09:20:18.863" v="876" actId="20577"/>
          <ac:spMkLst>
            <pc:docMk/>
            <pc:sldMk cId="2468528989" sldId="261"/>
            <ac:spMk id="64" creationId="{D6DB30DD-57AC-415F-B7DB-D50768B1C381}"/>
          </ac:spMkLst>
        </pc:spChg>
        <pc:spChg chg="mod">
          <ac:chgData name="Mizaan Ahmad" userId="1c5dd9f373d485ac" providerId="LiveId" clId="{859A7859-1867-47D5-97BC-8012D66D642D}" dt="2021-05-27T09:20:31.356" v="882" actId="20577"/>
          <ac:spMkLst>
            <pc:docMk/>
            <pc:sldMk cId="2468528989" sldId="261"/>
            <ac:spMk id="69" creationId="{0892C425-D844-4FC1-B442-52B4A2286E5A}"/>
          </ac:spMkLst>
        </pc:spChg>
        <pc:spChg chg="mod">
          <ac:chgData name="Mizaan Ahmad" userId="1c5dd9f373d485ac" providerId="LiveId" clId="{859A7859-1867-47D5-97BC-8012D66D642D}" dt="2021-05-27T09:20:26.703" v="880" actId="20577"/>
          <ac:spMkLst>
            <pc:docMk/>
            <pc:sldMk cId="2468528989" sldId="261"/>
            <ac:spMk id="71" creationId="{B073341D-203C-476E-B503-B355E196931A}"/>
          </ac:spMkLst>
        </pc:spChg>
        <pc:spChg chg="mod">
          <ac:chgData name="Mizaan Ahmad" userId="1c5dd9f373d485ac" providerId="LiveId" clId="{859A7859-1867-47D5-97BC-8012D66D642D}" dt="2021-05-27T09:21:26.575" v="935" actId="20577"/>
          <ac:spMkLst>
            <pc:docMk/>
            <pc:sldMk cId="2468528989" sldId="261"/>
            <ac:spMk id="98" creationId="{5A1D96C0-F43A-4ADF-9134-72B1D1BA0AC5}"/>
          </ac:spMkLst>
        </pc:spChg>
      </pc:sldChg>
      <pc:sldChg chg="modSp mod">
        <pc:chgData name="Mizaan Ahmad" userId="1c5dd9f373d485ac" providerId="LiveId" clId="{859A7859-1867-47D5-97BC-8012D66D642D}" dt="2021-05-27T03:44:58.576" v="63" actId="20577"/>
        <pc:sldMkLst>
          <pc:docMk/>
          <pc:sldMk cId="1080916225" sldId="262"/>
        </pc:sldMkLst>
        <pc:spChg chg="mod">
          <ac:chgData name="Mizaan Ahmad" userId="1c5dd9f373d485ac" providerId="LiveId" clId="{859A7859-1867-47D5-97BC-8012D66D642D}" dt="2021-05-27T03:43:31.026" v="17"/>
          <ac:spMkLst>
            <pc:docMk/>
            <pc:sldMk cId="1080916225" sldId="262"/>
            <ac:spMk id="7" creationId="{B8C74E88-7F6D-4041-91CB-DE55566F01D8}"/>
          </ac:spMkLst>
        </pc:spChg>
        <pc:spChg chg="mod">
          <ac:chgData name="Mizaan Ahmad" userId="1c5dd9f373d485ac" providerId="LiveId" clId="{859A7859-1867-47D5-97BC-8012D66D642D}" dt="2021-05-27T03:43:31.026" v="17"/>
          <ac:spMkLst>
            <pc:docMk/>
            <pc:sldMk cId="1080916225" sldId="262"/>
            <ac:spMk id="95" creationId="{0BE1A289-64D1-483F-B840-A7B7912C2D13}"/>
          </ac:spMkLst>
        </pc:spChg>
        <pc:spChg chg="mod">
          <ac:chgData name="Mizaan Ahmad" userId="1c5dd9f373d485ac" providerId="LiveId" clId="{859A7859-1867-47D5-97BC-8012D66D642D}" dt="2021-05-27T03:44:58.576" v="63" actId="20577"/>
          <ac:spMkLst>
            <pc:docMk/>
            <pc:sldMk cId="1080916225" sldId="262"/>
            <ac:spMk id="162" creationId="{BE44FBF2-A33C-4A25-A70A-F999F9D86D64}"/>
          </ac:spMkLst>
        </pc:spChg>
      </pc:sldChg>
      <pc:sldChg chg="modSp mod">
        <pc:chgData name="Mizaan Ahmad" userId="1c5dd9f373d485ac" providerId="LiveId" clId="{859A7859-1867-47D5-97BC-8012D66D642D}" dt="2021-05-27T03:46:29.737" v="97" actId="20577"/>
        <pc:sldMkLst>
          <pc:docMk/>
          <pc:sldMk cId="1708563974" sldId="263"/>
        </pc:sldMkLst>
        <pc:spChg chg="mod">
          <ac:chgData name="Mizaan Ahmad" userId="1c5dd9f373d485ac" providerId="LiveId" clId="{859A7859-1867-47D5-97BC-8012D66D642D}" dt="2021-05-27T03:43:05.518" v="15"/>
          <ac:spMkLst>
            <pc:docMk/>
            <pc:sldMk cId="1708563974" sldId="263"/>
            <ac:spMk id="10" creationId="{78AF2B26-50A2-4EF4-81EE-D6952DF82E99}"/>
          </ac:spMkLst>
        </pc:spChg>
        <pc:spChg chg="mod">
          <ac:chgData name="Mizaan Ahmad" userId="1c5dd9f373d485ac" providerId="LiveId" clId="{859A7859-1867-47D5-97BC-8012D66D642D}" dt="2021-05-27T03:43:05.518" v="15"/>
          <ac:spMkLst>
            <pc:docMk/>
            <pc:sldMk cId="1708563974" sldId="263"/>
            <ac:spMk id="24" creationId="{895944F8-F855-4A71-A879-C62188B3C168}"/>
          </ac:spMkLst>
        </pc:spChg>
        <pc:spChg chg="mod">
          <ac:chgData name="Mizaan Ahmad" userId="1c5dd9f373d485ac" providerId="LiveId" clId="{859A7859-1867-47D5-97BC-8012D66D642D}" dt="2021-05-27T03:46:29.737" v="97" actId="20577"/>
          <ac:spMkLst>
            <pc:docMk/>
            <pc:sldMk cId="1708563974" sldId="263"/>
            <ac:spMk id="42" creationId="{12FCE8F7-4DC7-417F-A76F-D25E22BC09AC}"/>
          </ac:spMkLst>
        </pc:spChg>
      </pc:sldChg>
      <pc:sldChg chg="modSp mod">
        <pc:chgData name="Mizaan Ahmad" userId="1c5dd9f373d485ac" providerId="LiveId" clId="{859A7859-1867-47D5-97BC-8012D66D642D}" dt="2021-05-27T04:29:43.778" v="278" actId="20577"/>
        <pc:sldMkLst>
          <pc:docMk/>
          <pc:sldMk cId="4188436993" sldId="279"/>
        </pc:sldMkLst>
        <pc:spChg chg="mod">
          <ac:chgData name="Mizaan Ahmad" userId="1c5dd9f373d485ac" providerId="LiveId" clId="{859A7859-1867-47D5-97BC-8012D66D642D}" dt="2021-05-27T04:29:43.778" v="278" actId="20577"/>
          <ac:spMkLst>
            <pc:docMk/>
            <pc:sldMk cId="4188436993" sldId="279"/>
            <ac:spMk id="7" creationId="{AB66B096-DF16-4ADA-A580-72E352B892CB}"/>
          </ac:spMkLst>
        </pc:spChg>
      </pc:sldChg>
      <pc:sldChg chg="modSp mod">
        <pc:chgData name="Mizaan Ahmad" userId="1c5dd9f373d485ac" providerId="LiveId" clId="{859A7859-1867-47D5-97BC-8012D66D642D}" dt="2021-05-27T09:18:51.895" v="858" actId="20577"/>
        <pc:sldMkLst>
          <pc:docMk/>
          <pc:sldMk cId="2491112856" sldId="280"/>
        </pc:sldMkLst>
        <pc:spChg chg="mod">
          <ac:chgData name="Mizaan Ahmad" userId="1c5dd9f373d485ac" providerId="LiveId" clId="{859A7859-1867-47D5-97BC-8012D66D642D}" dt="2021-05-27T03:58:44.921" v="237"/>
          <ac:spMkLst>
            <pc:docMk/>
            <pc:sldMk cId="2491112856" sldId="280"/>
            <ac:spMk id="6" creationId="{4ADAE8C7-EE46-4C64-90DC-523225301A72}"/>
          </ac:spMkLst>
        </pc:spChg>
        <pc:spChg chg="mod">
          <ac:chgData name="Mizaan Ahmad" userId="1c5dd9f373d485ac" providerId="LiveId" clId="{859A7859-1867-47D5-97BC-8012D66D642D}" dt="2021-05-27T09:18:51.895" v="858" actId="20577"/>
          <ac:spMkLst>
            <pc:docMk/>
            <pc:sldMk cId="2491112856" sldId="280"/>
            <ac:spMk id="8" creationId="{37275FC9-DCC8-4EE7-9F89-C054BC939FBA}"/>
          </ac:spMkLst>
        </pc:spChg>
      </pc:sldChg>
      <pc:sldChg chg="modSp mod">
        <pc:chgData name="Mizaan Ahmad" userId="1c5dd9f373d485ac" providerId="LiveId" clId="{859A7859-1867-47D5-97BC-8012D66D642D}" dt="2021-05-27T03:45:58.139" v="83" actId="20577"/>
        <pc:sldMkLst>
          <pc:docMk/>
          <pc:sldMk cId="1026700057" sldId="281"/>
        </pc:sldMkLst>
        <pc:spChg chg="mod">
          <ac:chgData name="Mizaan Ahmad" userId="1c5dd9f373d485ac" providerId="LiveId" clId="{859A7859-1867-47D5-97BC-8012D66D642D}" dt="2021-05-27T03:43:05.518" v="15"/>
          <ac:spMkLst>
            <pc:docMk/>
            <pc:sldMk cId="1026700057" sldId="281"/>
            <ac:spMk id="31" creationId="{83DAB2CF-300D-4DB5-B45B-DBB909FC4896}"/>
          </ac:spMkLst>
        </pc:spChg>
        <pc:spChg chg="mod">
          <ac:chgData name="Mizaan Ahmad" userId="1c5dd9f373d485ac" providerId="LiveId" clId="{859A7859-1867-47D5-97BC-8012D66D642D}" dt="2021-05-27T03:43:05.518" v="15"/>
          <ac:spMkLst>
            <pc:docMk/>
            <pc:sldMk cId="1026700057" sldId="281"/>
            <ac:spMk id="33" creationId="{C9EDA928-934D-4253-B3F7-D2C5A0EA2328}"/>
          </ac:spMkLst>
        </pc:spChg>
        <pc:spChg chg="mod">
          <ac:chgData name="Mizaan Ahmad" userId="1c5dd9f373d485ac" providerId="LiveId" clId="{859A7859-1867-47D5-97BC-8012D66D642D}" dt="2021-05-27T03:43:05.518" v="15"/>
          <ac:spMkLst>
            <pc:docMk/>
            <pc:sldMk cId="1026700057" sldId="281"/>
            <ac:spMk id="35" creationId="{CD52D763-E022-438E-BCA7-DADA4CE04A21}"/>
          </ac:spMkLst>
        </pc:spChg>
        <pc:spChg chg="mod">
          <ac:chgData name="Mizaan Ahmad" userId="1c5dd9f373d485ac" providerId="LiveId" clId="{859A7859-1867-47D5-97BC-8012D66D642D}" dt="2021-05-27T03:43:31.026" v="17"/>
          <ac:spMkLst>
            <pc:docMk/>
            <pc:sldMk cId="1026700057" sldId="281"/>
            <ac:spMk id="153" creationId="{A2AB544E-4468-4A75-974D-5F6A3F1DB67A}"/>
          </ac:spMkLst>
        </pc:spChg>
        <pc:spChg chg="mod">
          <ac:chgData name="Mizaan Ahmad" userId="1c5dd9f373d485ac" providerId="LiveId" clId="{859A7859-1867-47D5-97BC-8012D66D642D}" dt="2021-05-27T03:43:20.667" v="16"/>
          <ac:spMkLst>
            <pc:docMk/>
            <pc:sldMk cId="1026700057" sldId="281"/>
            <ac:spMk id="156" creationId="{FE11D61C-FF8A-4EE8-B50B-130B038F0E97}"/>
          </ac:spMkLst>
        </pc:spChg>
        <pc:spChg chg="mod">
          <ac:chgData name="Mizaan Ahmad" userId="1c5dd9f373d485ac" providerId="LiveId" clId="{859A7859-1867-47D5-97BC-8012D66D642D}" dt="2021-05-27T03:43:05.518" v="15"/>
          <ac:spMkLst>
            <pc:docMk/>
            <pc:sldMk cId="1026700057" sldId="281"/>
            <ac:spMk id="158" creationId="{46458C66-1FBA-4251-B989-C846FD6B7E45}"/>
          </ac:spMkLst>
        </pc:spChg>
        <pc:spChg chg="mod">
          <ac:chgData name="Mizaan Ahmad" userId="1c5dd9f373d485ac" providerId="LiveId" clId="{859A7859-1867-47D5-97BC-8012D66D642D}" dt="2021-05-27T03:45:58.139" v="83" actId="20577"/>
          <ac:spMkLst>
            <pc:docMk/>
            <pc:sldMk cId="1026700057" sldId="281"/>
            <ac:spMk id="162" creationId="{BE44FBF2-A33C-4A25-A70A-F999F9D86D64}"/>
          </ac:spMkLst>
        </pc:spChg>
      </pc:sldChg>
      <pc:sldChg chg="addSp delSp modSp mod">
        <pc:chgData name="Mizaan Ahmad" userId="1c5dd9f373d485ac" providerId="LiveId" clId="{859A7859-1867-47D5-97BC-8012D66D642D}" dt="2021-05-27T09:16:29.978" v="783" actId="20577"/>
        <pc:sldMkLst>
          <pc:docMk/>
          <pc:sldMk cId="908867797" sldId="283"/>
        </pc:sldMkLst>
        <pc:spChg chg="add del mod">
          <ac:chgData name="Mizaan Ahmad" userId="1c5dd9f373d485ac" providerId="LiveId" clId="{859A7859-1867-47D5-97BC-8012D66D642D}" dt="2021-05-27T09:09:07.259" v="368" actId="478"/>
          <ac:spMkLst>
            <pc:docMk/>
            <pc:sldMk cId="908867797" sldId="283"/>
            <ac:spMk id="54" creationId="{21A23AEA-A4F0-4A16-9E2E-E504A01680CF}"/>
          </ac:spMkLst>
        </pc:spChg>
        <pc:spChg chg="add del mod">
          <ac:chgData name="Mizaan Ahmad" userId="1c5dd9f373d485ac" providerId="LiveId" clId="{859A7859-1867-47D5-97BC-8012D66D642D}" dt="2021-05-27T09:09:07.259" v="368" actId="478"/>
          <ac:spMkLst>
            <pc:docMk/>
            <pc:sldMk cId="908867797" sldId="283"/>
            <ac:spMk id="55" creationId="{51CBF271-B21D-4657-A965-6E853B10C123}"/>
          </ac:spMkLst>
        </pc:spChg>
        <pc:spChg chg="add del mod">
          <ac:chgData name="Mizaan Ahmad" userId="1c5dd9f373d485ac" providerId="LiveId" clId="{859A7859-1867-47D5-97BC-8012D66D642D}" dt="2021-05-27T09:09:07.259" v="368" actId="478"/>
          <ac:spMkLst>
            <pc:docMk/>
            <pc:sldMk cId="908867797" sldId="283"/>
            <ac:spMk id="56" creationId="{54B7C6B3-A924-4ED4-B49C-BFD374EE8F71}"/>
          </ac:spMkLst>
        </pc:spChg>
        <pc:spChg chg="add del mod">
          <ac:chgData name="Mizaan Ahmad" userId="1c5dd9f373d485ac" providerId="LiveId" clId="{859A7859-1867-47D5-97BC-8012D66D642D}" dt="2021-05-27T09:09:07.259" v="368" actId="478"/>
          <ac:spMkLst>
            <pc:docMk/>
            <pc:sldMk cId="908867797" sldId="283"/>
            <ac:spMk id="57" creationId="{03E56ACA-A1C8-4D37-A9A1-601E40AF9507}"/>
          </ac:spMkLst>
        </pc:spChg>
        <pc:spChg chg="add del mod">
          <ac:chgData name="Mizaan Ahmad" userId="1c5dd9f373d485ac" providerId="LiveId" clId="{859A7859-1867-47D5-97BC-8012D66D642D}" dt="2021-05-27T09:09:07.259" v="368" actId="478"/>
          <ac:spMkLst>
            <pc:docMk/>
            <pc:sldMk cId="908867797" sldId="283"/>
            <ac:spMk id="58" creationId="{50E60CE8-52B5-4696-AEF4-CBABC37AA0BC}"/>
          </ac:spMkLst>
        </pc:spChg>
        <pc:spChg chg="add del mod">
          <ac:chgData name="Mizaan Ahmad" userId="1c5dd9f373d485ac" providerId="LiveId" clId="{859A7859-1867-47D5-97BC-8012D66D642D}" dt="2021-05-27T09:11:46.837" v="376" actId="478"/>
          <ac:spMkLst>
            <pc:docMk/>
            <pc:sldMk cId="908867797" sldId="283"/>
            <ac:spMk id="59" creationId="{7963C76D-FDC3-4590-996F-368968A43B8C}"/>
          </ac:spMkLst>
        </pc:spChg>
        <pc:spChg chg="mod">
          <ac:chgData name="Mizaan Ahmad" userId="1c5dd9f373d485ac" providerId="LiveId" clId="{859A7859-1867-47D5-97BC-8012D66D642D}" dt="2021-05-27T09:08:53.568" v="363"/>
          <ac:spMkLst>
            <pc:docMk/>
            <pc:sldMk cId="908867797" sldId="283"/>
            <ac:spMk id="60" creationId="{DE5ECE95-8FC4-4D84-B531-2A4DA54A0CA3}"/>
          </ac:spMkLst>
        </pc:spChg>
        <pc:spChg chg="add del mod">
          <ac:chgData name="Mizaan Ahmad" userId="1c5dd9f373d485ac" providerId="LiveId" clId="{859A7859-1867-47D5-97BC-8012D66D642D}" dt="2021-05-27T09:11:46.837" v="376" actId="478"/>
          <ac:spMkLst>
            <pc:docMk/>
            <pc:sldMk cId="908867797" sldId="283"/>
            <ac:spMk id="61" creationId="{58A78994-E582-40E1-9908-2AA6EA0CAE74}"/>
          </ac:spMkLst>
        </pc:spChg>
        <pc:spChg chg="add del mod">
          <ac:chgData name="Mizaan Ahmad" userId="1c5dd9f373d485ac" providerId="LiveId" clId="{859A7859-1867-47D5-97BC-8012D66D642D}" dt="2021-05-27T09:11:46.837" v="376" actId="478"/>
          <ac:spMkLst>
            <pc:docMk/>
            <pc:sldMk cId="908867797" sldId="283"/>
            <ac:spMk id="62" creationId="{E8FA5B6B-48B1-4624-A975-8F76C2700B40}"/>
          </ac:spMkLst>
        </pc:spChg>
        <pc:spChg chg="add del mod">
          <ac:chgData name="Mizaan Ahmad" userId="1c5dd9f373d485ac" providerId="LiveId" clId="{859A7859-1867-47D5-97BC-8012D66D642D}" dt="2021-05-27T09:11:46.837" v="376" actId="478"/>
          <ac:spMkLst>
            <pc:docMk/>
            <pc:sldMk cId="908867797" sldId="283"/>
            <ac:spMk id="63" creationId="{3D69D449-DCE2-479A-963E-5A1992CE2ED6}"/>
          </ac:spMkLst>
        </pc:spChg>
        <pc:spChg chg="add del mod">
          <ac:chgData name="Mizaan Ahmad" userId="1c5dd9f373d485ac" providerId="LiveId" clId="{859A7859-1867-47D5-97BC-8012D66D642D}" dt="2021-05-27T09:11:46.837" v="376" actId="478"/>
          <ac:spMkLst>
            <pc:docMk/>
            <pc:sldMk cId="908867797" sldId="283"/>
            <ac:spMk id="64" creationId="{CD618CC1-7730-4092-A110-FD181534FD9E}"/>
          </ac:spMkLst>
        </pc:spChg>
        <pc:spChg chg="mod">
          <ac:chgData name="Mizaan Ahmad" userId="1c5dd9f373d485ac" providerId="LiveId" clId="{859A7859-1867-47D5-97BC-8012D66D642D}" dt="2021-05-27T03:43:31.026" v="17"/>
          <ac:spMkLst>
            <pc:docMk/>
            <pc:sldMk cId="908867797" sldId="283"/>
            <ac:spMk id="88" creationId="{AE6A1803-CF0D-41E1-BCA4-BCD1F3986BB4}"/>
          </ac:spMkLst>
        </pc:spChg>
        <pc:spChg chg="mod">
          <ac:chgData name="Mizaan Ahmad" userId="1c5dd9f373d485ac" providerId="LiveId" clId="{859A7859-1867-47D5-97BC-8012D66D642D}" dt="2021-05-27T03:43:20.667" v="16"/>
          <ac:spMkLst>
            <pc:docMk/>
            <pc:sldMk cId="908867797" sldId="283"/>
            <ac:spMk id="90" creationId="{224D0F31-B4E7-45A3-8ACE-E9CE9C031EA7}"/>
          </ac:spMkLst>
        </pc:spChg>
        <pc:spChg chg="mod">
          <ac:chgData name="Mizaan Ahmad" userId="1c5dd9f373d485ac" providerId="LiveId" clId="{859A7859-1867-47D5-97BC-8012D66D642D}" dt="2021-05-27T03:43:05.518" v="15"/>
          <ac:spMkLst>
            <pc:docMk/>
            <pc:sldMk cId="908867797" sldId="283"/>
            <ac:spMk id="91" creationId="{B0EF89E5-37B0-4ECB-AD05-33E40C5AAE16}"/>
          </ac:spMkLst>
        </pc:spChg>
        <pc:spChg chg="mod">
          <ac:chgData name="Mizaan Ahmad" userId="1c5dd9f373d485ac" providerId="LiveId" clId="{859A7859-1867-47D5-97BC-8012D66D642D}" dt="2021-05-27T03:43:05.518" v="15"/>
          <ac:spMkLst>
            <pc:docMk/>
            <pc:sldMk cId="908867797" sldId="283"/>
            <ac:spMk id="124" creationId="{1DDEC7CB-1B7D-457D-AB8B-A9008867F2BA}"/>
          </ac:spMkLst>
        </pc:spChg>
        <pc:spChg chg="mod">
          <ac:chgData name="Mizaan Ahmad" userId="1c5dd9f373d485ac" providerId="LiveId" clId="{859A7859-1867-47D5-97BC-8012D66D642D}" dt="2021-05-27T09:16:29.978" v="783" actId="20577"/>
          <ac:spMkLst>
            <pc:docMk/>
            <pc:sldMk cId="908867797" sldId="283"/>
            <ac:spMk id="156" creationId="{DD2CACB0-98A4-471A-9DEE-A4A2CC4EFE99}"/>
          </ac:spMkLst>
        </pc:spChg>
        <pc:spChg chg="mod">
          <ac:chgData name="Mizaan Ahmad" userId="1c5dd9f373d485ac" providerId="LiveId" clId="{859A7859-1867-47D5-97BC-8012D66D642D}" dt="2021-05-27T03:43:05.518" v="15"/>
          <ac:spMkLst>
            <pc:docMk/>
            <pc:sldMk cId="908867797" sldId="283"/>
            <ac:spMk id="186" creationId="{B61E75F1-03B2-403F-B23A-68A5F04BD03D}"/>
          </ac:spMkLst>
        </pc:spChg>
        <pc:spChg chg="mod">
          <ac:chgData name="Mizaan Ahmad" userId="1c5dd9f373d485ac" providerId="LiveId" clId="{859A7859-1867-47D5-97BC-8012D66D642D}" dt="2021-05-27T09:08:56.068" v="364"/>
          <ac:spMkLst>
            <pc:docMk/>
            <pc:sldMk cId="908867797" sldId="283"/>
            <ac:spMk id="215" creationId="{747B5C4E-BFB7-4CD3-8BB4-CE0B73C31E26}"/>
          </ac:spMkLst>
        </pc:spChg>
        <pc:spChg chg="mod">
          <ac:chgData name="Mizaan Ahmad" userId="1c5dd9f373d485ac" providerId="LiveId" clId="{859A7859-1867-47D5-97BC-8012D66D642D}" dt="2021-05-27T09:08:58.551" v="365"/>
          <ac:spMkLst>
            <pc:docMk/>
            <pc:sldMk cId="908867797" sldId="283"/>
            <ac:spMk id="220" creationId="{9E6176AF-CD31-4699-9854-08B85C105DB8}"/>
          </ac:spMkLst>
        </pc:spChg>
        <pc:spChg chg="mod">
          <ac:chgData name="Mizaan Ahmad" userId="1c5dd9f373d485ac" providerId="LiveId" clId="{859A7859-1867-47D5-97BC-8012D66D642D}" dt="2021-05-27T09:09:01.633" v="366"/>
          <ac:spMkLst>
            <pc:docMk/>
            <pc:sldMk cId="908867797" sldId="283"/>
            <ac:spMk id="231" creationId="{F98914ED-6BB0-4C91-8310-A652F7EE63C8}"/>
          </ac:spMkLst>
        </pc:spChg>
        <pc:spChg chg="mod">
          <ac:chgData name="Mizaan Ahmad" userId="1c5dd9f373d485ac" providerId="LiveId" clId="{859A7859-1867-47D5-97BC-8012D66D642D}" dt="2021-05-27T09:09:03.872" v="367"/>
          <ac:spMkLst>
            <pc:docMk/>
            <pc:sldMk cId="908867797" sldId="283"/>
            <ac:spMk id="242" creationId="{1CBD92E4-537C-4C49-ACEB-40A0C7D5FE1D}"/>
          </ac:spMkLst>
        </pc:spChg>
        <pc:spChg chg="mod">
          <ac:chgData name="Mizaan Ahmad" userId="1c5dd9f373d485ac" providerId="LiveId" clId="{859A7859-1867-47D5-97BC-8012D66D642D}" dt="2021-05-27T09:11:39.824" v="374"/>
          <ac:spMkLst>
            <pc:docMk/>
            <pc:sldMk cId="908867797" sldId="283"/>
            <ac:spMk id="269" creationId="{6F9C93EA-50B3-4707-BAD8-76B898AD0A7D}"/>
          </ac:spMkLst>
        </pc:spChg>
        <pc:spChg chg="mod">
          <ac:chgData name="Mizaan Ahmad" userId="1c5dd9f373d485ac" providerId="LiveId" clId="{859A7859-1867-47D5-97BC-8012D66D642D}" dt="2021-05-27T09:11:42.558" v="375"/>
          <ac:spMkLst>
            <pc:docMk/>
            <pc:sldMk cId="908867797" sldId="283"/>
            <ac:spMk id="273" creationId="{3A4D5A25-AB44-43B5-B0DE-CDFC7F4E0272}"/>
          </ac:spMkLst>
        </pc:spChg>
        <pc:spChg chg="mod">
          <ac:chgData name="Mizaan Ahmad" userId="1c5dd9f373d485ac" providerId="LiveId" clId="{859A7859-1867-47D5-97BC-8012D66D642D}" dt="2021-05-27T09:11:37.243" v="373"/>
          <ac:spMkLst>
            <pc:docMk/>
            <pc:sldMk cId="908867797" sldId="283"/>
            <ac:spMk id="291" creationId="{0AD5A55C-8B7B-438E-A04E-45A331762F74}"/>
          </ac:spMkLst>
        </pc:spChg>
        <pc:spChg chg="mod">
          <ac:chgData name="Mizaan Ahmad" userId="1c5dd9f373d485ac" providerId="LiveId" clId="{859A7859-1867-47D5-97BC-8012D66D642D}" dt="2021-05-27T09:11:34.942" v="372"/>
          <ac:spMkLst>
            <pc:docMk/>
            <pc:sldMk cId="908867797" sldId="283"/>
            <ac:spMk id="295" creationId="{CD961B2F-10B2-4BA2-88B5-724F72E2969F}"/>
          </ac:spMkLst>
        </pc:spChg>
        <pc:spChg chg="mod">
          <ac:chgData name="Mizaan Ahmad" userId="1c5dd9f373d485ac" providerId="LiveId" clId="{859A7859-1867-47D5-97BC-8012D66D642D}" dt="2021-05-27T09:11:32.629" v="371"/>
          <ac:spMkLst>
            <pc:docMk/>
            <pc:sldMk cId="908867797" sldId="283"/>
            <ac:spMk id="299" creationId="{962F27F7-9DE4-42AC-B46E-FF6E4F09DBEC}"/>
          </ac:spMkLst>
        </pc:spChg>
      </pc:sldChg>
      <pc:sldChg chg="modSp mod">
        <pc:chgData name="Mizaan Ahmad" userId="1c5dd9f373d485ac" providerId="LiveId" clId="{859A7859-1867-47D5-97BC-8012D66D642D}" dt="2021-05-27T03:49:24.897" v="231" actId="20577"/>
        <pc:sldMkLst>
          <pc:docMk/>
          <pc:sldMk cId="1414545796" sldId="284"/>
        </pc:sldMkLst>
        <pc:spChg chg="mod">
          <ac:chgData name="Mizaan Ahmad" userId="1c5dd9f373d485ac" providerId="LiveId" clId="{859A7859-1867-47D5-97BC-8012D66D642D}" dt="2021-05-27T03:43:05.518" v="15"/>
          <ac:spMkLst>
            <pc:docMk/>
            <pc:sldMk cId="1414545796" sldId="284"/>
            <ac:spMk id="161" creationId="{CF4F4415-B4BB-4F27-841A-3CE38B0B8142}"/>
          </ac:spMkLst>
        </pc:spChg>
        <pc:spChg chg="mod">
          <ac:chgData name="Mizaan Ahmad" userId="1c5dd9f373d485ac" providerId="LiveId" clId="{859A7859-1867-47D5-97BC-8012D66D642D}" dt="2021-05-27T03:43:31.026" v="17"/>
          <ac:spMkLst>
            <pc:docMk/>
            <pc:sldMk cId="1414545796" sldId="284"/>
            <ac:spMk id="203" creationId="{78386FDC-54E5-48E1-9F0A-C187BC79D73E}"/>
          </ac:spMkLst>
        </pc:spChg>
        <pc:spChg chg="mod">
          <ac:chgData name="Mizaan Ahmad" userId="1c5dd9f373d485ac" providerId="LiveId" clId="{859A7859-1867-47D5-97BC-8012D66D642D}" dt="2021-05-27T03:43:20.667" v="16"/>
          <ac:spMkLst>
            <pc:docMk/>
            <pc:sldMk cId="1414545796" sldId="284"/>
            <ac:spMk id="205" creationId="{52316AB0-600E-42AD-AEAC-9C65662CD344}"/>
          </ac:spMkLst>
        </pc:spChg>
        <pc:spChg chg="mod">
          <ac:chgData name="Mizaan Ahmad" userId="1c5dd9f373d485ac" providerId="LiveId" clId="{859A7859-1867-47D5-97BC-8012D66D642D}" dt="2021-05-27T03:43:05.518" v="15"/>
          <ac:spMkLst>
            <pc:docMk/>
            <pc:sldMk cId="1414545796" sldId="284"/>
            <ac:spMk id="206" creationId="{0B2695C1-D515-42DC-BCB9-F1DA5ABC57D3}"/>
          </ac:spMkLst>
        </pc:spChg>
        <pc:spChg chg="mod">
          <ac:chgData name="Mizaan Ahmad" userId="1c5dd9f373d485ac" providerId="LiveId" clId="{859A7859-1867-47D5-97BC-8012D66D642D}" dt="2021-05-27T03:49:24.897" v="231" actId="20577"/>
          <ac:spMkLst>
            <pc:docMk/>
            <pc:sldMk cId="1414545796" sldId="284"/>
            <ac:spMk id="388" creationId="{E4D10574-58A5-4FB2-B7A4-09D7B877DA6D}"/>
          </ac:spMkLst>
        </pc:spChg>
      </pc:sldChg>
      <pc:sldChg chg="modSp mod">
        <pc:chgData name="Mizaan Ahmad" userId="1c5dd9f373d485ac" providerId="LiveId" clId="{859A7859-1867-47D5-97BC-8012D66D642D}" dt="2021-05-27T09:22:26.570" v="943"/>
        <pc:sldMkLst>
          <pc:docMk/>
          <pc:sldMk cId="3783533735" sldId="285"/>
        </pc:sldMkLst>
        <pc:spChg chg="mod">
          <ac:chgData name="Mizaan Ahmad" userId="1c5dd9f373d485ac" providerId="LiveId" clId="{859A7859-1867-47D5-97BC-8012D66D642D}" dt="2021-05-27T09:19:23.848" v="871" actId="20577"/>
          <ac:spMkLst>
            <pc:docMk/>
            <pc:sldMk cId="3783533735" sldId="285"/>
            <ac:spMk id="6" creationId="{AF80A39C-E3D8-480C-B336-1075A5AA03DA}"/>
          </ac:spMkLst>
        </pc:spChg>
        <pc:spChg chg="mod">
          <ac:chgData name="Mizaan Ahmad" userId="1c5dd9f373d485ac" providerId="LiveId" clId="{859A7859-1867-47D5-97BC-8012D66D642D}" dt="2021-05-27T03:58:54.786" v="263" actId="20577"/>
          <ac:spMkLst>
            <pc:docMk/>
            <pc:sldMk cId="3783533735" sldId="285"/>
            <ac:spMk id="8" creationId="{602728D8-0F47-4841-870A-A5046F655BE1}"/>
          </ac:spMkLst>
        </pc:spChg>
        <pc:spChg chg="mod">
          <ac:chgData name="Mizaan Ahmad" userId="1c5dd9f373d485ac" providerId="LiveId" clId="{859A7859-1867-47D5-97BC-8012D66D642D}" dt="2021-05-27T09:21:59.044" v="940" actId="6549"/>
          <ac:spMkLst>
            <pc:docMk/>
            <pc:sldMk cId="3783533735" sldId="285"/>
            <ac:spMk id="47" creationId="{7FDF7E63-7C77-46DB-AEC3-E85B8E34E603}"/>
          </ac:spMkLst>
        </pc:spChg>
        <pc:spChg chg="mod">
          <ac:chgData name="Mizaan Ahmad" userId="1c5dd9f373d485ac" providerId="LiveId" clId="{859A7859-1867-47D5-97BC-8012D66D642D}" dt="2021-05-27T09:22:26.570" v="943"/>
          <ac:spMkLst>
            <pc:docMk/>
            <pc:sldMk cId="3783533735" sldId="285"/>
            <ac:spMk id="48" creationId="{41C2AB24-194D-4981-922B-E9B156A98E95}"/>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C:\Users\mizaa\OneDrive\Documents\MHCC%20Documents\LCR%20Presentation%20Data\Charts%20-%20BAR%20-%20LCR%20Presentation.xlsx" TargetMode="External"/></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oleObject" Target="file:///C:\Users\mizaa\OneDrive\Documents\MHCC%20Documents\LCR%20Presentation%20Data\Charts%20-%20BAR%20-%20LCR%20Presentation.xlsx" TargetMode="External"/></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oleObject" Target="file:///C:\Users\mizaa\OneDrive\Documents\MHCC%20Documents\LCR%20Presentation%20Data\Charts%20-%20BAR%20-%20LCR%20Presentation.xlsx" TargetMode="External"/></Relationships>
</file>

<file path=ppt/charts/_rels/chart12.xml.rels><?xml version="1.0" encoding="UTF-8" standalone="yes"?>
<Relationships xmlns="http://schemas.openxmlformats.org/package/2006/relationships"><Relationship Id="rId2" Type="http://schemas.openxmlformats.org/officeDocument/2006/relationships/oleObject" Target="file:///C:\Users\mizaa\OneDrive\Documents\MHCC%20Documents\LCR%20Presentation%20Data\Charts%20-%20BAR%20-%20LCR%20Presentation.xlsx" TargetMode="External"/><Relationship Id="rId1" Type="http://schemas.openxmlformats.org/officeDocument/2006/relationships/themeOverride" Target="../theme/themeOverride6.xml"/></Relationships>
</file>

<file path=ppt/charts/_rels/chart13.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oleObject" Target="file:///C:\Users\mizaa\OneDrive\Documents\MHCC%20Documents\LCR%20Presentation%20Data\Charts%20-%20BAR%20-%20LCR%20Presentation.xlsx" TargetMode="External"/></Relationships>
</file>

<file path=ppt/charts/_rels/chart14.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BAR%20-%20LCR%20Presentation.xlsx" TargetMode="External"/><Relationship Id="rId2" Type="http://schemas.microsoft.com/office/2011/relationships/chartColorStyle" Target="colors13.xml"/><Relationship Id="rId1" Type="http://schemas.microsoft.com/office/2011/relationships/chartStyle" Target="style13.xml"/></Relationships>
</file>

<file path=ppt/charts/_rels/chart15.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14.xml"/><Relationship Id="rId1" Type="http://schemas.microsoft.com/office/2011/relationships/chartStyle" Target="style14.xml"/><Relationship Id="rId4" Type="http://schemas.openxmlformats.org/officeDocument/2006/relationships/oleObject" Target="file:///C:\Users\mizaa\OneDrive\Documents\MHCC%20Documents\LCR%20Presentation%20Data\Charts%20-%20BAR%20-%20LCR%20Presentation.xlsx"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BAR%20-%20LCR%20Presentation.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BAR%20-%20LCR%20Presentation.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BAR%20-%20LCR%20Presentation.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BAR%20-%20LCR%20Presentation.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BAR%20-%20LCR%20Presentation.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BAR%20-%20LCR%20Presentation.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oleObject" Target="file:///C:\Users\mizaa\OneDrive\Documents\MHCC%20Documents\LCR%20Presentation%20Data\Charts%20-%20BAR%20-%20LCR%20Presentation.xlsx" TargetMode="External"/></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oleObject" Target="file:///C:\Users\mizaa\OneDrive\Documents\MHCC%20Documents\LCR%20Presentation%20Data\Charts%20-%20BAR%20-%20LCR%20Presentation.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7770213494226716"/>
          <c:y val="0.18336001124485451"/>
          <c:w val="0.78937195560187956"/>
          <c:h val="0.72548159503629117"/>
        </c:manualLayout>
      </c:layout>
      <c:lineChart>
        <c:grouping val="standard"/>
        <c:varyColors val="0"/>
        <c:ser>
          <c:idx val="0"/>
          <c:order val="0"/>
          <c:tx>
            <c:strRef>
              <c:f>TotalComplaints!$B$2</c:f>
              <c:strCache>
                <c:ptCount val="1"/>
                <c:pt idx="0">
                  <c:v>Complaints to MHCC</c:v>
                </c:pt>
              </c:strCache>
            </c:strRef>
          </c:tx>
          <c:spPr>
            <a:ln w="50800" cap="rnd">
              <a:solidFill>
                <a:schemeClr val="accent1">
                  <a:alpha val="80000"/>
                </a:schemeClr>
              </a:solidFill>
              <a:round/>
            </a:ln>
            <a:effectLst/>
          </c:spPr>
          <c:marker>
            <c:symbol val="circle"/>
            <c:size val="5"/>
            <c:spPr>
              <a:solidFill>
                <a:schemeClr val="accent1"/>
              </a:solidFill>
              <a:ln w="76200">
                <a:solidFill>
                  <a:schemeClr val="accent1"/>
                </a:solidFill>
              </a:ln>
              <a:effectLst/>
            </c:spPr>
          </c:marker>
          <c:dLbls>
            <c:numFmt formatCode="General" sourceLinked="0"/>
            <c:spPr>
              <a:noFill/>
              <a:ln>
                <a:noFill/>
              </a:ln>
              <a:effectLst/>
            </c:spPr>
            <c:txPr>
              <a:bodyPr rot="0" spcFirstLastPara="1" vertOverflow="ellipsis" vert="horz" wrap="square" anchor="ctr" anchorCtr="1"/>
              <a:lstStyle/>
              <a:p>
                <a:pPr algn="ctr">
                  <a:defRPr sz="1200" b="0" i="0" u="none" strike="noStrike" kern="1200" baseline="0">
                    <a:solidFill>
                      <a:schemeClr val="tx1">
                        <a:lumMod val="75000"/>
                        <a:lumOff val="25000"/>
                      </a:schemeClr>
                    </a:solidFill>
                    <a:latin typeface="Arial Rounded MT Bold" panose="020F0704030504030204" pitchFamily="34" charset="0"/>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TotalComplaints!$A$3:$A$5</c:f>
              <c:strCache>
                <c:ptCount val="3"/>
                <c:pt idx="0">
                  <c:v>2017-18</c:v>
                </c:pt>
                <c:pt idx="1">
                  <c:v>2018-19</c:v>
                </c:pt>
                <c:pt idx="2">
                  <c:v>2019-20</c:v>
                </c:pt>
              </c:strCache>
            </c:strRef>
          </c:cat>
          <c:val>
            <c:numRef>
              <c:f>TotalComplaints!$B$3:$B$5</c:f>
              <c:numCache>
                <c:formatCode>General</c:formatCode>
                <c:ptCount val="3"/>
                <c:pt idx="0">
                  <c:v>40</c:v>
                </c:pt>
                <c:pt idx="1">
                  <c:v>41</c:v>
                </c:pt>
                <c:pt idx="2">
                  <c:v>55</c:v>
                </c:pt>
              </c:numCache>
            </c:numRef>
          </c:val>
          <c:smooth val="0"/>
          <c:extLst>
            <c:ext xmlns:c16="http://schemas.microsoft.com/office/drawing/2014/chart" uri="{C3380CC4-5D6E-409C-BE32-E72D297353CC}">
              <c16:uniqueId val="{00000000-EE52-44C1-A50A-EC8D928A8BDB}"/>
            </c:ext>
          </c:extLst>
        </c:ser>
        <c:ser>
          <c:idx val="1"/>
          <c:order val="1"/>
          <c:tx>
            <c:strRef>
              <c:f>TotalComplaints!$C$2</c:f>
              <c:strCache>
                <c:ptCount val="1"/>
                <c:pt idx="0">
                  <c:v>Complaints to Barwon Health</c:v>
                </c:pt>
              </c:strCache>
            </c:strRef>
          </c:tx>
          <c:spPr>
            <a:ln w="50800" cap="rnd">
              <a:solidFill>
                <a:schemeClr val="accent2">
                  <a:alpha val="80000"/>
                </a:schemeClr>
              </a:solidFill>
              <a:round/>
            </a:ln>
            <a:effectLst/>
          </c:spPr>
          <c:marker>
            <c:symbol val="circle"/>
            <c:size val="5"/>
            <c:spPr>
              <a:solidFill>
                <a:schemeClr val="accent2"/>
              </a:solidFill>
              <a:ln w="76200">
                <a:solidFill>
                  <a:schemeClr val="accent2"/>
                </a:solidFill>
              </a:ln>
              <a:effectLst/>
            </c:spPr>
          </c:marker>
          <c:dLbls>
            <c:numFmt formatCode="General" sourceLinked="0"/>
            <c:spPr>
              <a:noFill/>
              <a:ln>
                <a:noFill/>
              </a:ln>
              <a:effectLst/>
            </c:spPr>
            <c:txPr>
              <a:bodyPr rot="0" spcFirstLastPara="1" vertOverflow="ellipsis" vert="horz" wrap="square" anchor="ctr" anchorCtr="1"/>
              <a:lstStyle/>
              <a:p>
                <a:pPr algn="ctr">
                  <a:defRPr sz="1200" b="0" i="0" u="none" strike="noStrike" kern="1200" baseline="0">
                    <a:solidFill>
                      <a:schemeClr val="tx1">
                        <a:lumMod val="75000"/>
                        <a:lumOff val="25000"/>
                      </a:schemeClr>
                    </a:solidFill>
                    <a:latin typeface="Arial Rounded MT Bold" panose="020F0704030504030204" pitchFamily="34" charset="0"/>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TotalComplaints!$A$3:$A$5</c:f>
              <c:strCache>
                <c:ptCount val="3"/>
                <c:pt idx="0">
                  <c:v>2017-18</c:v>
                </c:pt>
                <c:pt idx="1">
                  <c:v>2018-19</c:v>
                </c:pt>
                <c:pt idx="2">
                  <c:v>2019-20</c:v>
                </c:pt>
              </c:strCache>
            </c:strRef>
          </c:cat>
          <c:val>
            <c:numRef>
              <c:f>TotalComplaints!$C$3:$C$5</c:f>
              <c:numCache>
                <c:formatCode>General</c:formatCode>
                <c:ptCount val="3"/>
                <c:pt idx="0">
                  <c:v>67</c:v>
                </c:pt>
                <c:pt idx="1">
                  <c:v>87</c:v>
                </c:pt>
                <c:pt idx="2">
                  <c:v>92</c:v>
                </c:pt>
              </c:numCache>
            </c:numRef>
          </c:val>
          <c:smooth val="0"/>
          <c:extLst>
            <c:ext xmlns:c16="http://schemas.microsoft.com/office/drawing/2014/chart" uri="{C3380CC4-5D6E-409C-BE32-E72D297353CC}">
              <c16:uniqueId val="{00000001-EE52-44C1-A50A-EC8D928A8BDB}"/>
            </c:ext>
          </c:extLst>
        </c:ser>
        <c:dLbls>
          <c:showLegendKey val="0"/>
          <c:showVal val="0"/>
          <c:showCatName val="0"/>
          <c:showSerName val="0"/>
          <c:showPercent val="0"/>
          <c:showBubbleSize val="0"/>
        </c:dLbls>
        <c:marker val="1"/>
        <c:smooth val="0"/>
        <c:axId val="1236420240"/>
        <c:axId val="1236413168"/>
      </c:lineChart>
      <c:catAx>
        <c:axId val="1236420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13168"/>
        <c:crosses val="autoZero"/>
        <c:auto val="1"/>
        <c:lblAlgn val="ctr"/>
        <c:lblOffset val="100"/>
        <c:noMultiLvlLbl val="0"/>
      </c:catAx>
      <c:valAx>
        <c:axId val="123641316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r>
                  <a:rPr lang="en-AU"/>
                  <a:t>Number of complaints</a:t>
                </a:r>
              </a:p>
            </c:rich>
          </c:tx>
          <c:layout>
            <c:manualLayout>
              <c:xMode val="edge"/>
              <c:yMode val="edge"/>
              <c:x val="0"/>
              <c:y val="0.39404440591215567"/>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title>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20240"/>
        <c:crosses val="autoZero"/>
        <c:crossBetween val="between"/>
      </c:valAx>
      <c:spPr>
        <a:noFill/>
        <a:ln>
          <a:noFill/>
        </a:ln>
        <a:effectLst/>
      </c:spPr>
    </c:plotArea>
    <c:legend>
      <c:legendPos val="b"/>
      <c:layout>
        <c:manualLayout>
          <c:xMode val="edge"/>
          <c:yMode val="edge"/>
          <c:x val="1.2107612958374486E-2"/>
          <c:y val="2.5884808576204694E-2"/>
          <c:w val="0.9"/>
          <c:h val="5.1982371761002295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Arial Nova Light" panose="020B0304020202020204" pitchFamily="34" charset="0"/>
        </a:defRPr>
      </a:pPr>
      <a:endParaRPr lang="en-US"/>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Lvl3Service!$B$2:$B$6</c:f>
              <c:numCache>
                <c:formatCode>0%</c:formatCode>
                <c:ptCount val="5"/>
                <c:pt idx="0">
                  <c:v>0.17</c:v>
                </c:pt>
                <c:pt idx="1">
                  <c:v>0.16</c:v>
                </c:pt>
                <c:pt idx="2">
                  <c:v>0.13</c:v>
                </c:pt>
                <c:pt idx="3">
                  <c:v>0.12</c:v>
                </c:pt>
                <c:pt idx="4">
                  <c:v>0.09</c:v>
                </c:pt>
              </c:numCache>
            </c:numRef>
          </c:val>
          <c:extLst>
            <c:ext xmlns:c16="http://schemas.microsoft.com/office/drawing/2014/chart" uri="{C3380CC4-5D6E-409C-BE32-E72D297353CC}">
              <c16:uniqueId val="{00000000-5148-4F04-B476-98B449AAA9FB}"/>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0.25"/>
          <c:min val="0"/>
        </c:scaling>
        <c:delete val="0"/>
        <c:axPos val="t"/>
        <c:numFmt formatCode="0%" sourceLinked="1"/>
        <c:majorTickMark val="in"/>
        <c:minorTickMark val="none"/>
        <c:tickLblPos val="nextTo"/>
        <c:spPr>
          <a:noFill/>
          <a:ln>
            <a:solidFill>
              <a:srgbClr val="9DCE6E">
                <a:lumMod val="50000"/>
              </a:srgbClr>
            </a:solidFill>
          </a:ln>
          <a:effectLst/>
        </c:spPr>
        <c:txPr>
          <a:bodyPr rot="-60000000" spcFirstLastPara="1" vertOverflow="ellipsis" vert="horz" wrap="square" anchor="b"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1">
                <a:lumMod val="50000"/>
              </a:schemeClr>
            </a:solidFill>
            <a:ln>
              <a:noFill/>
            </a:ln>
            <a:effectLst/>
          </c:spPr>
          <c:invertIfNegative val="0"/>
          <c:val>
            <c:numRef>
              <c:f>Lvl3Service!$C$2:$C$6</c:f>
              <c:numCache>
                <c:formatCode>0%</c:formatCode>
                <c:ptCount val="5"/>
                <c:pt idx="0">
                  <c:v>0.15</c:v>
                </c:pt>
                <c:pt idx="1">
                  <c:v>0.11</c:v>
                </c:pt>
                <c:pt idx="2">
                  <c:v>0.04</c:v>
                </c:pt>
                <c:pt idx="3">
                  <c:v>7.0000000000000007E-2</c:v>
                </c:pt>
                <c:pt idx="4">
                  <c:v>0.02</c:v>
                </c:pt>
              </c:numCache>
            </c:numRef>
          </c:val>
          <c:extLst>
            <c:ext xmlns:c16="http://schemas.microsoft.com/office/drawing/2014/chart" uri="{C3380CC4-5D6E-409C-BE32-E72D297353CC}">
              <c16:uniqueId val="{00000000-FE14-4B5E-B144-7DC1D09200FF}"/>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0.25"/>
        </c:scaling>
        <c:delete val="0"/>
        <c:axPos val="t"/>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alpha val="0"/>
                  </a:schemeClr>
                </a:solidFill>
                <a:latin typeface="+mn-lt"/>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2"/>
            </a:solidFill>
            <a:ln>
              <a:noFill/>
            </a:ln>
            <a:effectLst/>
          </c:spPr>
          <c:invertIfNegative val="0"/>
          <c:dLbls>
            <c:spPr>
              <a:noFill/>
              <a:ln>
                <a:noFill/>
              </a:ln>
              <a:effectLst/>
            </c:spPr>
            <c:txPr>
              <a:bodyPr rot="0" spcFirstLastPara="1" vertOverflow="ellipsis" vert="horz" wrap="none" lIns="38100" tIns="19050" rIns="38100" bIns="19050" anchor="ctr" anchorCtr="1">
                <a:spAutoFit/>
              </a:bodyPr>
              <a:lstStyle/>
              <a:p>
                <a:pPr>
                  <a:defRPr sz="2000" b="0" i="0" u="none" strike="noStrike" kern="1200" baseline="0">
                    <a:solidFill>
                      <a:schemeClr val="tx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val>
            <c:numRef>
              <c:f>Lvl3MHCC!$B$2:$B$6</c:f>
              <c:numCache>
                <c:formatCode>0%</c:formatCode>
                <c:ptCount val="5"/>
                <c:pt idx="0">
                  <c:v>0.16</c:v>
                </c:pt>
                <c:pt idx="1">
                  <c:v>0.15</c:v>
                </c:pt>
                <c:pt idx="2">
                  <c:v>0.11</c:v>
                </c:pt>
                <c:pt idx="3">
                  <c:v>0.11</c:v>
                </c:pt>
                <c:pt idx="4">
                  <c:v>0.11</c:v>
                </c:pt>
              </c:numCache>
            </c:numRef>
          </c:val>
          <c:extLst>
            <c:ext xmlns:c15="http://schemas.microsoft.com/office/drawing/2012/chart" uri="{02D57815-91ED-43cb-92C2-25804820EDAC}">
              <c15:filteredCategoryTitle>
                <c15:cat>
                  <c:multiLvlStrRef>
                    <c:extLst>
                      <c:ext uri="{02D57815-91ED-43cb-92C2-25804820EDAC}">
                        <c15:formulaRef>
                          <c15:sqref>Lvl3MHCC!#REF!</c15:sqref>
                        </c15:formulaRef>
                      </c:ext>
                    </c:extLst>
                  </c:multiLvlStrRef>
                </c15:cat>
              </c15:filteredCategoryTitle>
            </c:ext>
            <c:ext xmlns:c16="http://schemas.microsoft.com/office/drawing/2014/chart" uri="{C3380CC4-5D6E-409C-BE32-E72D297353CC}">
              <c16:uniqueId val="{00000000-50B3-4F5A-BB28-F8A35EADD407}"/>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l"/>
        <c:numFmt formatCode="General" sourceLinked="1"/>
        <c:majorTickMark val="none"/>
        <c:minorTickMark val="none"/>
        <c:tickLblPos val="nextTo"/>
        <c:crossAx val="389317304"/>
        <c:crosses val="autoZero"/>
        <c:auto val="1"/>
        <c:lblAlgn val="ctr"/>
        <c:lblOffset val="100"/>
        <c:noMultiLvlLbl val="0"/>
      </c:catAx>
      <c:valAx>
        <c:axId val="389317304"/>
        <c:scaling>
          <c:orientation val="minMax"/>
          <c:max val="0.25"/>
          <c:min val="0"/>
        </c:scaling>
        <c:delete val="0"/>
        <c:axPos val="t"/>
        <c:numFmt formatCode="0%" sourceLinked="1"/>
        <c:majorTickMark val="in"/>
        <c:minorTickMark val="none"/>
        <c:tickLblPos val="nextTo"/>
        <c:spPr>
          <a:noFill/>
          <a:ln>
            <a:solidFill>
              <a:srgbClr val="4FC6DF">
                <a:shade val="50000"/>
              </a:srgbClr>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2">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2">
                <a:lumMod val="50000"/>
              </a:schemeClr>
            </a:solidFill>
            <a:ln>
              <a:noFill/>
            </a:ln>
            <a:effectLst/>
          </c:spPr>
          <c:invertIfNegative val="0"/>
          <c:val>
            <c:numRef>
              <c:f>Lvl3MHCC!$C$2:$C$6</c:f>
              <c:numCache>
                <c:formatCode>0%</c:formatCode>
                <c:ptCount val="5"/>
                <c:pt idx="0">
                  <c:v>0.08</c:v>
                </c:pt>
                <c:pt idx="1">
                  <c:v>0.1</c:v>
                </c:pt>
                <c:pt idx="2">
                  <c:v>0.1</c:v>
                </c:pt>
                <c:pt idx="3">
                  <c:v>0.11</c:v>
                </c:pt>
                <c:pt idx="4">
                  <c:v>0.19</c:v>
                </c:pt>
              </c:numCache>
            </c:numRef>
          </c:val>
          <c:extLst>
            <c:ext xmlns:c16="http://schemas.microsoft.com/office/drawing/2014/chart" uri="{C3380CC4-5D6E-409C-BE32-E72D297353CC}">
              <c16:uniqueId val="{00000000-8317-4736-BA87-B1339BA931A2}"/>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0.25"/>
        </c:scaling>
        <c:delete val="0"/>
        <c:axPos val="t"/>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alpha val="0"/>
                  </a:schemeClr>
                </a:solidFill>
                <a:latin typeface="+mn-lt"/>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b="0"/>
      </a:pPr>
      <a:endParaRPr lang="en-US"/>
    </a:p>
  </c:txPr>
  <c:externalData r:id="rId4">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61321396504068"/>
          <c:y val="0.18336001124485451"/>
          <c:w val="0.83094190363371878"/>
          <c:h val="0.72548159503629117"/>
        </c:manualLayout>
      </c:layout>
      <c:barChart>
        <c:barDir val="col"/>
        <c:grouping val="clustered"/>
        <c:varyColors val="0"/>
        <c:ser>
          <c:idx val="0"/>
          <c:order val="0"/>
          <c:tx>
            <c:strRef>
              <c:f>Outcomes!$B$1</c:f>
              <c:strCache>
                <c:ptCount val="1"/>
                <c:pt idx="0">
                  <c:v>Complaints to MHCC</c:v>
                </c:pt>
              </c:strCache>
            </c:strRef>
          </c:tx>
          <c:spPr>
            <a:solidFill>
              <a:schemeClr val="accent1"/>
            </a:solidFill>
            <a:ln>
              <a:noFill/>
            </a:ln>
            <a:effectLst/>
          </c:spPr>
          <c:invertIfNegative val="0"/>
          <c:dLbls>
            <c:numFmt formatCode="0%" sourceLinked="0"/>
            <c:spPr>
              <a:noFill/>
              <a:ln>
                <a:noFill/>
              </a:ln>
              <a:effectLst/>
            </c:spPr>
            <c:txPr>
              <a:bodyPr rot="-5400000" spcFirstLastPara="1" vertOverflow="ellipsis" wrap="square" lIns="38100" tIns="19050" rIns="38100" bIns="19050" anchor="ctr" anchorCtr="0">
                <a:spAutoFit/>
              </a:bodyPr>
              <a:lstStyle/>
              <a:p>
                <a:pPr algn="ctr">
                  <a:defRPr lang="en-US" sz="1800" b="0" i="0" u="none" strike="noStrike" kern="1200" baseline="0">
                    <a:solidFill>
                      <a:schemeClr val="accent3"/>
                    </a:solidFill>
                    <a:latin typeface="Arial Rounded MT Bold" panose="020F07040305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Outcomes!$A$3:$A$7</c:f>
              <c:strCache>
                <c:ptCount val="5"/>
                <c:pt idx="0">
                  <c:v>Acknowledgement</c:v>
                </c:pt>
                <c:pt idx="1">
                  <c:v>Action</c:v>
                </c:pt>
                <c:pt idx="2">
                  <c:v>Answer</c:v>
                </c:pt>
                <c:pt idx="3">
                  <c:v>Apology</c:v>
                </c:pt>
                <c:pt idx="4">
                  <c:v>Unknown</c:v>
                </c:pt>
              </c:strCache>
            </c:strRef>
          </c:cat>
          <c:val>
            <c:numRef>
              <c:f>Outcomes!$B$3:$B$7</c:f>
              <c:numCache>
                <c:formatCode>0.00%</c:formatCode>
                <c:ptCount val="5"/>
                <c:pt idx="0">
                  <c:v>0.83</c:v>
                </c:pt>
                <c:pt idx="1">
                  <c:v>0.7</c:v>
                </c:pt>
                <c:pt idx="2">
                  <c:v>0.63</c:v>
                </c:pt>
                <c:pt idx="3">
                  <c:v>7.0000000000000007E-2</c:v>
                </c:pt>
                <c:pt idx="4">
                  <c:v>7.0000000000000007E-2</c:v>
                </c:pt>
              </c:numCache>
            </c:numRef>
          </c:val>
          <c:extLst>
            <c:ext xmlns:c16="http://schemas.microsoft.com/office/drawing/2014/chart" uri="{C3380CC4-5D6E-409C-BE32-E72D297353CC}">
              <c16:uniqueId val="{00000000-05FB-4A57-B01F-2CD4CEAE4FC5}"/>
            </c:ext>
          </c:extLst>
        </c:ser>
        <c:ser>
          <c:idx val="1"/>
          <c:order val="1"/>
          <c:tx>
            <c:strRef>
              <c:f>Outcomes!$C$1</c:f>
              <c:strCache>
                <c:ptCount val="1"/>
                <c:pt idx="0">
                  <c:v>Complaints to Barwon Health</c:v>
                </c:pt>
              </c:strCache>
            </c:strRef>
          </c:tx>
          <c:spPr>
            <a:solidFill>
              <a:schemeClr val="accent2"/>
            </a:solidFill>
            <a:ln>
              <a:noFill/>
            </a:ln>
            <a:effectLst/>
          </c:spPr>
          <c:invertIfNegative val="0"/>
          <c:dLbls>
            <c:numFmt formatCode="0%" sourceLinked="0"/>
            <c:spPr>
              <a:noFill/>
              <a:ln>
                <a:noFill/>
              </a:ln>
              <a:effectLst/>
            </c:spPr>
            <c:txPr>
              <a:bodyPr rot="-5400000" spcFirstLastPara="1" vertOverflow="ellipsis" wrap="square" lIns="38100" tIns="19050" rIns="38100" bIns="19050" anchor="ctr" anchorCtr="0">
                <a:spAutoFit/>
              </a:bodyPr>
              <a:lstStyle/>
              <a:p>
                <a:pPr algn="ctr">
                  <a:defRPr lang="en-US" sz="1800" b="0" i="0" u="none" strike="noStrike" kern="1200" baseline="0">
                    <a:solidFill>
                      <a:schemeClr val="accent3"/>
                    </a:solidFill>
                    <a:latin typeface="Arial Rounded MT Bold" panose="020F07040305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Outcomes!$A$3:$A$7</c:f>
              <c:strCache>
                <c:ptCount val="5"/>
                <c:pt idx="0">
                  <c:v>Acknowledgement</c:v>
                </c:pt>
                <c:pt idx="1">
                  <c:v>Action</c:v>
                </c:pt>
                <c:pt idx="2">
                  <c:v>Answer</c:v>
                </c:pt>
                <c:pt idx="3">
                  <c:v>Apology</c:v>
                </c:pt>
                <c:pt idx="4">
                  <c:v>Unknown</c:v>
                </c:pt>
              </c:strCache>
            </c:strRef>
          </c:cat>
          <c:val>
            <c:numRef>
              <c:f>Outcomes!$C$3:$C$7</c:f>
              <c:numCache>
                <c:formatCode>0.00%</c:formatCode>
                <c:ptCount val="5"/>
                <c:pt idx="0">
                  <c:v>0.18</c:v>
                </c:pt>
                <c:pt idx="1">
                  <c:v>0.35</c:v>
                </c:pt>
                <c:pt idx="2">
                  <c:v>0.42</c:v>
                </c:pt>
                <c:pt idx="3">
                  <c:v>0.18</c:v>
                </c:pt>
                <c:pt idx="4">
                  <c:v>0.21</c:v>
                </c:pt>
              </c:numCache>
            </c:numRef>
          </c:val>
          <c:extLst>
            <c:ext xmlns:c16="http://schemas.microsoft.com/office/drawing/2014/chart" uri="{C3380CC4-5D6E-409C-BE32-E72D297353CC}">
              <c16:uniqueId val="{00000001-05FB-4A57-B01F-2CD4CEAE4FC5}"/>
            </c:ext>
          </c:extLst>
        </c:ser>
        <c:dLbls>
          <c:showLegendKey val="0"/>
          <c:showVal val="0"/>
          <c:showCatName val="0"/>
          <c:showSerName val="0"/>
          <c:showPercent val="0"/>
          <c:showBubbleSize val="0"/>
        </c:dLbls>
        <c:gapWidth val="97"/>
        <c:overlap val="-11"/>
        <c:axId val="1236420240"/>
        <c:axId val="1236413168"/>
      </c:barChart>
      <c:catAx>
        <c:axId val="1236420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13168"/>
        <c:crosses val="autoZero"/>
        <c:auto val="1"/>
        <c:lblAlgn val="ctr"/>
        <c:lblOffset val="100"/>
        <c:noMultiLvlLbl val="0"/>
      </c:catAx>
      <c:valAx>
        <c:axId val="1236413168"/>
        <c:scaling>
          <c:orientation val="minMax"/>
          <c:max val="1"/>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r>
                  <a:rPr lang="en-AU" dirty="0">
                    <a:latin typeface="Arial Nova Light" panose="020B0304020202020204" pitchFamily="34" charset="0"/>
                  </a:rPr>
                  <a:t>Percentage</a:t>
                </a:r>
                <a:r>
                  <a:rPr lang="en-AU" baseline="0" dirty="0">
                    <a:latin typeface="Arial Nova Light" panose="020B0304020202020204" pitchFamily="34" charset="0"/>
                  </a:rPr>
                  <a:t> of c</a:t>
                </a:r>
                <a:r>
                  <a:rPr lang="en-AU" dirty="0">
                    <a:latin typeface="Arial Nova Light" panose="020B0304020202020204" pitchFamily="34" charset="0"/>
                  </a:rPr>
                  <a:t>omplaints</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lgn="ctr">
              <a:defRPr lang="en-US" sz="1100" b="0" i="0" u="none" strike="noStrike" kern="1200" baseline="0">
                <a:solidFill>
                  <a:schemeClr val="accent3"/>
                </a:solidFill>
                <a:latin typeface="Arial Nova Light" panose="020B0304020202020204" pitchFamily="34" charset="0"/>
                <a:ea typeface="+mn-ea"/>
                <a:cs typeface="+mn-cs"/>
              </a:defRPr>
            </a:pPr>
            <a:endParaRPr lang="en-US"/>
          </a:p>
        </c:txPr>
        <c:crossAx val="1236420240"/>
        <c:crosses val="autoZero"/>
        <c:crossBetween val="between"/>
      </c:valAx>
      <c:spPr>
        <a:noFill/>
        <a:ln>
          <a:noFill/>
        </a:ln>
        <a:effectLst/>
      </c:spPr>
    </c:plotArea>
    <c:legend>
      <c:legendPos val="b"/>
      <c:layout>
        <c:manualLayout>
          <c:xMode val="edge"/>
          <c:yMode val="edge"/>
          <c:x val="0.60801189799198596"/>
          <c:y val="0.1886460721580554"/>
          <c:w val="0.3626384716586023"/>
          <c:h val="8.0592383408009519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accent3"/>
              </a:solidFill>
              <a:latin typeface="Arial Nova Light" panose="020B0304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Swiss 721 Light BT" panose="020B0403020202020204" pitchFamily="34" charset="0"/>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8234866428472656E-2"/>
          <c:y val="0.18336001124485451"/>
          <c:w val="0.91070065999071748"/>
          <c:h val="0.72548159503629117"/>
        </c:manualLayout>
      </c:layout>
      <c:barChart>
        <c:barDir val="col"/>
        <c:grouping val="clustered"/>
        <c:varyColors val="0"/>
        <c:ser>
          <c:idx val="0"/>
          <c:order val="0"/>
          <c:spPr>
            <a:solidFill>
              <a:schemeClr val="accent2"/>
            </a:solidFill>
            <a:ln>
              <a:noFill/>
            </a:ln>
            <a:effectLst/>
          </c:spPr>
          <c:invertIfNegative val="0"/>
          <c:dLbls>
            <c:numFmt formatCode="0%" sourceLinked="0"/>
            <c:spPr>
              <a:noFill/>
              <a:ln>
                <a:noFill/>
              </a:ln>
              <a:effectLst/>
            </c:spPr>
            <c:txPr>
              <a:bodyPr rot="-5400000" spcFirstLastPara="1" vertOverflow="ellipsis" wrap="square" anchor="ctr" anchorCtr="0"/>
              <a:lstStyle/>
              <a:p>
                <a:pPr algn="ctr">
                  <a:defRPr lang="en-US" sz="1800" b="0" i="0" u="none" strike="noStrike" kern="1200" baseline="0">
                    <a:solidFill>
                      <a:schemeClr val="tx1">
                        <a:lumMod val="95000"/>
                        <a:lumOff val="5000"/>
                      </a:schemeClr>
                    </a:solidFill>
                    <a:latin typeface="Arial Rounded MT Bold" panose="020F07040305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Actions!$A$1:$A$6</c:f>
              <c:strCache>
                <c:ptCount val="6"/>
                <c:pt idx="0">
                  <c:v>Service agreed to respond to complainant</c:v>
                </c:pt>
                <c:pt idx="1">
                  <c:v>Meeting or reviews arranged</c:v>
                </c:pt>
                <c:pt idx="2">
                  <c:v>Improved communication</c:v>
                </c:pt>
                <c:pt idx="3">
                  <c:v>Changes in policy, practice or training</c:v>
                </c:pt>
                <c:pt idx="4">
                  <c:v>Safety/risk issue addressed</c:v>
                </c:pt>
                <c:pt idx="5">
                  <c:v>Review/change to consumer care</c:v>
                </c:pt>
              </c:strCache>
            </c:strRef>
          </c:cat>
          <c:val>
            <c:numRef>
              <c:f>Actions!$B$1:$B$6</c:f>
              <c:numCache>
                <c:formatCode>0%</c:formatCode>
                <c:ptCount val="6"/>
                <c:pt idx="0">
                  <c:v>0.67</c:v>
                </c:pt>
                <c:pt idx="1">
                  <c:v>0.33</c:v>
                </c:pt>
                <c:pt idx="2">
                  <c:v>0.28999999999999998</c:v>
                </c:pt>
                <c:pt idx="3">
                  <c:v>0.14000000000000001</c:v>
                </c:pt>
                <c:pt idx="4">
                  <c:v>0.1</c:v>
                </c:pt>
                <c:pt idx="5">
                  <c:v>0.05</c:v>
                </c:pt>
              </c:numCache>
            </c:numRef>
          </c:val>
          <c:extLst>
            <c:ext xmlns:c16="http://schemas.microsoft.com/office/drawing/2014/chart" uri="{C3380CC4-5D6E-409C-BE32-E72D297353CC}">
              <c16:uniqueId val="{00000000-7A2C-4B43-80B8-970B76819E9F}"/>
            </c:ext>
          </c:extLst>
        </c:ser>
        <c:dLbls>
          <c:showLegendKey val="0"/>
          <c:showVal val="0"/>
          <c:showCatName val="0"/>
          <c:showSerName val="0"/>
          <c:showPercent val="0"/>
          <c:showBubbleSize val="0"/>
        </c:dLbls>
        <c:gapWidth val="41"/>
        <c:axId val="1236420240"/>
        <c:axId val="1236413168"/>
      </c:barChart>
      <c:catAx>
        <c:axId val="1236420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13168"/>
        <c:crosses val="autoZero"/>
        <c:auto val="1"/>
        <c:lblAlgn val="ctr"/>
        <c:lblOffset val="100"/>
        <c:noMultiLvlLbl val="0"/>
      </c:catAx>
      <c:valAx>
        <c:axId val="123641316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2024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Arial Nova Light" panose="020B0304020202020204" pitchFamily="34" charset="0"/>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ComplaintMedians!$D$1</c:f>
              <c:strCache>
                <c:ptCount val="1"/>
                <c:pt idx="0">
                  <c:v>Barwon Health</c:v>
                </c:pt>
              </c:strCache>
            </c:strRef>
          </c:tx>
          <c:spPr>
            <a:solidFill>
              <a:schemeClr val="accent1"/>
            </a:solidFill>
            <a:ln>
              <a:noFill/>
            </a:ln>
            <a:effectLst/>
          </c:spPr>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1-C4E4-4CB6-8FA7-ED0EFDFB535D}"/>
              </c:ext>
            </c:extLst>
          </c:dPt>
          <c:dPt>
            <c:idx val="1"/>
            <c:invertIfNegative val="0"/>
            <c:bubble3D val="0"/>
            <c:spPr>
              <a:solidFill>
                <a:schemeClr val="accent2"/>
              </a:solidFill>
              <a:ln>
                <a:noFill/>
              </a:ln>
              <a:effectLst/>
            </c:spPr>
            <c:extLst>
              <c:ext xmlns:c16="http://schemas.microsoft.com/office/drawing/2014/chart" uri="{C3380CC4-5D6E-409C-BE32-E72D297353CC}">
                <c16:uniqueId val="{00000003-C4E4-4CB6-8FA7-ED0EFDFB535D}"/>
              </c:ext>
            </c:extLst>
          </c:dPt>
          <c:dPt>
            <c:idx val="2"/>
            <c:invertIfNegative val="0"/>
            <c:bubble3D val="0"/>
            <c:spPr>
              <a:solidFill>
                <a:schemeClr val="bg1">
                  <a:lumMod val="75000"/>
                </a:schemeClr>
              </a:solidFill>
              <a:ln>
                <a:noFill/>
              </a:ln>
              <a:effectLst/>
            </c:spPr>
            <c:extLst>
              <c:ext xmlns:c16="http://schemas.microsoft.com/office/drawing/2014/chart" uri="{C3380CC4-5D6E-409C-BE32-E72D297353CC}">
                <c16:uniqueId val="{00000005-C4E4-4CB6-8FA7-ED0EFDFB535D}"/>
              </c:ext>
            </c:extLst>
          </c:dPt>
          <c:dLbls>
            <c:spPr>
              <a:noFill/>
              <a:ln>
                <a:noFill/>
              </a:ln>
              <a:effectLst/>
            </c:spPr>
            <c:txPr>
              <a:bodyPr rot="0" spcFirstLastPara="1" vertOverflow="ellipsis" vert="horz" wrap="square" anchor="ctr" anchorCtr="1"/>
              <a:lstStyle/>
              <a:p>
                <a:pPr>
                  <a:defRPr sz="2400" b="0" i="0" u="none" strike="noStrike" kern="1200" baseline="0">
                    <a:solidFill>
                      <a:schemeClr val="bg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ComplaintMedians!$C$2:$C$4</c:f>
              <c:strCache>
                <c:ptCount val="3"/>
                <c:pt idx="0">
                  <c:v>Complaints to MHCC about service</c:v>
                </c:pt>
                <c:pt idx="1">
                  <c:v>Complaints directly to service</c:v>
                </c:pt>
                <c:pt idx="2">
                  <c:v>Compliments directly to Barwon Health</c:v>
                </c:pt>
              </c:strCache>
            </c:strRef>
          </c:cat>
          <c:val>
            <c:numRef>
              <c:f>ComplaintMedians!$D$2:$D$4</c:f>
              <c:numCache>
                <c:formatCode>General</c:formatCode>
                <c:ptCount val="3"/>
                <c:pt idx="0">
                  <c:v>13</c:v>
                </c:pt>
                <c:pt idx="1">
                  <c:v>23</c:v>
                </c:pt>
                <c:pt idx="2">
                  <c:v>4</c:v>
                </c:pt>
              </c:numCache>
            </c:numRef>
          </c:val>
          <c:extLst>
            <c:ext xmlns:c16="http://schemas.microsoft.com/office/drawing/2014/chart" uri="{C3380CC4-5D6E-409C-BE32-E72D297353CC}">
              <c16:uniqueId val="{00000006-C4E4-4CB6-8FA7-ED0EFDFB535D}"/>
            </c:ext>
          </c:extLst>
        </c:ser>
        <c:ser>
          <c:idx val="1"/>
          <c:order val="1"/>
          <c:tx>
            <c:strRef>
              <c:f>ComplaintMedians!$E$1</c:f>
              <c:strCache>
                <c:ptCount val="1"/>
                <c:pt idx="0">
                  <c:v>Median</c:v>
                </c:pt>
              </c:strCache>
            </c:strRef>
          </c:tx>
          <c:spPr>
            <a:solidFill>
              <a:schemeClr val="accent2"/>
            </a:solidFill>
            <a:ln>
              <a:noFill/>
            </a:ln>
            <a:effectLst/>
          </c:spPr>
          <c:invertIfNegative val="0"/>
          <c:dPt>
            <c:idx val="0"/>
            <c:invertIfNegative val="0"/>
            <c:bubble3D val="0"/>
            <c:spPr>
              <a:solidFill>
                <a:schemeClr val="accent1">
                  <a:lumMod val="50000"/>
                </a:schemeClr>
              </a:solidFill>
              <a:ln>
                <a:noFill/>
              </a:ln>
              <a:effectLst/>
            </c:spPr>
            <c:extLst>
              <c:ext xmlns:c16="http://schemas.microsoft.com/office/drawing/2014/chart" uri="{C3380CC4-5D6E-409C-BE32-E72D297353CC}">
                <c16:uniqueId val="{00000008-C4E4-4CB6-8FA7-ED0EFDFB535D}"/>
              </c:ext>
            </c:extLst>
          </c:dPt>
          <c:dPt>
            <c:idx val="1"/>
            <c:invertIfNegative val="0"/>
            <c:bubble3D val="0"/>
            <c:spPr>
              <a:solidFill>
                <a:schemeClr val="accent2">
                  <a:lumMod val="50000"/>
                </a:schemeClr>
              </a:solidFill>
              <a:ln>
                <a:noFill/>
              </a:ln>
              <a:effectLst/>
            </c:spPr>
            <c:extLst>
              <c:ext xmlns:c16="http://schemas.microsoft.com/office/drawing/2014/chart" uri="{C3380CC4-5D6E-409C-BE32-E72D297353CC}">
                <c16:uniqueId val="{0000000A-C4E4-4CB6-8FA7-ED0EFDFB535D}"/>
              </c:ext>
            </c:extLst>
          </c:dPt>
          <c:dPt>
            <c:idx val="2"/>
            <c:invertIfNegative val="0"/>
            <c:bubble3D val="0"/>
            <c:spPr>
              <a:solidFill>
                <a:schemeClr val="bg1">
                  <a:lumMod val="50000"/>
                </a:schemeClr>
              </a:solidFill>
              <a:ln>
                <a:noFill/>
              </a:ln>
              <a:effectLst/>
            </c:spPr>
            <c:extLst>
              <c:ext xmlns:c16="http://schemas.microsoft.com/office/drawing/2014/chart" uri="{C3380CC4-5D6E-409C-BE32-E72D297353CC}">
                <c16:uniqueId val="{0000000C-C4E4-4CB6-8FA7-ED0EFDFB535D}"/>
              </c:ext>
            </c:extLst>
          </c:dPt>
          <c:dLbls>
            <c:spPr>
              <a:noFill/>
              <a:ln>
                <a:noFill/>
              </a:ln>
              <a:effectLst/>
            </c:spPr>
            <c:txPr>
              <a:bodyPr rot="0" spcFirstLastPara="1" vertOverflow="ellipsis" vert="horz" wrap="square" lIns="38100" tIns="19050" rIns="38100" bIns="19050" anchor="ctr" anchorCtr="0">
                <a:spAutoFit/>
              </a:bodyPr>
              <a:lstStyle/>
              <a:p>
                <a:pPr algn="ctr">
                  <a:defRPr lang="en-US" sz="2400" b="0" i="0" u="none" strike="noStrike" kern="1200" baseline="0">
                    <a:solidFill>
                      <a:schemeClr val="bg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ComplaintMedians!$C$2:$C$4</c:f>
              <c:strCache>
                <c:ptCount val="3"/>
                <c:pt idx="0">
                  <c:v>Complaints to MHCC about service</c:v>
                </c:pt>
                <c:pt idx="1">
                  <c:v>Complaints directly to service</c:v>
                </c:pt>
                <c:pt idx="2">
                  <c:v>Compliments directly to Barwon Health</c:v>
                </c:pt>
              </c:strCache>
            </c:strRef>
          </c:cat>
          <c:val>
            <c:numRef>
              <c:f>ComplaintMedians!$E$2:$E$4</c:f>
              <c:numCache>
                <c:formatCode>General</c:formatCode>
                <c:ptCount val="3"/>
                <c:pt idx="0">
                  <c:v>15</c:v>
                </c:pt>
                <c:pt idx="1">
                  <c:v>13</c:v>
                </c:pt>
                <c:pt idx="2">
                  <c:v>10</c:v>
                </c:pt>
              </c:numCache>
            </c:numRef>
          </c:val>
          <c:extLst>
            <c:ext xmlns:c16="http://schemas.microsoft.com/office/drawing/2014/chart" uri="{C3380CC4-5D6E-409C-BE32-E72D297353CC}">
              <c16:uniqueId val="{0000000D-C4E4-4CB6-8FA7-ED0EFDFB535D}"/>
            </c:ext>
          </c:extLst>
        </c:ser>
        <c:dLbls>
          <c:showLegendKey val="0"/>
          <c:showVal val="0"/>
          <c:showCatName val="0"/>
          <c:showSerName val="0"/>
          <c:showPercent val="0"/>
          <c:showBubbleSize val="0"/>
        </c:dLbls>
        <c:gapWidth val="61"/>
        <c:overlap val="-12"/>
        <c:axId val="861336544"/>
        <c:axId val="861335712"/>
      </c:barChart>
      <c:catAx>
        <c:axId val="861336544"/>
        <c:scaling>
          <c:orientation val="maxMin"/>
        </c:scaling>
        <c:delete val="1"/>
        <c:axPos val="l"/>
        <c:numFmt formatCode="General" sourceLinked="1"/>
        <c:majorTickMark val="none"/>
        <c:minorTickMark val="none"/>
        <c:tickLblPos val="nextTo"/>
        <c:crossAx val="861335712"/>
        <c:crosses val="autoZero"/>
        <c:auto val="1"/>
        <c:lblAlgn val="ctr"/>
        <c:lblOffset val="100"/>
        <c:noMultiLvlLbl val="0"/>
      </c:catAx>
      <c:valAx>
        <c:axId val="861335712"/>
        <c:scaling>
          <c:orientation val="minMax"/>
        </c:scaling>
        <c:delete val="0"/>
        <c:axPos val="t"/>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r>
                  <a:rPr lang="en-US" dirty="0"/>
                  <a:t>per 1,000 consumers</a:t>
                </a:r>
                <a:endParaRPr lang="en-AU" dirty="0"/>
              </a:p>
            </c:rich>
          </c:tx>
          <c:layout>
            <c:manualLayout>
              <c:xMode val="edge"/>
              <c:yMode val="edge"/>
              <c:x val="0.40671765722536224"/>
              <c:y val="2.6337463630999616E-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861336544"/>
        <c:crosses val="autoZero"/>
        <c:crossBetween val="between"/>
        <c:majorUnit val="5"/>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latin typeface="Arial Nova Light" panose="020B0304020202020204" pitchFamily="34"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5086060513294977E-2"/>
          <c:y val="3.2606080489938759E-2"/>
          <c:w val="0.88944184517785752"/>
          <c:h val="0.98578594342373871"/>
        </c:manualLayout>
      </c:layout>
      <c:doughnutChart>
        <c:varyColors val="1"/>
        <c:ser>
          <c:idx val="0"/>
          <c:order val="0"/>
          <c:tx>
            <c:strRef>
              <c:f>WhoComplainsMHCC!$B$8</c:f>
              <c:strCache>
                <c:ptCount val="1"/>
                <c:pt idx="0">
                  <c:v>Complaints to the MHCC</c:v>
                </c:pt>
              </c:strCache>
            </c:strRef>
          </c:tx>
          <c:spPr>
            <a:ln w="9525">
              <a:solidFill>
                <a:schemeClr val="bg1"/>
              </a:solidFill>
            </a:ln>
          </c:spPr>
          <c:dPt>
            <c:idx val="0"/>
            <c:bubble3D val="0"/>
            <c:spPr>
              <a:solidFill>
                <a:srgbClr val="23A5BF"/>
              </a:solidFill>
              <a:ln w="9525">
                <a:solidFill>
                  <a:schemeClr val="bg1"/>
                </a:solidFill>
              </a:ln>
              <a:effectLst/>
            </c:spPr>
            <c:extLst>
              <c:ext xmlns:c16="http://schemas.microsoft.com/office/drawing/2014/chart" uri="{C3380CC4-5D6E-409C-BE32-E72D297353CC}">
                <c16:uniqueId val="{00000001-6953-42F3-AC7A-13B98927C701}"/>
              </c:ext>
            </c:extLst>
          </c:dPt>
          <c:dPt>
            <c:idx val="1"/>
            <c:bubble3D val="0"/>
            <c:spPr>
              <a:solidFill>
                <a:srgbClr val="75B13C"/>
              </a:solidFill>
              <a:ln w="9525">
                <a:solidFill>
                  <a:schemeClr val="bg1"/>
                </a:solidFill>
              </a:ln>
              <a:effectLst/>
            </c:spPr>
            <c:extLst>
              <c:ext xmlns:c16="http://schemas.microsoft.com/office/drawing/2014/chart" uri="{C3380CC4-5D6E-409C-BE32-E72D297353CC}">
                <c16:uniqueId val="{00000003-6953-42F3-AC7A-13B98927C701}"/>
              </c:ext>
            </c:extLst>
          </c:dPt>
          <c:dPt>
            <c:idx val="2"/>
            <c:bubble3D val="0"/>
            <c:spPr>
              <a:solidFill>
                <a:schemeClr val="tx1">
                  <a:lumMod val="65000"/>
                  <a:lumOff val="35000"/>
                </a:schemeClr>
              </a:solidFill>
              <a:ln w="9525">
                <a:solidFill>
                  <a:schemeClr val="bg1"/>
                </a:solidFill>
              </a:ln>
              <a:effectLst/>
            </c:spPr>
            <c:extLst>
              <c:ext xmlns:c16="http://schemas.microsoft.com/office/drawing/2014/chart" uri="{C3380CC4-5D6E-409C-BE32-E72D297353CC}">
                <c16:uniqueId val="{00000005-6953-42F3-AC7A-13B98927C701}"/>
              </c:ext>
            </c:extLst>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Arial Rounded MT Bold" panose="020F0704030504030204" pitchFamily="34" charset="0"/>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WhoComplainsMHCC!$C$7:$E$7</c:f>
              <c:strCache>
                <c:ptCount val="3"/>
                <c:pt idx="0">
                  <c:v>Consumers</c:v>
                </c:pt>
                <c:pt idx="1">
                  <c:v>Family members/carers</c:v>
                </c:pt>
                <c:pt idx="2">
                  <c:v>Other</c:v>
                </c:pt>
              </c:strCache>
            </c:strRef>
          </c:cat>
          <c:val>
            <c:numRef>
              <c:f>WhoComplainsMHCC!$C$8:$E$8</c:f>
              <c:numCache>
                <c:formatCode>General</c:formatCode>
                <c:ptCount val="3"/>
                <c:pt idx="0">
                  <c:v>32</c:v>
                </c:pt>
                <c:pt idx="1">
                  <c:v>21</c:v>
                </c:pt>
                <c:pt idx="2">
                  <c:v>2</c:v>
                </c:pt>
              </c:numCache>
            </c:numRef>
          </c:val>
          <c:extLst>
            <c:ext xmlns:c16="http://schemas.microsoft.com/office/drawing/2014/chart" uri="{C3380CC4-5D6E-409C-BE32-E72D297353CC}">
              <c16:uniqueId val="{00000006-6953-42F3-AC7A-13B98927C701}"/>
            </c:ext>
          </c:extLst>
        </c:ser>
        <c:ser>
          <c:idx val="1"/>
          <c:order val="1"/>
          <c:tx>
            <c:strRef>
              <c:f>WhoComplainsMHCC!$B$9</c:f>
              <c:strCache>
                <c:ptCount val="1"/>
                <c:pt idx="0">
                  <c:v>Complaints to service</c:v>
                </c:pt>
              </c:strCache>
            </c:strRef>
          </c:tx>
          <c:spPr>
            <a:ln w="9525">
              <a:solidFill>
                <a:schemeClr val="bg1"/>
              </a:solidFill>
            </a:ln>
          </c:spPr>
          <c:dPt>
            <c:idx val="0"/>
            <c:bubble3D val="0"/>
            <c:spPr>
              <a:solidFill>
                <a:srgbClr val="95DDEC"/>
              </a:solidFill>
              <a:ln w="9525">
                <a:solidFill>
                  <a:schemeClr val="bg1"/>
                </a:solidFill>
              </a:ln>
              <a:effectLst/>
            </c:spPr>
            <c:extLst>
              <c:ext xmlns:c16="http://schemas.microsoft.com/office/drawing/2014/chart" uri="{C3380CC4-5D6E-409C-BE32-E72D297353CC}">
                <c16:uniqueId val="{00000008-6953-42F3-AC7A-13B98927C701}"/>
              </c:ext>
            </c:extLst>
          </c:dPt>
          <c:dPt>
            <c:idx val="1"/>
            <c:bubble3D val="0"/>
            <c:spPr>
              <a:solidFill>
                <a:srgbClr val="AED888"/>
              </a:solidFill>
              <a:ln w="9525">
                <a:solidFill>
                  <a:schemeClr val="bg1"/>
                </a:solidFill>
              </a:ln>
              <a:effectLst/>
            </c:spPr>
            <c:extLst>
              <c:ext xmlns:c16="http://schemas.microsoft.com/office/drawing/2014/chart" uri="{C3380CC4-5D6E-409C-BE32-E72D297353CC}">
                <c16:uniqueId val="{0000000A-6953-42F3-AC7A-13B98927C701}"/>
              </c:ext>
            </c:extLst>
          </c:dPt>
          <c:dPt>
            <c:idx val="2"/>
            <c:bubble3D val="0"/>
            <c:spPr>
              <a:solidFill>
                <a:schemeClr val="bg1">
                  <a:lumMod val="65000"/>
                </a:schemeClr>
              </a:solidFill>
              <a:ln w="9525">
                <a:solidFill>
                  <a:schemeClr val="bg1"/>
                </a:solidFill>
              </a:ln>
              <a:effectLst/>
            </c:spPr>
            <c:extLst>
              <c:ext xmlns:c16="http://schemas.microsoft.com/office/drawing/2014/chart" uri="{C3380CC4-5D6E-409C-BE32-E72D297353CC}">
                <c16:uniqueId val="{0000000C-6953-42F3-AC7A-13B98927C701}"/>
              </c:ext>
            </c:extLst>
          </c:dPt>
          <c:dLbls>
            <c:spPr>
              <a:noFill/>
              <a:ln>
                <a:noFill/>
              </a:ln>
              <a:effectLst/>
            </c:spPr>
            <c:txPr>
              <a:bodyPr rot="0" spcFirstLastPara="1" vertOverflow="ellipsis" vert="horz" wrap="square" lIns="38100" tIns="19050" rIns="38100" bIns="19050" anchor="ctr" anchorCtr="0">
                <a:spAutoFit/>
              </a:bodyPr>
              <a:lstStyle/>
              <a:p>
                <a:pPr algn="ctr">
                  <a:defRPr lang="en-US" sz="1400" b="0" i="0" u="none" strike="noStrike" kern="1200" baseline="0">
                    <a:solidFill>
                      <a:schemeClr val="bg1"/>
                    </a:solidFill>
                    <a:latin typeface="Arial Rounded MT Bold" panose="020F0704030504030204" pitchFamily="34" charset="0"/>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WhoComplainsMHCC!$C$7:$E$7</c:f>
              <c:strCache>
                <c:ptCount val="3"/>
                <c:pt idx="0">
                  <c:v>Consumers</c:v>
                </c:pt>
                <c:pt idx="1">
                  <c:v>Family members/carers</c:v>
                </c:pt>
                <c:pt idx="2">
                  <c:v>Other</c:v>
                </c:pt>
              </c:strCache>
            </c:strRef>
          </c:cat>
          <c:val>
            <c:numRef>
              <c:f>WhoComplainsMHCC!$C$9:$E$9</c:f>
              <c:numCache>
                <c:formatCode>General</c:formatCode>
                <c:ptCount val="3"/>
                <c:pt idx="0">
                  <c:v>48</c:v>
                </c:pt>
                <c:pt idx="1">
                  <c:v>38</c:v>
                </c:pt>
                <c:pt idx="2">
                  <c:v>6</c:v>
                </c:pt>
              </c:numCache>
            </c:numRef>
          </c:val>
          <c:extLst>
            <c:ext xmlns:c16="http://schemas.microsoft.com/office/drawing/2014/chart" uri="{C3380CC4-5D6E-409C-BE32-E72D297353CC}">
              <c16:uniqueId val="{0000000D-6953-42F3-AC7A-13B98927C701}"/>
            </c:ext>
          </c:extLst>
        </c:ser>
        <c:dLbls>
          <c:showLegendKey val="0"/>
          <c:showVal val="0"/>
          <c:showCatName val="0"/>
          <c:showSerName val="0"/>
          <c:showPercent val="0"/>
          <c:showBubbleSize val="0"/>
          <c:showLeaderLines val="1"/>
        </c:dLbls>
        <c:firstSliceAng val="0"/>
        <c:holeSize val="49"/>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tx>
            <c:strRef>
              <c:f>'Lvl3MHCC (2)'!$B$3</c:f>
              <c:strCache>
                <c:ptCount val="1"/>
                <c:pt idx="0">
                  <c:v>Service</c:v>
                </c:pt>
              </c:strCache>
            </c:strRef>
          </c:tx>
          <c:spPr>
            <a:solidFill>
              <a:srgbClr val="4FC6DF"/>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'Lvl3MHCC (2)'!$B$4:$B$12</c:f>
              <c:numCache>
                <c:formatCode>0%</c:formatCode>
                <c:ptCount val="9"/>
                <c:pt idx="0">
                  <c:v>0.71</c:v>
                </c:pt>
                <c:pt idx="1">
                  <c:v>0.2</c:v>
                </c:pt>
                <c:pt idx="2">
                  <c:v>0.35</c:v>
                </c:pt>
                <c:pt idx="3">
                  <c:v>0.22</c:v>
                </c:pt>
                <c:pt idx="4">
                  <c:v>0.16</c:v>
                </c:pt>
                <c:pt idx="5">
                  <c:v>0.22</c:v>
                </c:pt>
                <c:pt idx="6">
                  <c:v>7.0000000000000007E-2</c:v>
                </c:pt>
                <c:pt idx="7">
                  <c:v>0.15</c:v>
                </c:pt>
                <c:pt idx="8">
                  <c:v>7.0000000000000007E-2</c:v>
                </c:pt>
              </c:numCache>
            </c:numRef>
          </c:val>
          <c:extLst>
            <c:ext xmlns:c16="http://schemas.microsoft.com/office/drawing/2014/chart" uri="{C3380CC4-5D6E-409C-BE32-E72D297353CC}">
              <c16:uniqueId val="{00000000-EFC7-420D-B602-B516F7B6ECFA}"/>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r"/>
        <c:numFmt formatCode="General" sourceLinked="1"/>
        <c:majorTickMark val="out"/>
        <c:minorTickMark val="none"/>
        <c:tickLblPos val="nextTo"/>
        <c:crossAx val="389317304"/>
        <c:crosses val="autoZero"/>
        <c:auto val="1"/>
        <c:lblAlgn val="ctr"/>
        <c:lblOffset val="100"/>
        <c:noMultiLvlLbl val="0"/>
      </c:catAx>
      <c:valAx>
        <c:axId val="389317304"/>
        <c:scaling>
          <c:orientation val="maxMin"/>
        </c:scaling>
        <c:delete val="0"/>
        <c:axPos val="t"/>
        <c:numFmt formatCode="0%" sourceLinked="1"/>
        <c:majorTickMark val="in"/>
        <c:minorTickMark val="none"/>
        <c:tickLblPos val="nextTo"/>
        <c:spPr>
          <a:noFill/>
          <a:ln w="19050">
            <a:solidFill>
              <a:schemeClr val="accent1"/>
            </a:solid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Rounded MT Bold" panose="020F0704030504030204" pitchFamily="34" charset="0"/>
                <a:ea typeface="+mn-ea"/>
                <a:cs typeface="+mn-cs"/>
              </a:defRPr>
            </a:pPr>
            <a:endParaRPr lang="en-US"/>
          </a:p>
        </c:txPr>
        <c:crossAx val="389317960"/>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tx>
            <c:strRef>
              <c:f>'Lvl3MHCC (2)'!$C$3</c:f>
              <c:strCache>
                <c:ptCount val="1"/>
                <c:pt idx="0">
                  <c:v>Sector</c:v>
                </c:pt>
              </c:strCache>
            </c:strRef>
          </c:tx>
          <c:spPr>
            <a:solidFill>
              <a:srgbClr val="176E80"/>
            </a:solidFill>
            <a:ln>
              <a:noFill/>
            </a:ln>
            <a:effectLst/>
          </c:spPr>
          <c:invertIfNegative val="0"/>
          <c:val>
            <c:numRef>
              <c:f>'Lvl3MHCC (2)'!$C$4:$C$12</c:f>
              <c:numCache>
                <c:formatCode>0%</c:formatCode>
                <c:ptCount val="9"/>
                <c:pt idx="0">
                  <c:v>0.75</c:v>
                </c:pt>
                <c:pt idx="1">
                  <c:v>0.37</c:v>
                </c:pt>
                <c:pt idx="2">
                  <c:v>0.3</c:v>
                </c:pt>
                <c:pt idx="3">
                  <c:v>0.28999999999999998</c:v>
                </c:pt>
                <c:pt idx="4">
                  <c:v>0.15</c:v>
                </c:pt>
                <c:pt idx="5">
                  <c:v>0.12</c:v>
                </c:pt>
                <c:pt idx="6">
                  <c:v>0.12</c:v>
                </c:pt>
                <c:pt idx="7">
                  <c:v>0.1</c:v>
                </c:pt>
                <c:pt idx="8">
                  <c:v>0.1</c:v>
                </c:pt>
              </c:numCache>
            </c:numRef>
          </c:val>
          <c:extLst>
            <c:ext xmlns:c16="http://schemas.microsoft.com/office/drawing/2014/chart" uri="{C3380CC4-5D6E-409C-BE32-E72D297353CC}">
              <c16:uniqueId val="{00000000-6C8C-4C7E-AF84-748A66982324}"/>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r"/>
        <c:numFmt formatCode="General" sourceLinked="1"/>
        <c:majorTickMark val="out"/>
        <c:minorTickMark val="none"/>
        <c:tickLblPos val="nextTo"/>
        <c:crossAx val="389317304"/>
        <c:crosses val="autoZero"/>
        <c:auto val="1"/>
        <c:lblAlgn val="ctr"/>
        <c:lblOffset val="100"/>
        <c:noMultiLvlLbl val="0"/>
      </c:catAx>
      <c:valAx>
        <c:axId val="389317304"/>
        <c:scaling>
          <c:orientation val="maxMin"/>
          <c:max val="1"/>
        </c:scaling>
        <c:delete val="1"/>
        <c:axPos val="t"/>
        <c:numFmt formatCode="0%" sourceLinked="1"/>
        <c:majorTickMark val="out"/>
        <c:minorTickMark val="none"/>
        <c:tickLblPos val="nextTo"/>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tx>
            <c:strRef>
              <c:f>'Lvl3MHCC (2)'!$F$3</c:f>
              <c:strCache>
                <c:ptCount val="1"/>
                <c:pt idx="0">
                  <c:v>Service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3">
                        <a:lumMod val="50000"/>
                      </a:schemeClr>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'Lvl3MHCC (2)'!$F$4:$F$12</c:f>
              <c:numCache>
                <c:formatCode>0%</c:formatCode>
                <c:ptCount val="9"/>
                <c:pt idx="0">
                  <c:v>0.66</c:v>
                </c:pt>
                <c:pt idx="1">
                  <c:v>0.23</c:v>
                </c:pt>
                <c:pt idx="2">
                  <c:v>0.32</c:v>
                </c:pt>
                <c:pt idx="3">
                  <c:v>0.1</c:v>
                </c:pt>
                <c:pt idx="4">
                  <c:v>0.14000000000000001</c:v>
                </c:pt>
                <c:pt idx="5">
                  <c:v>0.16</c:v>
                </c:pt>
                <c:pt idx="6">
                  <c:v>7.0000000000000007E-2</c:v>
                </c:pt>
                <c:pt idx="7">
                  <c:v>0.02</c:v>
                </c:pt>
                <c:pt idx="8">
                  <c:v>0.01</c:v>
                </c:pt>
              </c:numCache>
            </c:numRef>
          </c:val>
          <c:extLst>
            <c:ext xmlns:c16="http://schemas.microsoft.com/office/drawing/2014/chart" uri="{C3380CC4-5D6E-409C-BE32-E72D297353CC}">
              <c16:uniqueId val="{00000000-307E-4009-AEBB-F57AB3532498}"/>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scaling>
        <c:delete val="0"/>
        <c:axPos val="t"/>
        <c:numFmt formatCode="0%" sourceLinked="1"/>
        <c:majorTickMark val="in"/>
        <c:minorTickMark val="none"/>
        <c:tickLblPos val="nextTo"/>
        <c:spPr>
          <a:noFill/>
          <a:ln w="19050">
            <a:solidFill>
              <a:schemeClr val="accent2"/>
            </a:solid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Rounded MT Bold" panose="020F0704030504030204" pitchFamily="34" charset="0"/>
                <a:ea typeface="+mn-ea"/>
                <a:cs typeface="+mn-cs"/>
              </a:defRPr>
            </a:pPr>
            <a:endParaRPr lang="en-US"/>
          </a:p>
        </c:txPr>
        <c:crossAx val="389317960"/>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888407141218E-2"/>
          <c:y val="3.2093408229349342E-2"/>
          <c:w val="0.74641894915253126"/>
          <c:h val="0.93581327498176514"/>
        </c:manualLayout>
      </c:layout>
      <c:barChart>
        <c:barDir val="bar"/>
        <c:grouping val="clustered"/>
        <c:varyColors val="0"/>
        <c:ser>
          <c:idx val="0"/>
          <c:order val="0"/>
          <c:tx>
            <c:strRef>
              <c:f>'Lvl3MHCC (2)'!$G$3</c:f>
              <c:strCache>
                <c:ptCount val="1"/>
                <c:pt idx="0">
                  <c:v>Sector</c:v>
                </c:pt>
              </c:strCache>
            </c:strRef>
          </c:tx>
          <c:spPr>
            <a:solidFill>
              <a:schemeClr val="accent4">
                <a:lumMod val="50000"/>
              </a:schemeClr>
            </a:solidFill>
            <a:ln>
              <a:noFill/>
            </a:ln>
            <a:effectLst/>
          </c:spPr>
          <c:invertIfNegative val="0"/>
          <c:val>
            <c:numRef>
              <c:f>'Lvl3MHCC (2)'!$G$4:$G$12</c:f>
              <c:numCache>
                <c:formatCode>0%</c:formatCode>
                <c:ptCount val="9"/>
                <c:pt idx="0">
                  <c:v>0.48</c:v>
                </c:pt>
                <c:pt idx="1">
                  <c:v>0.23</c:v>
                </c:pt>
                <c:pt idx="2">
                  <c:v>0.26</c:v>
                </c:pt>
                <c:pt idx="3">
                  <c:v>0.08</c:v>
                </c:pt>
                <c:pt idx="4">
                  <c:v>0.06</c:v>
                </c:pt>
                <c:pt idx="5">
                  <c:v>0.09</c:v>
                </c:pt>
                <c:pt idx="6">
                  <c:v>0.21</c:v>
                </c:pt>
                <c:pt idx="7">
                  <c:v>0.03</c:v>
                </c:pt>
                <c:pt idx="8">
                  <c:v>0.01</c:v>
                </c:pt>
              </c:numCache>
            </c:numRef>
          </c:val>
          <c:extLst>
            <c:ext xmlns:c16="http://schemas.microsoft.com/office/drawing/2014/chart" uri="{C3380CC4-5D6E-409C-BE32-E72D297353CC}">
              <c16:uniqueId val="{00000000-E322-43E3-8D2D-3D7CB983FC00}"/>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1"/>
        </c:scaling>
        <c:delete val="1"/>
        <c:axPos val="t"/>
        <c:numFmt formatCode="0%" sourceLinked="1"/>
        <c:majorTickMark val="out"/>
        <c:minorTickMark val="none"/>
        <c:tickLblPos val="nextTo"/>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ser>
          <c:idx val="0"/>
          <c:order val="0"/>
          <c:tx>
            <c:strRef>
              <c:f>Lvl1CvCMHCC!$B$2</c:f>
              <c:strCache>
                <c:ptCount val="1"/>
                <c:pt idx="0">
                  <c:v>7.3</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Lvl1CvCMHCC!$A$4:$A$8</c:f>
              <c:strCache>
                <c:ptCount val="5"/>
                <c:pt idx="0">
                  <c:v>Diagnosis</c:v>
                </c:pt>
                <c:pt idx="1">
                  <c:v>Conduct and behaviour</c:v>
                </c:pt>
                <c:pt idx="2">
                  <c:v>Communication</c:v>
                </c:pt>
                <c:pt idx="3">
                  <c:v>Medication</c:v>
                </c:pt>
                <c:pt idx="4">
                  <c:v>Treatment</c:v>
                </c:pt>
              </c:strCache>
            </c:strRef>
          </c:cat>
          <c:val>
            <c:numRef>
              <c:f>Lvl1CvCMHCC!$B$4:$B$8</c:f>
              <c:numCache>
                <c:formatCode>0%</c:formatCode>
                <c:ptCount val="5"/>
                <c:pt idx="0">
                  <c:v>0.14000000000000001</c:v>
                </c:pt>
                <c:pt idx="1">
                  <c:v>0.43</c:v>
                </c:pt>
                <c:pt idx="2">
                  <c:v>0.28999999999999998</c:v>
                </c:pt>
                <c:pt idx="3">
                  <c:v>0.14000000000000001</c:v>
                </c:pt>
                <c:pt idx="4">
                  <c:v>0.95</c:v>
                </c:pt>
              </c:numCache>
            </c:numRef>
          </c:val>
          <c:extLst>
            <c:ext xmlns:c16="http://schemas.microsoft.com/office/drawing/2014/chart" uri="{C3380CC4-5D6E-409C-BE32-E72D297353CC}">
              <c16:uniqueId val="{00000000-B41B-4876-9EF7-73AD59016C18}"/>
            </c:ext>
          </c:extLst>
        </c:ser>
        <c:ser>
          <c:idx val="1"/>
          <c:order val="1"/>
          <c:tx>
            <c:strRef>
              <c:f>Lvl1CvCMHCC!$C$2</c:f>
              <c:strCache>
                <c:ptCount val="1"/>
              </c:strCache>
            </c:strRef>
          </c:tx>
          <c:spPr>
            <a:solidFill>
              <a:schemeClr val="accent1">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Lvl1CvCMHCC!$A$4:$A$8</c:f>
              <c:strCache>
                <c:ptCount val="5"/>
                <c:pt idx="0">
                  <c:v>Diagnosis</c:v>
                </c:pt>
                <c:pt idx="1">
                  <c:v>Conduct and behaviour</c:v>
                </c:pt>
                <c:pt idx="2">
                  <c:v>Communication</c:v>
                </c:pt>
                <c:pt idx="3">
                  <c:v>Medication</c:v>
                </c:pt>
                <c:pt idx="4">
                  <c:v>Treatment</c:v>
                </c:pt>
              </c:strCache>
            </c:strRef>
          </c:cat>
          <c:val>
            <c:numRef>
              <c:f>Lvl1CvCMHCC!$C$4:$C$8</c:f>
              <c:numCache>
                <c:formatCode>0%</c:formatCode>
                <c:ptCount val="5"/>
                <c:pt idx="0">
                  <c:v>0.19</c:v>
                </c:pt>
                <c:pt idx="1">
                  <c:v>0.28000000000000003</c:v>
                </c:pt>
                <c:pt idx="2">
                  <c:v>0.13</c:v>
                </c:pt>
                <c:pt idx="3">
                  <c:v>0.25</c:v>
                </c:pt>
                <c:pt idx="4">
                  <c:v>0.56000000000000005</c:v>
                </c:pt>
              </c:numCache>
            </c:numRef>
          </c:val>
          <c:extLst>
            <c:ext xmlns:c16="http://schemas.microsoft.com/office/drawing/2014/chart" uri="{C3380CC4-5D6E-409C-BE32-E72D297353CC}">
              <c16:uniqueId val="{00000001-B41B-4876-9EF7-73AD59016C18}"/>
            </c:ext>
          </c:extLst>
        </c:ser>
        <c:dLbls>
          <c:showLegendKey val="0"/>
          <c:showVal val="0"/>
          <c:showCatName val="0"/>
          <c:showSerName val="0"/>
          <c:showPercent val="0"/>
          <c:showBubbleSize val="0"/>
        </c:dLbls>
        <c:gapWidth val="48"/>
        <c:overlap val="-11"/>
        <c:axId val="1053676352"/>
        <c:axId val="1053673856"/>
      </c:barChart>
      <c:catAx>
        <c:axId val="1053676352"/>
        <c:scaling>
          <c:orientation val="minMax"/>
        </c:scaling>
        <c:delete val="1"/>
        <c:axPos val="r"/>
        <c:numFmt formatCode="General" sourceLinked="1"/>
        <c:majorTickMark val="out"/>
        <c:minorTickMark val="none"/>
        <c:tickLblPos val="nextTo"/>
        <c:crossAx val="1053673856"/>
        <c:crosses val="autoZero"/>
        <c:auto val="1"/>
        <c:lblAlgn val="ctr"/>
        <c:lblOffset val="100"/>
        <c:noMultiLvlLbl val="0"/>
      </c:catAx>
      <c:valAx>
        <c:axId val="1053673856"/>
        <c:scaling>
          <c:orientation val="maxMin"/>
          <c:max val="1"/>
        </c:scaling>
        <c:delete val="0"/>
        <c:axPos val="b"/>
        <c:numFmt formatCode="0%" sourceLinked="1"/>
        <c:majorTickMark val="in"/>
        <c:minorTickMark val="none"/>
        <c:tickLblPos val="nextTo"/>
        <c:spPr>
          <a:noFill/>
          <a:ln w="19050">
            <a:solidFill>
              <a:srgbClr val="4FC6DF">
                <a:lumMod val="75000"/>
              </a:srgbClr>
            </a:solid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053676352"/>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8487436985296742E-2"/>
          <c:y val="1.9861695352089603E-2"/>
          <c:w val="0.92595929616281536"/>
          <c:h val="0.91107727411524553"/>
        </c:manualLayout>
      </c:layout>
      <c:barChart>
        <c:barDir val="bar"/>
        <c:grouping val="clustered"/>
        <c:varyColors val="0"/>
        <c:ser>
          <c:idx val="0"/>
          <c:order val="0"/>
          <c:tx>
            <c:strRef>
              <c:f>Lvl1CvCMHCC!$F$2</c:f>
              <c:strCache>
                <c:ptCount val="1"/>
                <c:pt idx="0">
                  <c:v>7.4</c:v>
                </c:pt>
              </c:strCache>
            </c:strRef>
          </c:tx>
          <c:spPr>
            <a:solidFill>
              <a:schemeClr val="accent2">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Lvl1CvCMHCC!$E$4:$E$8</c:f>
              <c:strCache>
                <c:ptCount val="5"/>
                <c:pt idx="0">
                  <c:v>Diagnosis</c:v>
                </c:pt>
                <c:pt idx="1">
                  <c:v>Conduct and behaviour</c:v>
                </c:pt>
                <c:pt idx="2">
                  <c:v>Communication</c:v>
                </c:pt>
                <c:pt idx="3">
                  <c:v>Medication</c:v>
                </c:pt>
                <c:pt idx="4">
                  <c:v>Treatment</c:v>
                </c:pt>
              </c:strCache>
            </c:strRef>
          </c:cat>
          <c:val>
            <c:numRef>
              <c:f>Lvl1CvCMHCC!$F$4:$F$8</c:f>
              <c:numCache>
                <c:formatCode>0%</c:formatCode>
                <c:ptCount val="5"/>
                <c:pt idx="0">
                  <c:v>0.18</c:v>
                </c:pt>
                <c:pt idx="1">
                  <c:v>0.21</c:v>
                </c:pt>
                <c:pt idx="2">
                  <c:v>0.37</c:v>
                </c:pt>
                <c:pt idx="3">
                  <c:v>0.11</c:v>
                </c:pt>
                <c:pt idx="4">
                  <c:v>0.79</c:v>
                </c:pt>
              </c:numCache>
            </c:numRef>
          </c:val>
          <c:extLst>
            <c:ext xmlns:c16="http://schemas.microsoft.com/office/drawing/2014/chart" uri="{C3380CC4-5D6E-409C-BE32-E72D297353CC}">
              <c16:uniqueId val="{00000000-F424-47C9-8E5F-15E18C29832A}"/>
            </c:ext>
          </c:extLst>
        </c:ser>
        <c:ser>
          <c:idx val="1"/>
          <c:order val="1"/>
          <c:tx>
            <c:strRef>
              <c:f>Lvl1CvCMHCC!$G$2</c:f>
              <c:strCache>
                <c:ptCount val="1"/>
              </c:strCache>
            </c:strRef>
          </c:tx>
          <c:spPr>
            <a:solidFill>
              <a:schemeClr val="accent2">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Lvl1CvCMHCC!$E$4:$E$8</c:f>
              <c:strCache>
                <c:ptCount val="5"/>
                <c:pt idx="0">
                  <c:v>Diagnosis</c:v>
                </c:pt>
                <c:pt idx="1">
                  <c:v>Conduct and behaviour</c:v>
                </c:pt>
                <c:pt idx="2">
                  <c:v>Communication</c:v>
                </c:pt>
                <c:pt idx="3">
                  <c:v>Medication</c:v>
                </c:pt>
                <c:pt idx="4">
                  <c:v>Treatment</c:v>
                </c:pt>
              </c:strCache>
            </c:strRef>
          </c:cat>
          <c:val>
            <c:numRef>
              <c:f>Lvl1CvCMHCC!$G$4:$G$8</c:f>
              <c:numCache>
                <c:formatCode>0%</c:formatCode>
                <c:ptCount val="5"/>
                <c:pt idx="0">
                  <c:v>0.1</c:v>
                </c:pt>
                <c:pt idx="1">
                  <c:v>0.4</c:v>
                </c:pt>
                <c:pt idx="2">
                  <c:v>0.1</c:v>
                </c:pt>
                <c:pt idx="3">
                  <c:v>0.1</c:v>
                </c:pt>
                <c:pt idx="4">
                  <c:v>0.65</c:v>
                </c:pt>
              </c:numCache>
            </c:numRef>
          </c:val>
          <c:extLst>
            <c:ext xmlns:c16="http://schemas.microsoft.com/office/drawing/2014/chart" uri="{C3380CC4-5D6E-409C-BE32-E72D297353CC}">
              <c16:uniqueId val="{00000001-F424-47C9-8E5F-15E18C29832A}"/>
            </c:ext>
          </c:extLst>
        </c:ser>
        <c:dLbls>
          <c:showLegendKey val="0"/>
          <c:showVal val="0"/>
          <c:showCatName val="0"/>
          <c:showSerName val="0"/>
          <c:showPercent val="0"/>
          <c:showBubbleSize val="0"/>
        </c:dLbls>
        <c:gapWidth val="48"/>
        <c:overlap val="-11"/>
        <c:axId val="1053676352"/>
        <c:axId val="1053673856"/>
      </c:barChart>
      <c:catAx>
        <c:axId val="1053676352"/>
        <c:scaling>
          <c:orientation val="minMax"/>
        </c:scaling>
        <c:delete val="1"/>
        <c:axPos val="l"/>
        <c:numFmt formatCode="General" sourceLinked="1"/>
        <c:majorTickMark val="out"/>
        <c:minorTickMark val="none"/>
        <c:tickLblPos val="nextTo"/>
        <c:crossAx val="1053673856"/>
        <c:crosses val="autoZero"/>
        <c:auto val="1"/>
        <c:lblAlgn val="ctr"/>
        <c:lblOffset val="100"/>
        <c:noMultiLvlLbl val="0"/>
      </c:catAx>
      <c:valAx>
        <c:axId val="1053673856"/>
        <c:scaling>
          <c:orientation val="minMax"/>
          <c:max val="1"/>
        </c:scaling>
        <c:delete val="0"/>
        <c:axPos val="b"/>
        <c:numFmt formatCode="0%" sourceLinked="1"/>
        <c:majorTickMark val="in"/>
        <c:minorTickMark val="none"/>
        <c:tickLblPos val="nextTo"/>
        <c:spPr>
          <a:noFill/>
          <a:ln w="19050">
            <a:solidFill>
              <a:srgbClr val="9DCE6E"/>
            </a:solid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053676352"/>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63173FF-FC10-4B53-80E4-747D037A7AA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a:extLst>
              <a:ext uri="{FF2B5EF4-FFF2-40B4-BE49-F238E27FC236}">
                <a16:creationId xmlns:a16="http://schemas.microsoft.com/office/drawing/2014/main" id="{DA8B279D-607F-42C3-B075-A466FE95948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A0B7019-BEF4-4C97-87CC-ACDD3816E5E2}" type="datetimeFigureOut">
              <a:rPr lang="en-AU" smtClean="0"/>
              <a:t>11/04/2022</a:t>
            </a:fld>
            <a:endParaRPr lang="en-AU"/>
          </a:p>
        </p:txBody>
      </p:sp>
      <p:sp>
        <p:nvSpPr>
          <p:cNvPr id="4" name="Footer Placeholder 3">
            <a:extLst>
              <a:ext uri="{FF2B5EF4-FFF2-40B4-BE49-F238E27FC236}">
                <a16:creationId xmlns:a16="http://schemas.microsoft.com/office/drawing/2014/main" id="{AA6B3E36-EAF2-43FD-9999-3EA7018E2DB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a:extLst>
              <a:ext uri="{FF2B5EF4-FFF2-40B4-BE49-F238E27FC236}">
                <a16:creationId xmlns:a16="http://schemas.microsoft.com/office/drawing/2014/main" id="{3F5C0A96-7328-4929-A13E-1859E99213F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D5ADD3B-1A6F-43D1-A5A1-F992DF7DDC96}" type="slidenum">
              <a:rPr lang="en-AU" smtClean="0"/>
              <a:t>‹#›</a:t>
            </a:fld>
            <a:endParaRPr lang="en-AU"/>
          </a:p>
        </p:txBody>
      </p:sp>
    </p:spTree>
    <p:extLst>
      <p:ext uri="{BB962C8B-B14F-4D97-AF65-F5344CB8AC3E}">
        <p14:creationId xmlns:p14="http://schemas.microsoft.com/office/powerpoint/2010/main" val="29417183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70D4AAE-5297-4A81-A8F9-88DFF1809BC1}" type="datetimeFigureOut">
              <a:rPr lang="en-AU" smtClean="0"/>
              <a:t>11/04/2022</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1C1321-4D7E-49FB-962A-4BB72EEE78EB}" type="slidenum">
              <a:rPr lang="en-AU" smtClean="0"/>
              <a:t>‹#›</a:t>
            </a:fld>
            <a:endParaRPr lang="en-AU"/>
          </a:p>
        </p:txBody>
      </p:sp>
    </p:spTree>
    <p:extLst>
      <p:ext uri="{BB962C8B-B14F-4D97-AF65-F5344CB8AC3E}">
        <p14:creationId xmlns:p14="http://schemas.microsoft.com/office/powerpoint/2010/main" val="20355772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11C1321-4D7E-49FB-962A-4BB72EEE78EB}" type="slidenum">
              <a:rPr lang="en-AU" smtClean="0"/>
              <a:t>9</a:t>
            </a:fld>
            <a:endParaRPr lang="en-AU"/>
          </a:p>
        </p:txBody>
      </p:sp>
    </p:spTree>
    <p:extLst>
      <p:ext uri="{BB962C8B-B14F-4D97-AF65-F5344CB8AC3E}">
        <p14:creationId xmlns:p14="http://schemas.microsoft.com/office/powerpoint/2010/main" val="3656216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11C1321-4D7E-49FB-962A-4BB72EEE78EB}" type="slidenum">
              <a:rPr lang="en-AU" smtClean="0"/>
              <a:t>11</a:t>
            </a:fld>
            <a:endParaRPr lang="en-AU"/>
          </a:p>
        </p:txBody>
      </p:sp>
    </p:spTree>
    <p:extLst>
      <p:ext uri="{BB962C8B-B14F-4D97-AF65-F5344CB8AC3E}">
        <p14:creationId xmlns:p14="http://schemas.microsoft.com/office/powerpoint/2010/main" val="33286219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11C1321-4D7E-49FB-962A-4BB72EEE78EB}" type="slidenum">
              <a:rPr lang="en-AU" smtClean="0"/>
              <a:t>14</a:t>
            </a:fld>
            <a:endParaRPr lang="en-AU"/>
          </a:p>
        </p:txBody>
      </p:sp>
    </p:spTree>
    <p:extLst>
      <p:ext uri="{BB962C8B-B14F-4D97-AF65-F5344CB8AC3E}">
        <p14:creationId xmlns:p14="http://schemas.microsoft.com/office/powerpoint/2010/main" val="419261155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85A2A-37F7-44E1-903C-6A1FD004ACA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A8406166-8A31-4369-A10F-F8D2F0792BD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DAF18673-2AB8-4355-BF96-FEF33880934A}"/>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B35CF2BE-FDF0-485D-87A8-35DB0C2497D2}"/>
              </a:ext>
            </a:extLst>
          </p:cNvPr>
          <p:cNvSpPr>
            <a:spLocks noGrp="1"/>
          </p:cNvSpPr>
          <p:nvPr>
            <p:ph type="ftr" sz="quarter" idx="11"/>
          </p:nvPr>
        </p:nvSpPr>
        <p:spPr/>
        <p:txBody>
          <a:bodyPr/>
          <a:lstStyle/>
          <a:p>
            <a:endParaRPr lang="en-AU" dirty="0"/>
          </a:p>
        </p:txBody>
      </p:sp>
      <p:pic>
        <p:nvPicPr>
          <p:cNvPr id="7" name="Picture 6" descr="MHCC_PPT_Presentation_Logo_Cover_01.png">
            <a:extLst>
              <a:ext uri="{FF2B5EF4-FFF2-40B4-BE49-F238E27FC236}">
                <a16:creationId xmlns:a16="http://schemas.microsoft.com/office/drawing/2014/main" id="{652C8FC3-0692-47EC-850E-078BC3AA7B94}"/>
              </a:ext>
            </a:extLst>
          </p:cNvPr>
          <p:cNvPicPr>
            <a:picLocks noChangeAspect="1"/>
          </p:cNvPicPr>
          <p:nvPr userDrawn="1"/>
        </p:nvPicPr>
        <p:blipFill rotWithShape="1">
          <a:blip r:embed="rId2"/>
          <a:srcRect t="-5223" r="-740" b="-6"/>
          <a:stretch/>
        </p:blipFill>
        <p:spPr>
          <a:xfrm>
            <a:off x="11527963" y="6351657"/>
            <a:ext cx="530399" cy="340731"/>
          </a:xfrm>
          <a:prstGeom prst="rect">
            <a:avLst/>
          </a:prstGeom>
        </p:spPr>
      </p:pic>
      <p:sp>
        <p:nvSpPr>
          <p:cNvPr id="9" name="Slide Number Placeholder 5">
            <a:extLst>
              <a:ext uri="{FF2B5EF4-FFF2-40B4-BE49-F238E27FC236}">
                <a16:creationId xmlns:a16="http://schemas.microsoft.com/office/drawing/2014/main" id="{368C5CFB-6E60-4483-B205-868856BE3638}"/>
              </a:ext>
            </a:extLst>
          </p:cNvPr>
          <p:cNvSpPr>
            <a:spLocks noGrp="1"/>
          </p:cNvSpPr>
          <p:nvPr>
            <p:ph type="sldNum" sz="quarter" idx="12"/>
          </p:nvPr>
        </p:nvSpPr>
        <p:spPr>
          <a:xfrm>
            <a:off x="152400" y="6356350"/>
            <a:ext cx="2743200" cy="365125"/>
          </a:xfrm>
        </p:spPr>
        <p:txBody>
          <a:bodyPr/>
          <a:lstStyle>
            <a:lvl1pPr algn="l">
              <a:defRPr/>
            </a:lvl1pPr>
          </a:lstStyle>
          <a:p>
            <a:fld id="{567ECF52-77E2-4735-9083-B4C02BC94F59}" type="slidenum">
              <a:rPr lang="en-AU" smtClean="0"/>
              <a:pPr/>
              <a:t>‹#›</a:t>
            </a:fld>
            <a:endParaRPr lang="en-AU"/>
          </a:p>
        </p:txBody>
      </p:sp>
      <p:sp>
        <p:nvSpPr>
          <p:cNvPr id="10" name="Slide Number Placeholder 5">
            <a:extLst>
              <a:ext uri="{FF2B5EF4-FFF2-40B4-BE49-F238E27FC236}">
                <a16:creationId xmlns:a16="http://schemas.microsoft.com/office/drawing/2014/main" id="{19BB20AB-3F7E-4A21-A56F-F4233C1EAA51}"/>
              </a:ext>
            </a:extLst>
          </p:cNvPr>
          <p:cNvSpPr txBox="1">
            <a:spLocks/>
          </p:cNvSpPr>
          <p:nvPr userDrawn="1"/>
        </p:nvSpPr>
        <p:spPr>
          <a:xfrm>
            <a:off x="1524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567ECF52-77E2-4735-9083-B4C02BC94F59}" type="slidenum">
              <a:rPr lang="en-AU" smtClean="0"/>
              <a:pPr algn="l"/>
              <a:t>‹#›</a:t>
            </a:fld>
            <a:endParaRPr lang="en-AU"/>
          </a:p>
        </p:txBody>
      </p:sp>
    </p:spTree>
    <p:extLst>
      <p:ext uri="{BB962C8B-B14F-4D97-AF65-F5344CB8AC3E}">
        <p14:creationId xmlns:p14="http://schemas.microsoft.com/office/powerpoint/2010/main" val="6495650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98F5BE-8355-4269-B601-A9B639BB4B3B}"/>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639E0C10-A63F-4067-B240-A870591181B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4576E1F8-55CE-4E26-A3FE-6E0677C34221}"/>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10EC433E-C7AD-4B30-8A73-2817A6ACF123}"/>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4F64D6BE-44E4-4FE6-9183-E888A2B7D755}"/>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9394594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3E7D648-84B6-4E51-8116-33F8C4FD5AF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9D4E88B7-3E2C-4AB3-B955-97CE0366BC4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6032D268-4829-4E2C-BC93-A59B01EFC3D6}"/>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23E9FF68-DB39-4418-B439-5EA6B3B636F4}"/>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393E0295-FFAE-4B16-82D6-105FFE833A98}"/>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40383192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CA92F-5757-4E96-A1C6-764B6C99A075}"/>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AF1DDE03-1C30-49D1-8CE0-3F9120FBA03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pic>
        <p:nvPicPr>
          <p:cNvPr id="7" name="Picture 6" descr="MHCC_PPT_Presentation_Logo_Cover_01.png">
            <a:extLst>
              <a:ext uri="{FF2B5EF4-FFF2-40B4-BE49-F238E27FC236}">
                <a16:creationId xmlns:a16="http://schemas.microsoft.com/office/drawing/2014/main" id="{4E05FB40-392E-4281-894E-C971151462A1}"/>
              </a:ext>
            </a:extLst>
          </p:cNvPr>
          <p:cNvPicPr>
            <a:picLocks noChangeAspect="1"/>
          </p:cNvPicPr>
          <p:nvPr userDrawn="1"/>
        </p:nvPicPr>
        <p:blipFill rotWithShape="1">
          <a:blip r:embed="rId2"/>
          <a:srcRect t="-5223" r="-740" b="-6"/>
          <a:stretch/>
        </p:blipFill>
        <p:spPr>
          <a:xfrm>
            <a:off x="11527963" y="6351657"/>
            <a:ext cx="530399" cy="340731"/>
          </a:xfrm>
          <a:prstGeom prst="rect">
            <a:avLst/>
          </a:prstGeom>
        </p:spPr>
      </p:pic>
      <p:sp>
        <p:nvSpPr>
          <p:cNvPr id="14" name="Slide Number Placeholder 5">
            <a:extLst>
              <a:ext uri="{FF2B5EF4-FFF2-40B4-BE49-F238E27FC236}">
                <a16:creationId xmlns:a16="http://schemas.microsoft.com/office/drawing/2014/main" id="{21089A2E-4658-4EE2-A3A8-947B130A552B}"/>
              </a:ext>
            </a:extLst>
          </p:cNvPr>
          <p:cNvSpPr>
            <a:spLocks noGrp="1"/>
          </p:cNvSpPr>
          <p:nvPr>
            <p:ph type="sldNum" sz="quarter" idx="12"/>
          </p:nvPr>
        </p:nvSpPr>
        <p:spPr>
          <a:xfrm>
            <a:off x="152400" y="6356350"/>
            <a:ext cx="2743200" cy="365125"/>
          </a:xfrm>
        </p:spPr>
        <p:txBody>
          <a:bodyPr/>
          <a:lstStyle>
            <a:lvl1pPr algn="l">
              <a:defRPr/>
            </a:lvl1pPr>
          </a:lstStyle>
          <a:p>
            <a:fld id="{567ECF52-77E2-4735-9083-B4C02BC94F59}" type="slidenum">
              <a:rPr lang="en-AU" smtClean="0"/>
              <a:pPr/>
              <a:t>‹#›</a:t>
            </a:fld>
            <a:endParaRPr lang="en-AU"/>
          </a:p>
        </p:txBody>
      </p:sp>
      <p:sp>
        <p:nvSpPr>
          <p:cNvPr id="15" name="Slide Number Placeholder 5">
            <a:extLst>
              <a:ext uri="{FF2B5EF4-FFF2-40B4-BE49-F238E27FC236}">
                <a16:creationId xmlns:a16="http://schemas.microsoft.com/office/drawing/2014/main" id="{F6449857-55C9-4A48-A730-591508A9BF88}"/>
              </a:ext>
            </a:extLst>
          </p:cNvPr>
          <p:cNvSpPr txBox="1">
            <a:spLocks/>
          </p:cNvSpPr>
          <p:nvPr userDrawn="1"/>
        </p:nvSpPr>
        <p:spPr>
          <a:xfrm>
            <a:off x="1524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567ECF52-77E2-4735-9083-B4C02BC94F59}" type="slidenum">
              <a:rPr lang="en-AU" smtClean="0"/>
              <a:pPr algn="l"/>
              <a:t>‹#›</a:t>
            </a:fld>
            <a:endParaRPr lang="en-AU"/>
          </a:p>
        </p:txBody>
      </p:sp>
    </p:spTree>
    <p:extLst>
      <p:ext uri="{BB962C8B-B14F-4D97-AF65-F5344CB8AC3E}">
        <p14:creationId xmlns:p14="http://schemas.microsoft.com/office/powerpoint/2010/main" val="13508184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884195-9415-4D2F-BA9A-4325211BF58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A794818F-496A-461F-BFE8-CB5CCEE28C4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5F67C75-F915-47C5-9566-B90AEB88E34A}"/>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048AEF5F-1678-4EDE-B6CE-CFF59402D90D}"/>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636396CB-F587-4262-A6A3-4CBBBEA9FC85}"/>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14404502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A4294-2060-44EC-9D41-335E78644561}"/>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795B0B3B-67EE-435F-8009-4ED00882249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E77DAA27-D29E-4BBA-8243-23E77A710E5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2315E60B-9BD2-4918-B303-1E3BD4376C38}"/>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6" name="Footer Placeholder 5">
            <a:extLst>
              <a:ext uri="{FF2B5EF4-FFF2-40B4-BE49-F238E27FC236}">
                <a16:creationId xmlns:a16="http://schemas.microsoft.com/office/drawing/2014/main" id="{47D17ACA-0CD2-4489-A312-A2D1ED5FACAD}"/>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AE06F4A5-E677-4AB4-AB1B-A0C160B1FE0F}"/>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29864018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4E15E6-A180-4590-B47B-2E19D7781D6F}"/>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C52CE32D-C691-4DA1-90DD-B8B391C20D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C933300-EA76-46E5-9C4E-88D435F4956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3D817F60-8688-414C-9058-8D3C9C5172B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DC91B5-A4CF-4642-9582-14D1AF55AD8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DD563549-57B6-4DB4-B6C7-68226483EE1B}"/>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8" name="Footer Placeholder 7">
            <a:extLst>
              <a:ext uri="{FF2B5EF4-FFF2-40B4-BE49-F238E27FC236}">
                <a16:creationId xmlns:a16="http://schemas.microsoft.com/office/drawing/2014/main" id="{C7007A82-B530-47C6-8851-CAC0A9D99C4B}"/>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896E2A14-0CB8-49BE-B585-CA31AA8BF248}"/>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33727789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69A68-3056-4FE3-88CB-B030724293E8}"/>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B89D2096-3037-4154-84B5-41EC2129ABF8}"/>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4" name="Footer Placeholder 3">
            <a:extLst>
              <a:ext uri="{FF2B5EF4-FFF2-40B4-BE49-F238E27FC236}">
                <a16:creationId xmlns:a16="http://schemas.microsoft.com/office/drawing/2014/main" id="{A9AFC009-3486-4089-B344-2AA5923B3000}"/>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99B95C59-54A3-4926-A80A-420FD9EBC161}"/>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23341717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C42FBA8-F728-4C3F-94CD-3F64FE07159E}"/>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3" name="Footer Placeholder 2">
            <a:extLst>
              <a:ext uri="{FF2B5EF4-FFF2-40B4-BE49-F238E27FC236}">
                <a16:creationId xmlns:a16="http://schemas.microsoft.com/office/drawing/2014/main" id="{95553BD4-85E9-4350-9AB7-84BB8C1C5BF4}"/>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42092DE3-C43B-4ED5-A496-B650D0740801}"/>
              </a:ext>
            </a:extLst>
          </p:cNvPr>
          <p:cNvSpPr>
            <a:spLocks noGrp="1"/>
          </p:cNvSpPr>
          <p:nvPr>
            <p:ph type="sldNum" sz="quarter" idx="12"/>
          </p:nvPr>
        </p:nvSpPr>
        <p:spPr/>
        <p:txBody>
          <a:bodyPr/>
          <a:lstStyle/>
          <a:p>
            <a:fld id="{567ECF52-77E2-4735-9083-B4C02BC94F59}" type="slidenum">
              <a:rPr lang="en-AU" smtClean="0"/>
              <a:t>‹#›</a:t>
            </a:fld>
            <a:endParaRPr lang="en-AU"/>
          </a:p>
        </p:txBody>
      </p:sp>
      <p:pic>
        <p:nvPicPr>
          <p:cNvPr id="5" name="Picture 4" descr="MHCC_PPT_Presentation_Logo_Cover_01.png">
            <a:extLst>
              <a:ext uri="{FF2B5EF4-FFF2-40B4-BE49-F238E27FC236}">
                <a16:creationId xmlns:a16="http://schemas.microsoft.com/office/drawing/2014/main" id="{B575B52B-BAD4-46CE-B21B-8F31861632A9}"/>
              </a:ext>
            </a:extLst>
          </p:cNvPr>
          <p:cNvPicPr>
            <a:picLocks noChangeAspect="1"/>
          </p:cNvPicPr>
          <p:nvPr userDrawn="1"/>
        </p:nvPicPr>
        <p:blipFill rotWithShape="1">
          <a:blip r:embed="rId2">
            <a:biLevel thresh="25000"/>
          </a:blip>
          <a:srcRect t="-5223" r="-740" b="-6"/>
          <a:stretch/>
        </p:blipFill>
        <p:spPr>
          <a:xfrm>
            <a:off x="11527963" y="6351657"/>
            <a:ext cx="530399" cy="340731"/>
          </a:xfrm>
          <a:prstGeom prst="rect">
            <a:avLst/>
          </a:prstGeom>
        </p:spPr>
      </p:pic>
    </p:spTree>
    <p:extLst>
      <p:ext uri="{BB962C8B-B14F-4D97-AF65-F5344CB8AC3E}">
        <p14:creationId xmlns:p14="http://schemas.microsoft.com/office/powerpoint/2010/main" val="2438452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79FDF6-7EE5-4D86-9F6B-E6CD2D713F0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043F890A-8A4F-464A-AD63-55A1D3C2785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12B32871-2C13-49C3-BA8E-6C2C5C19DC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2EF0BBE-6240-4537-A72C-12B3F0BFFF4F}"/>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6" name="Footer Placeholder 5">
            <a:extLst>
              <a:ext uri="{FF2B5EF4-FFF2-40B4-BE49-F238E27FC236}">
                <a16:creationId xmlns:a16="http://schemas.microsoft.com/office/drawing/2014/main" id="{8CEE725C-2EF0-4A50-AEDC-8D8777735DEC}"/>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306D305F-5CE8-478D-B2A2-DB880172D0A5}"/>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21226560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108310-F4B2-45E0-B592-F23DD63F66D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DC727A99-FCE8-4D36-8E5B-13AC61017DA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4F7ED59B-5D0F-45C1-A8E6-B1B0FE3AE8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5CBA520-3104-411A-9C39-798BA3D19AA2}"/>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6" name="Footer Placeholder 5">
            <a:extLst>
              <a:ext uri="{FF2B5EF4-FFF2-40B4-BE49-F238E27FC236}">
                <a16:creationId xmlns:a16="http://schemas.microsoft.com/office/drawing/2014/main" id="{AD46E670-5136-4EAE-9F35-A0FF1A4CBC6C}"/>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D677FD2F-F9B2-44D0-9E7D-0F0F00133988}"/>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35516211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DA268FB-CD04-403D-A4E8-4A2E7914FBF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0B1287B2-606E-4A5F-9334-5B3BA539A5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CD3A5686-D978-45A6-A271-AA97B2B7A9F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32BE552C-5B33-4601-8C18-4ADC870327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3A68DCCF-763D-4082-BABA-580AFEF7F7A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7ECF52-77E2-4735-9083-B4C02BC94F59}" type="slidenum">
              <a:rPr lang="en-AU" smtClean="0"/>
              <a:t>‹#›</a:t>
            </a:fld>
            <a:endParaRPr lang="en-AU"/>
          </a:p>
        </p:txBody>
      </p:sp>
      <p:sp>
        <p:nvSpPr>
          <p:cNvPr id="7" name="MSIPCMContentMarking" descr="{&quot;HashCode&quot;:904758361,&quot;Placement&quot;:&quot;Footer&quot;,&quot;Top&quot;:517.4484,&quot;Left&quot;:443.117157,&quot;SlideWidth&quot;:960,&quot;SlideHeight&quot;:540}">
            <a:extLst>
              <a:ext uri="{FF2B5EF4-FFF2-40B4-BE49-F238E27FC236}">
                <a16:creationId xmlns:a16="http://schemas.microsoft.com/office/drawing/2014/main" id="{71D489AE-065D-4981-81E2-8217BAF74310}"/>
              </a:ext>
            </a:extLst>
          </p:cNvPr>
          <p:cNvSpPr txBox="1"/>
          <p:nvPr userDrawn="1"/>
        </p:nvSpPr>
        <p:spPr>
          <a:xfrm>
            <a:off x="5627588" y="6571595"/>
            <a:ext cx="936825" cy="286405"/>
          </a:xfrm>
          <a:prstGeom prst="rect">
            <a:avLst/>
          </a:prstGeom>
          <a:noFill/>
        </p:spPr>
        <p:txBody>
          <a:bodyPr vert="horz" wrap="square" lIns="0" tIns="0" rIns="0" bIns="0" rtlCol="0" anchor="ctr" anchorCtr="1">
            <a:spAutoFit/>
          </a:bodyPr>
          <a:lstStyle/>
          <a:p>
            <a:pPr algn="ctr">
              <a:spcBef>
                <a:spcPts val="0"/>
              </a:spcBef>
              <a:spcAft>
                <a:spcPts val="0"/>
              </a:spcAft>
            </a:pPr>
            <a:r>
              <a:rPr lang="en-AU" sz="1000">
                <a:solidFill>
                  <a:srgbClr val="000000"/>
                </a:solidFill>
                <a:latin typeface="Arial Black" panose="020B0A04020102020204" pitchFamily="34" charset="0"/>
              </a:rPr>
              <a:t>OFFICIAL</a:t>
            </a:r>
          </a:p>
        </p:txBody>
      </p:sp>
    </p:spTree>
    <p:extLst>
      <p:ext uri="{BB962C8B-B14F-4D97-AF65-F5344CB8AC3E}">
        <p14:creationId xmlns:p14="http://schemas.microsoft.com/office/powerpoint/2010/main" val="16894503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2.xml"/><Relationship Id="rId5" Type="http://schemas.openxmlformats.org/officeDocument/2006/relationships/chart" Target="../charts/chart7.xml"/><Relationship Id="rId4" Type="http://schemas.openxmlformats.org/officeDocument/2006/relationships/chart" Target="../charts/chart6.xml"/></Relationships>
</file>

<file path=ppt/slides/_rels/slide11.xml.rels><?xml version="1.0" encoding="UTF-8" standalone="yes"?>
<Relationships xmlns="http://schemas.openxmlformats.org/package/2006/relationships"><Relationship Id="rId8" Type="http://schemas.openxmlformats.org/officeDocument/2006/relationships/image" Target="../media/image21.svg"/><Relationship Id="rId13" Type="http://schemas.openxmlformats.org/officeDocument/2006/relationships/image" Target="../media/image24.pn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chart" Target="../charts/chart9.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9.svg"/><Relationship Id="rId11" Type="http://schemas.openxmlformats.org/officeDocument/2006/relationships/chart" Target="../charts/chart8.xml"/><Relationship Id="rId5" Type="http://schemas.openxmlformats.org/officeDocument/2006/relationships/image" Target="../media/image18.png"/><Relationship Id="rId10" Type="http://schemas.openxmlformats.org/officeDocument/2006/relationships/image" Target="../media/image23.svg"/><Relationship Id="rId4" Type="http://schemas.openxmlformats.org/officeDocument/2006/relationships/image" Target="../media/image17.svg"/><Relationship Id="rId9" Type="http://schemas.openxmlformats.org/officeDocument/2006/relationships/image" Target="../media/image22.png"/><Relationship Id="rId14" Type="http://schemas.openxmlformats.org/officeDocument/2006/relationships/image" Target="../media/image25.svg"/></Relationships>
</file>

<file path=ppt/slides/_rels/slide12.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Layout" Target="../slideLayouts/slideLayout2.xml"/><Relationship Id="rId5" Type="http://schemas.openxmlformats.org/officeDocument/2006/relationships/chart" Target="../charts/chart13.xml"/><Relationship Id="rId4" Type="http://schemas.openxmlformats.org/officeDocument/2006/relationships/chart" Target="../charts/chart12.xml"/></Relationships>
</file>

<file path=ppt/slides/_rels/slide13.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9.svg"/><Relationship Id="rId7" Type="http://schemas.openxmlformats.org/officeDocument/2006/relationships/image" Target="../media/image33.svg"/><Relationship Id="rId2" Type="http://schemas.openxmlformats.org/officeDocument/2006/relationships/image" Target="../media/image28.png"/><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image" Target="../media/image31.svg"/><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svg"/><Relationship Id="rId7" Type="http://schemas.openxmlformats.org/officeDocument/2006/relationships/image" Target="../media/image7.sv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s>
</file>

<file path=ppt/slides/_rels/slide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5DAB5BD-48D5-4B21-9CF4-9675C532C9C6}"/>
              </a:ext>
            </a:extLst>
          </p:cNvPr>
          <p:cNvSpPr/>
          <p:nvPr/>
        </p:nvSpPr>
        <p:spPr>
          <a:xfrm>
            <a:off x="0" y="0"/>
            <a:ext cx="12192000" cy="3465513"/>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Rectangle 3">
            <a:extLst>
              <a:ext uri="{FF2B5EF4-FFF2-40B4-BE49-F238E27FC236}">
                <a16:creationId xmlns:a16="http://schemas.microsoft.com/office/drawing/2014/main" id="{2399216E-47EF-40CC-9A86-D86A49DFB84C}"/>
              </a:ext>
            </a:extLst>
          </p:cNvPr>
          <p:cNvSpPr/>
          <p:nvPr/>
        </p:nvSpPr>
        <p:spPr>
          <a:xfrm>
            <a:off x="0" y="3429001"/>
            <a:ext cx="12192000" cy="3429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5" name="Picture 4" descr="MHCC_PPT_Presentation_Logo_Cover_01.png">
            <a:extLst>
              <a:ext uri="{FF2B5EF4-FFF2-40B4-BE49-F238E27FC236}">
                <a16:creationId xmlns:a16="http://schemas.microsoft.com/office/drawing/2014/main" id="{920C6FBA-1821-42D2-9690-00369EF63D55}"/>
              </a:ext>
            </a:extLst>
          </p:cNvPr>
          <p:cNvPicPr>
            <a:picLocks noChangeAspect="1"/>
          </p:cNvPicPr>
          <p:nvPr/>
        </p:nvPicPr>
        <p:blipFill rotWithShape="1">
          <a:blip r:embed="rId2"/>
          <a:srcRect t="-5223" r="-740" b="-6"/>
          <a:stretch/>
        </p:blipFill>
        <p:spPr>
          <a:xfrm>
            <a:off x="9427019" y="4930539"/>
            <a:ext cx="2485581" cy="1596750"/>
          </a:xfrm>
          <a:prstGeom prst="rect">
            <a:avLst/>
          </a:prstGeom>
        </p:spPr>
      </p:pic>
      <p:sp>
        <p:nvSpPr>
          <p:cNvPr id="2" name="Title 1">
            <a:extLst>
              <a:ext uri="{FF2B5EF4-FFF2-40B4-BE49-F238E27FC236}">
                <a16:creationId xmlns:a16="http://schemas.microsoft.com/office/drawing/2014/main" id="{9397E537-13FD-4378-9583-8D5B5C02A877}"/>
              </a:ext>
            </a:extLst>
          </p:cNvPr>
          <p:cNvSpPr>
            <a:spLocks noGrp="1"/>
          </p:cNvSpPr>
          <p:nvPr>
            <p:ph type="ctrTitle"/>
          </p:nvPr>
        </p:nvSpPr>
        <p:spPr>
          <a:xfrm>
            <a:off x="789708" y="1385490"/>
            <a:ext cx="7298490" cy="2226769"/>
          </a:xfrm>
        </p:spPr>
        <p:txBody>
          <a:bodyPr anchor="t">
            <a:normAutofit/>
          </a:bodyPr>
          <a:lstStyle/>
          <a:p>
            <a:pPr algn="l"/>
            <a:r>
              <a:rPr lang="en-AU" sz="4400" dirty="0">
                <a:solidFill>
                  <a:schemeClr val="bg1"/>
                </a:solidFill>
                <a:latin typeface="Arial Rounded MT Bold" panose="020F0704030504030204" pitchFamily="34" charset="0"/>
                <a:cs typeface="Arial" panose="020B0604020202020204" pitchFamily="34" charset="0"/>
              </a:rPr>
              <a:t>Summary of service provider complaint report:</a:t>
            </a:r>
            <a:br>
              <a:rPr lang="en-AU" sz="4800" dirty="0">
                <a:solidFill>
                  <a:schemeClr val="bg1"/>
                </a:solidFill>
                <a:latin typeface="Arial Rounded MT Bold" panose="020F0704030504030204" pitchFamily="34" charset="0"/>
                <a:cs typeface="Arial" panose="020B0604020202020204" pitchFamily="34" charset="0"/>
              </a:rPr>
            </a:br>
            <a:r>
              <a:rPr lang="en-AU" sz="4800" dirty="0">
                <a:solidFill>
                  <a:schemeClr val="bg1"/>
                </a:solidFill>
                <a:latin typeface="Arial Rounded MT Bold" panose="020F0704030504030204" pitchFamily="34" charset="0"/>
                <a:cs typeface="Arial" panose="020B0604020202020204" pitchFamily="34" charset="0"/>
              </a:rPr>
              <a:t>Barwon Health</a:t>
            </a:r>
            <a:endParaRPr lang="en-AU" sz="4800" b="1" i="1" dirty="0">
              <a:solidFill>
                <a:schemeClr val="bg1"/>
              </a:solidFill>
              <a:latin typeface="Arial Rounded MT Bold" panose="020F0704030504030204" pitchFamily="34" charset="0"/>
              <a:cs typeface="Arial" panose="020B0604020202020204" pitchFamily="34" charset="0"/>
            </a:endParaRPr>
          </a:p>
        </p:txBody>
      </p:sp>
      <p:sp>
        <p:nvSpPr>
          <p:cNvPr id="3" name="Subtitle 2">
            <a:extLst>
              <a:ext uri="{FF2B5EF4-FFF2-40B4-BE49-F238E27FC236}">
                <a16:creationId xmlns:a16="http://schemas.microsoft.com/office/drawing/2014/main" id="{FC5905F1-825F-4149-93DA-1DF2DDB107D2}"/>
              </a:ext>
            </a:extLst>
          </p:cNvPr>
          <p:cNvSpPr>
            <a:spLocks noGrp="1"/>
          </p:cNvSpPr>
          <p:nvPr>
            <p:ph type="subTitle" idx="1"/>
          </p:nvPr>
        </p:nvSpPr>
        <p:spPr>
          <a:xfrm>
            <a:off x="789708" y="3686933"/>
            <a:ext cx="7298490" cy="2487212"/>
          </a:xfrm>
        </p:spPr>
        <p:txBody>
          <a:bodyPr anchor="t">
            <a:normAutofit/>
          </a:bodyPr>
          <a:lstStyle/>
          <a:p>
            <a:pPr algn="l"/>
            <a:r>
              <a:rPr lang="en-US" sz="2800" dirty="0">
                <a:solidFill>
                  <a:schemeClr val="bg1"/>
                </a:solidFill>
                <a:latin typeface="Arial Rounded MT Bold" panose="020F0704030504030204" pitchFamily="34" charset="0"/>
                <a:cs typeface="Arial" panose="020B0604020202020204" pitchFamily="34" charset="0"/>
              </a:rPr>
              <a:t>2019-20</a:t>
            </a:r>
            <a:endParaRPr lang="en-AU" sz="2800" dirty="0">
              <a:solidFill>
                <a:schemeClr val="bg1"/>
              </a:solidFill>
              <a:latin typeface="Arial Rounded MT Bold" panose="020F0704030504030204" pitchFamily="34" charset="0"/>
            </a:endParaRPr>
          </a:p>
        </p:txBody>
      </p:sp>
    </p:spTree>
    <p:extLst>
      <p:ext uri="{BB962C8B-B14F-4D97-AF65-F5344CB8AC3E}">
        <p14:creationId xmlns:p14="http://schemas.microsoft.com/office/powerpoint/2010/main" val="7282559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240ABFD-158D-47F0-88FA-BAB5D67861BD}"/>
              </a:ext>
            </a:extLst>
          </p:cNvPr>
          <p:cNvSpPr/>
          <p:nvPr/>
        </p:nvSpPr>
        <p:spPr>
          <a:xfrm>
            <a:off x="5797530" y="1853221"/>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0" name="Rectangle 369">
            <a:extLst>
              <a:ext uri="{FF2B5EF4-FFF2-40B4-BE49-F238E27FC236}">
                <a16:creationId xmlns:a16="http://schemas.microsoft.com/office/drawing/2014/main" id="{B48EF5F9-675D-44FE-941A-DA6EE89469EC}"/>
              </a:ext>
            </a:extLst>
          </p:cNvPr>
          <p:cNvSpPr/>
          <p:nvPr/>
        </p:nvSpPr>
        <p:spPr>
          <a:xfrm>
            <a:off x="5797530" y="2890418"/>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1" name="Rectangle 370">
            <a:extLst>
              <a:ext uri="{FF2B5EF4-FFF2-40B4-BE49-F238E27FC236}">
                <a16:creationId xmlns:a16="http://schemas.microsoft.com/office/drawing/2014/main" id="{0CEDC25A-FA90-43E5-A4C7-59B07F8C5C1E}"/>
              </a:ext>
            </a:extLst>
          </p:cNvPr>
          <p:cNvSpPr/>
          <p:nvPr/>
        </p:nvSpPr>
        <p:spPr>
          <a:xfrm>
            <a:off x="5797530" y="3927615"/>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2" name="Rectangle 371">
            <a:extLst>
              <a:ext uri="{FF2B5EF4-FFF2-40B4-BE49-F238E27FC236}">
                <a16:creationId xmlns:a16="http://schemas.microsoft.com/office/drawing/2014/main" id="{741E72E3-9DE8-4DE5-AF73-69BCDDE5CA0B}"/>
              </a:ext>
            </a:extLst>
          </p:cNvPr>
          <p:cNvSpPr/>
          <p:nvPr/>
        </p:nvSpPr>
        <p:spPr>
          <a:xfrm>
            <a:off x="5797530" y="4964812"/>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3" name="Rectangle 372">
            <a:extLst>
              <a:ext uri="{FF2B5EF4-FFF2-40B4-BE49-F238E27FC236}">
                <a16:creationId xmlns:a16="http://schemas.microsoft.com/office/drawing/2014/main" id="{0FB3405C-F280-4DF0-8031-AEC8B23CDA20}"/>
              </a:ext>
            </a:extLst>
          </p:cNvPr>
          <p:cNvSpPr/>
          <p:nvPr/>
        </p:nvSpPr>
        <p:spPr>
          <a:xfrm>
            <a:off x="5797530" y="6002008"/>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45" name="Group 144">
            <a:extLst>
              <a:ext uri="{FF2B5EF4-FFF2-40B4-BE49-F238E27FC236}">
                <a16:creationId xmlns:a16="http://schemas.microsoft.com/office/drawing/2014/main" id="{1FC8DAD8-197F-4DA6-8980-41BC5D8915B9}"/>
              </a:ext>
            </a:extLst>
          </p:cNvPr>
          <p:cNvGrpSpPr/>
          <p:nvPr/>
        </p:nvGrpSpPr>
        <p:grpSpPr>
          <a:xfrm>
            <a:off x="8028914" y="131811"/>
            <a:ext cx="4663282" cy="853786"/>
            <a:chOff x="389864" y="879801"/>
            <a:chExt cx="4663282" cy="853786"/>
          </a:xfrm>
        </p:grpSpPr>
        <p:sp>
          <p:nvSpPr>
            <p:cNvPr id="146" name="Rectangle: Rounded Corners 145">
              <a:extLst>
                <a:ext uri="{FF2B5EF4-FFF2-40B4-BE49-F238E27FC236}">
                  <a16:creationId xmlns:a16="http://schemas.microsoft.com/office/drawing/2014/main" id="{05074206-AF95-44C0-87D6-AE8DC8A7F8E4}"/>
                </a:ext>
              </a:extLst>
            </p:cNvPr>
            <p:cNvSpPr/>
            <p:nvPr/>
          </p:nvSpPr>
          <p:spPr>
            <a:xfrm>
              <a:off x="389864" y="879801"/>
              <a:ext cx="4019070" cy="853786"/>
            </a:xfrm>
            <a:prstGeom prst="roundRect">
              <a:avLst>
                <a:gd name="adj" fmla="val 1108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47" name="Group 146">
              <a:extLst>
                <a:ext uri="{FF2B5EF4-FFF2-40B4-BE49-F238E27FC236}">
                  <a16:creationId xmlns:a16="http://schemas.microsoft.com/office/drawing/2014/main" id="{D5AFF6A8-E6B6-4E56-BD83-240D024BD1DD}"/>
                </a:ext>
              </a:extLst>
            </p:cNvPr>
            <p:cNvGrpSpPr/>
            <p:nvPr/>
          </p:nvGrpSpPr>
          <p:grpSpPr>
            <a:xfrm>
              <a:off x="438150" y="990441"/>
              <a:ext cx="2389688" cy="652711"/>
              <a:chOff x="253774" y="5246980"/>
              <a:chExt cx="2389688" cy="652711"/>
            </a:xfrm>
          </p:grpSpPr>
          <p:grpSp>
            <p:nvGrpSpPr>
              <p:cNvPr id="174" name="Group 173">
                <a:extLst>
                  <a:ext uri="{FF2B5EF4-FFF2-40B4-BE49-F238E27FC236}">
                    <a16:creationId xmlns:a16="http://schemas.microsoft.com/office/drawing/2014/main" id="{C292EF91-31BC-4A37-8552-66745DAA98F0}"/>
                  </a:ext>
                </a:extLst>
              </p:cNvPr>
              <p:cNvGrpSpPr/>
              <p:nvPr/>
            </p:nvGrpSpPr>
            <p:grpSpPr>
              <a:xfrm>
                <a:off x="253774" y="5246980"/>
                <a:ext cx="2389688" cy="459374"/>
                <a:chOff x="253774" y="5246980"/>
                <a:chExt cx="2389688" cy="459374"/>
              </a:xfrm>
            </p:grpSpPr>
            <p:sp>
              <p:nvSpPr>
                <p:cNvPr id="204" name="Oval 203">
                  <a:extLst>
                    <a:ext uri="{FF2B5EF4-FFF2-40B4-BE49-F238E27FC236}">
                      <a16:creationId xmlns:a16="http://schemas.microsoft.com/office/drawing/2014/main" id="{56A63408-4ACF-454F-8935-9DB6ED88AC51}"/>
                    </a:ext>
                  </a:extLst>
                </p:cNvPr>
                <p:cNvSpPr/>
                <p:nvPr/>
              </p:nvSpPr>
              <p:spPr>
                <a:xfrm>
                  <a:off x="369490" y="5508246"/>
                  <a:ext cx="125810" cy="12581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205" name="Rectangle 204">
                  <a:extLst>
                    <a:ext uri="{FF2B5EF4-FFF2-40B4-BE49-F238E27FC236}">
                      <a16:creationId xmlns:a16="http://schemas.microsoft.com/office/drawing/2014/main" id="{52316AB0-600E-42AD-AEAC-9C65662CD344}"/>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(n=55)</a:t>
                  </a:r>
                </a:p>
              </p:txBody>
            </p:sp>
            <p:sp>
              <p:nvSpPr>
                <p:cNvPr id="206" name="Rectangle 205">
                  <a:extLst>
                    <a:ext uri="{FF2B5EF4-FFF2-40B4-BE49-F238E27FC236}">
                      <a16:creationId xmlns:a16="http://schemas.microsoft.com/office/drawing/2014/main" id="{0B2695C1-D515-42DC-BCB9-F1DA5ABC57D3}"/>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Complaints about Barwon Health</a:t>
                  </a:r>
                </a:p>
              </p:txBody>
            </p:sp>
          </p:grpSp>
          <p:grpSp>
            <p:nvGrpSpPr>
              <p:cNvPr id="185" name="Group 184">
                <a:extLst>
                  <a:ext uri="{FF2B5EF4-FFF2-40B4-BE49-F238E27FC236}">
                    <a16:creationId xmlns:a16="http://schemas.microsoft.com/office/drawing/2014/main" id="{50895A44-E158-4E23-A025-7020FFC9FC63}"/>
                  </a:ext>
                </a:extLst>
              </p:cNvPr>
              <p:cNvGrpSpPr/>
              <p:nvPr/>
            </p:nvGrpSpPr>
            <p:grpSpPr>
              <a:xfrm>
                <a:off x="369490" y="5663471"/>
                <a:ext cx="2186737" cy="236220"/>
                <a:chOff x="369490" y="5373085"/>
                <a:chExt cx="2186737" cy="236220"/>
              </a:xfrm>
            </p:grpSpPr>
            <p:sp>
              <p:nvSpPr>
                <p:cNvPr id="202" name="Oval 201">
                  <a:extLst>
                    <a:ext uri="{FF2B5EF4-FFF2-40B4-BE49-F238E27FC236}">
                      <a16:creationId xmlns:a16="http://schemas.microsoft.com/office/drawing/2014/main" id="{219985DE-9BAB-4F34-9050-8B4FA1373411}"/>
                    </a:ext>
                  </a:extLst>
                </p:cNvPr>
                <p:cNvSpPr/>
                <p:nvPr/>
              </p:nvSpPr>
              <p:spPr>
                <a:xfrm>
                  <a:off x="369490" y="5411197"/>
                  <a:ext cx="125810" cy="12581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203" name="Rectangle 202">
                  <a:extLst>
                    <a:ext uri="{FF2B5EF4-FFF2-40B4-BE49-F238E27FC236}">
                      <a16:creationId xmlns:a16="http://schemas.microsoft.com/office/drawing/2014/main" id="{78386FDC-54E5-48E1-9F0A-C187BC79D73E}"/>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(n=92)</a:t>
                  </a:r>
                </a:p>
              </p:txBody>
            </p:sp>
          </p:grpSp>
        </p:grpSp>
        <p:grpSp>
          <p:nvGrpSpPr>
            <p:cNvPr id="148" name="Group 147">
              <a:extLst>
                <a:ext uri="{FF2B5EF4-FFF2-40B4-BE49-F238E27FC236}">
                  <a16:creationId xmlns:a16="http://schemas.microsoft.com/office/drawing/2014/main" id="{7E4C05AE-69CF-4657-A84D-563FA6EB6731}"/>
                </a:ext>
              </a:extLst>
            </p:cNvPr>
            <p:cNvGrpSpPr/>
            <p:nvPr/>
          </p:nvGrpSpPr>
          <p:grpSpPr>
            <a:xfrm>
              <a:off x="2663458" y="990441"/>
              <a:ext cx="2389688" cy="652711"/>
              <a:chOff x="253774" y="5246980"/>
              <a:chExt cx="2389688" cy="652711"/>
            </a:xfrm>
          </p:grpSpPr>
          <p:grpSp>
            <p:nvGrpSpPr>
              <p:cNvPr id="149" name="Group 148">
                <a:extLst>
                  <a:ext uri="{FF2B5EF4-FFF2-40B4-BE49-F238E27FC236}">
                    <a16:creationId xmlns:a16="http://schemas.microsoft.com/office/drawing/2014/main" id="{51A18651-8CAC-4320-9AF8-C666F087CFDE}"/>
                  </a:ext>
                </a:extLst>
              </p:cNvPr>
              <p:cNvGrpSpPr/>
              <p:nvPr/>
            </p:nvGrpSpPr>
            <p:grpSpPr>
              <a:xfrm>
                <a:off x="253774" y="5246980"/>
                <a:ext cx="2389688" cy="459374"/>
                <a:chOff x="253774" y="5246980"/>
                <a:chExt cx="2389688" cy="459374"/>
              </a:xfrm>
            </p:grpSpPr>
            <p:sp>
              <p:nvSpPr>
                <p:cNvPr id="171" name="Oval 170">
                  <a:extLst>
                    <a:ext uri="{FF2B5EF4-FFF2-40B4-BE49-F238E27FC236}">
                      <a16:creationId xmlns:a16="http://schemas.microsoft.com/office/drawing/2014/main" id="{67D189AF-3BE6-4256-81C6-1DCCC434DDF7}"/>
                    </a:ext>
                  </a:extLst>
                </p:cNvPr>
                <p:cNvSpPr/>
                <p:nvPr/>
              </p:nvSpPr>
              <p:spPr>
                <a:xfrm>
                  <a:off x="369490" y="5508246"/>
                  <a:ext cx="125810" cy="125810"/>
                </a:xfrm>
                <a:prstGeom prst="ellipse">
                  <a:avLst/>
                </a:prstGeom>
                <a:solidFill>
                  <a:srgbClr val="176E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72" name="Rectangle 171">
                  <a:extLst>
                    <a:ext uri="{FF2B5EF4-FFF2-40B4-BE49-F238E27FC236}">
                      <a16:creationId xmlns:a16="http://schemas.microsoft.com/office/drawing/2014/main" id="{FE0804B3-A5A0-429F-9BAC-149D64A9115F}"/>
                    </a:ext>
                  </a:extLst>
                </p:cNvPr>
                <p:cNvSpPr/>
                <p:nvPr/>
              </p:nvSpPr>
              <p:spPr>
                <a:xfrm>
                  <a:off x="490683" y="5470134"/>
                  <a:ext cx="167536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(n=1503)</a:t>
                  </a:r>
                </a:p>
              </p:txBody>
            </p:sp>
            <p:sp>
              <p:nvSpPr>
                <p:cNvPr id="173" name="Rectangle 172">
                  <a:extLst>
                    <a:ext uri="{FF2B5EF4-FFF2-40B4-BE49-F238E27FC236}">
                      <a16:creationId xmlns:a16="http://schemas.microsoft.com/office/drawing/2014/main" id="{D4368450-64B9-44BC-8E8C-8A56A02B954C}"/>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Sector-wide complaints</a:t>
                  </a:r>
                </a:p>
              </p:txBody>
            </p:sp>
          </p:grpSp>
          <p:grpSp>
            <p:nvGrpSpPr>
              <p:cNvPr id="162" name="Group 161">
                <a:extLst>
                  <a:ext uri="{FF2B5EF4-FFF2-40B4-BE49-F238E27FC236}">
                    <a16:creationId xmlns:a16="http://schemas.microsoft.com/office/drawing/2014/main" id="{BF9A57A4-DCA6-405C-8CC5-EF0448D3FF1C}"/>
                  </a:ext>
                </a:extLst>
              </p:cNvPr>
              <p:cNvGrpSpPr/>
              <p:nvPr/>
            </p:nvGrpSpPr>
            <p:grpSpPr>
              <a:xfrm>
                <a:off x="369490" y="5663471"/>
                <a:ext cx="2186737" cy="236220"/>
                <a:chOff x="369490" y="5373085"/>
                <a:chExt cx="2186737" cy="236220"/>
              </a:xfrm>
            </p:grpSpPr>
            <p:sp>
              <p:nvSpPr>
                <p:cNvPr id="163" name="Oval 162">
                  <a:extLst>
                    <a:ext uri="{FF2B5EF4-FFF2-40B4-BE49-F238E27FC236}">
                      <a16:creationId xmlns:a16="http://schemas.microsoft.com/office/drawing/2014/main" id="{3A97A23D-123C-4D4C-A3CA-5F6E70B4F37F}"/>
                    </a:ext>
                  </a:extLst>
                </p:cNvPr>
                <p:cNvSpPr/>
                <p:nvPr/>
              </p:nvSpPr>
              <p:spPr>
                <a:xfrm>
                  <a:off x="369490" y="5411197"/>
                  <a:ext cx="125810" cy="125810"/>
                </a:xfrm>
                <a:prstGeom prst="ellipse">
                  <a:avLst/>
                </a:prstGeom>
                <a:solidFill>
                  <a:srgbClr val="4E76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70" name="Rectangle 169">
                  <a:extLst>
                    <a:ext uri="{FF2B5EF4-FFF2-40B4-BE49-F238E27FC236}">
                      <a16:creationId xmlns:a16="http://schemas.microsoft.com/office/drawing/2014/main" id="{3BF07253-BD0A-436E-8CA9-E9F0F7450FA1}"/>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(n=1528)</a:t>
                  </a:r>
                </a:p>
              </p:txBody>
            </p:sp>
          </p:grpSp>
        </p:grpSp>
      </p:grpSp>
      <p:sp>
        <p:nvSpPr>
          <p:cNvPr id="161" name="Title 1">
            <a:extLst>
              <a:ext uri="{FF2B5EF4-FFF2-40B4-BE49-F238E27FC236}">
                <a16:creationId xmlns:a16="http://schemas.microsoft.com/office/drawing/2014/main" id="{CF4F4415-B4BB-4F27-841A-3CE38B0B8142}"/>
              </a:ext>
            </a:extLst>
          </p:cNvPr>
          <p:cNvSpPr txBox="1">
            <a:spLocks/>
          </p:cNvSpPr>
          <p:nvPr/>
        </p:nvSpPr>
        <p:spPr>
          <a:xfrm>
            <a:off x="393940" y="301476"/>
            <a:ext cx="9245360"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What were complaints about? </a:t>
            </a:r>
            <a:r>
              <a:rPr lang="en-AU" sz="1400" dirty="0">
                <a:solidFill>
                  <a:schemeClr val="accent3"/>
                </a:solidFill>
                <a:latin typeface="Arial Nova Light" panose="020B0304020202020204" pitchFamily="34" charset="0"/>
                <a:cs typeface="Arial" panose="020B0604020202020204" pitchFamily="34" charset="0"/>
              </a:rPr>
              <a:t>2019-20</a:t>
            </a:r>
          </a:p>
          <a:p>
            <a:pPr algn="l"/>
            <a:r>
              <a:rPr lang="en-AU" sz="1800" b="1" dirty="0">
                <a:solidFill>
                  <a:schemeClr val="accent3"/>
                </a:solidFill>
                <a:latin typeface="Arial Nova Light" panose="020B0304020202020204" pitchFamily="34" charset="0"/>
                <a:cs typeface="Arial" panose="020B0604020202020204" pitchFamily="34" charset="0"/>
              </a:rPr>
              <a:t>Level 1 issues </a:t>
            </a:r>
            <a:r>
              <a:rPr lang="en-AU" sz="1800" dirty="0">
                <a:solidFill>
                  <a:schemeClr val="accent3"/>
                </a:solidFill>
                <a:latin typeface="Arial Nova Light" panose="020B0304020202020204" pitchFamily="34" charset="0"/>
                <a:cs typeface="Arial" panose="020B0604020202020204" pitchFamily="34" charset="0"/>
              </a:rPr>
              <a:t>raised about Barwon Health</a:t>
            </a:r>
            <a:endParaRPr lang="en-AU" sz="1600" dirty="0">
              <a:solidFill>
                <a:schemeClr val="accent3"/>
              </a:solidFill>
              <a:latin typeface="Arial Nova Light" panose="020B0304020202020204" pitchFamily="34" charset="0"/>
              <a:cs typeface="Arial" panose="020B0604020202020204" pitchFamily="34" charset="0"/>
            </a:endParaRPr>
          </a:p>
        </p:txBody>
      </p:sp>
      <p:graphicFrame>
        <p:nvGraphicFramePr>
          <p:cNvPr id="318" name="Chart 317">
            <a:extLst>
              <a:ext uri="{FF2B5EF4-FFF2-40B4-BE49-F238E27FC236}">
                <a16:creationId xmlns:a16="http://schemas.microsoft.com/office/drawing/2014/main" id="{2FA65F3C-56AF-44A9-A018-D2842D61E00B}"/>
              </a:ext>
            </a:extLst>
          </p:cNvPr>
          <p:cNvGraphicFramePr>
            <a:graphicFrameLocks/>
          </p:cNvGraphicFramePr>
          <p:nvPr>
            <p:extLst>
              <p:ext uri="{D42A27DB-BD31-4B8C-83A1-F6EECF244321}">
                <p14:modId xmlns:p14="http://schemas.microsoft.com/office/powerpoint/2010/main" val="2875576555"/>
              </p:ext>
            </p:extLst>
          </p:nvPr>
        </p:nvGraphicFramePr>
        <p:xfrm>
          <a:off x="5558456" y="1542882"/>
          <a:ext cx="3055039" cy="498722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19" name="Chart 318">
            <a:extLst>
              <a:ext uri="{FF2B5EF4-FFF2-40B4-BE49-F238E27FC236}">
                <a16:creationId xmlns:a16="http://schemas.microsoft.com/office/drawing/2014/main" id="{5336C9DB-605D-419E-8048-B09330186C46}"/>
              </a:ext>
            </a:extLst>
          </p:cNvPr>
          <p:cNvGraphicFramePr>
            <a:graphicFrameLocks/>
          </p:cNvGraphicFramePr>
          <p:nvPr>
            <p:extLst>
              <p:ext uri="{D42A27DB-BD31-4B8C-83A1-F6EECF244321}">
                <p14:modId xmlns:p14="http://schemas.microsoft.com/office/powerpoint/2010/main" val="3670415147"/>
              </p:ext>
            </p:extLst>
          </p:nvPr>
        </p:nvGraphicFramePr>
        <p:xfrm>
          <a:off x="5663231" y="1833272"/>
          <a:ext cx="3055039" cy="4965893"/>
        </p:xfrm>
        <a:graphic>
          <a:graphicData uri="http://schemas.openxmlformats.org/drawingml/2006/chart">
            <c:chart xmlns:c="http://schemas.openxmlformats.org/drawingml/2006/chart" xmlns:r="http://schemas.openxmlformats.org/officeDocument/2006/relationships" r:id="rId3"/>
          </a:graphicData>
        </a:graphic>
      </p:graphicFrame>
      <p:grpSp>
        <p:nvGrpSpPr>
          <p:cNvPr id="315" name="Group 314">
            <a:extLst>
              <a:ext uri="{FF2B5EF4-FFF2-40B4-BE49-F238E27FC236}">
                <a16:creationId xmlns:a16="http://schemas.microsoft.com/office/drawing/2014/main" id="{42F71D3B-A83B-4703-89A2-D10E09DA6C52}"/>
              </a:ext>
            </a:extLst>
          </p:cNvPr>
          <p:cNvGrpSpPr/>
          <p:nvPr/>
        </p:nvGrpSpPr>
        <p:grpSpPr>
          <a:xfrm>
            <a:off x="9272655" y="1542882"/>
            <a:ext cx="3086322" cy="5256283"/>
            <a:chOff x="3394277" y="0"/>
            <a:chExt cx="3086322" cy="5896307"/>
          </a:xfrm>
        </p:grpSpPr>
        <p:graphicFrame>
          <p:nvGraphicFramePr>
            <p:cNvPr id="316" name="Chart 315">
              <a:extLst>
                <a:ext uri="{FF2B5EF4-FFF2-40B4-BE49-F238E27FC236}">
                  <a16:creationId xmlns:a16="http://schemas.microsoft.com/office/drawing/2014/main" id="{93AEABDC-A230-4DCA-8682-947D22758D45}"/>
                </a:ext>
              </a:extLst>
            </p:cNvPr>
            <p:cNvGraphicFramePr>
              <a:graphicFrameLocks/>
            </p:cNvGraphicFramePr>
            <p:nvPr>
              <p:extLst>
                <p:ext uri="{D42A27DB-BD31-4B8C-83A1-F6EECF244321}">
                  <p14:modId xmlns:p14="http://schemas.microsoft.com/office/powerpoint/2010/main" val="2168416822"/>
                </p:ext>
              </p:extLst>
            </p:nvPr>
          </p:nvGraphicFramePr>
          <p:xfrm>
            <a:off x="3394277" y="0"/>
            <a:ext cx="3055039" cy="559448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17" name="Chart 316">
              <a:extLst>
                <a:ext uri="{FF2B5EF4-FFF2-40B4-BE49-F238E27FC236}">
                  <a16:creationId xmlns:a16="http://schemas.microsoft.com/office/drawing/2014/main" id="{57E87FEC-6A23-4A9C-A6AB-A91C92112F31}"/>
                </a:ext>
              </a:extLst>
            </p:cNvPr>
            <p:cNvGraphicFramePr>
              <a:graphicFrameLocks/>
            </p:cNvGraphicFramePr>
            <p:nvPr>
              <p:extLst>
                <p:ext uri="{D42A27DB-BD31-4B8C-83A1-F6EECF244321}">
                  <p14:modId xmlns:p14="http://schemas.microsoft.com/office/powerpoint/2010/main" val="2901150645"/>
                </p:ext>
              </p:extLst>
            </p:nvPr>
          </p:nvGraphicFramePr>
          <p:xfrm>
            <a:off x="3425560" y="325749"/>
            <a:ext cx="3055039" cy="5570558"/>
          </p:xfrm>
          <a:graphic>
            <a:graphicData uri="http://schemas.openxmlformats.org/drawingml/2006/chart">
              <c:chart xmlns:c="http://schemas.openxmlformats.org/drawingml/2006/chart" xmlns:r="http://schemas.openxmlformats.org/officeDocument/2006/relationships" r:id="rId5"/>
            </a:graphicData>
          </a:graphic>
        </p:graphicFrame>
      </p:grpSp>
      <p:sp>
        <p:nvSpPr>
          <p:cNvPr id="365" name="Rectangle 364">
            <a:extLst>
              <a:ext uri="{FF2B5EF4-FFF2-40B4-BE49-F238E27FC236}">
                <a16:creationId xmlns:a16="http://schemas.microsoft.com/office/drawing/2014/main" id="{8C8F0183-FED0-4325-BFFC-C509D62436A8}"/>
              </a:ext>
            </a:extLst>
          </p:cNvPr>
          <p:cNvSpPr/>
          <p:nvPr/>
        </p:nvSpPr>
        <p:spPr>
          <a:xfrm>
            <a:off x="8214219" y="205401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Treatment</a:t>
            </a:r>
          </a:p>
        </p:txBody>
      </p:sp>
      <p:sp>
        <p:nvSpPr>
          <p:cNvPr id="374" name="Rectangle 373">
            <a:extLst>
              <a:ext uri="{FF2B5EF4-FFF2-40B4-BE49-F238E27FC236}">
                <a16:creationId xmlns:a16="http://schemas.microsoft.com/office/drawing/2014/main" id="{44EF9334-C9AE-4E4E-BE1B-B7EC435EC3B6}"/>
              </a:ext>
            </a:extLst>
          </p:cNvPr>
          <p:cNvSpPr/>
          <p:nvPr/>
        </p:nvSpPr>
        <p:spPr>
          <a:xfrm>
            <a:off x="8214219" y="256738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Communication</a:t>
            </a:r>
          </a:p>
        </p:txBody>
      </p:sp>
      <p:sp>
        <p:nvSpPr>
          <p:cNvPr id="375" name="Rectangle 374">
            <a:extLst>
              <a:ext uri="{FF2B5EF4-FFF2-40B4-BE49-F238E27FC236}">
                <a16:creationId xmlns:a16="http://schemas.microsoft.com/office/drawing/2014/main" id="{B794D3CE-61D8-4AF9-9C4C-1BF0DF7D89E6}"/>
              </a:ext>
            </a:extLst>
          </p:cNvPr>
          <p:cNvSpPr/>
          <p:nvPr/>
        </p:nvSpPr>
        <p:spPr>
          <a:xfrm>
            <a:off x="8214219" y="308075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Conduct and behaviour</a:t>
            </a:r>
          </a:p>
        </p:txBody>
      </p:sp>
      <p:sp>
        <p:nvSpPr>
          <p:cNvPr id="376" name="Rectangle 375">
            <a:extLst>
              <a:ext uri="{FF2B5EF4-FFF2-40B4-BE49-F238E27FC236}">
                <a16:creationId xmlns:a16="http://schemas.microsoft.com/office/drawing/2014/main" id="{BF607EAD-0C49-4692-A432-2015768433D0}"/>
              </a:ext>
            </a:extLst>
          </p:cNvPr>
          <p:cNvSpPr/>
          <p:nvPr/>
        </p:nvSpPr>
        <p:spPr>
          <a:xfrm>
            <a:off x="8214219" y="359412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Medication</a:t>
            </a:r>
          </a:p>
        </p:txBody>
      </p:sp>
      <p:sp>
        <p:nvSpPr>
          <p:cNvPr id="377" name="Rectangle 376">
            <a:extLst>
              <a:ext uri="{FF2B5EF4-FFF2-40B4-BE49-F238E27FC236}">
                <a16:creationId xmlns:a16="http://schemas.microsoft.com/office/drawing/2014/main" id="{0B6A632A-2447-4CCC-A29A-624CE896A833}"/>
              </a:ext>
            </a:extLst>
          </p:cNvPr>
          <p:cNvSpPr/>
          <p:nvPr/>
        </p:nvSpPr>
        <p:spPr>
          <a:xfrm>
            <a:off x="8214219" y="410749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Diagnosis</a:t>
            </a:r>
          </a:p>
        </p:txBody>
      </p:sp>
      <p:sp>
        <p:nvSpPr>
          <p:cNvPr id="378" name="Rectangle 377">
            <a:extLst>
              <a:ext uri="{FF2B5EF4-FFF2-40B4-BE49-F238E27FC236}">
                <a16:creationId xmlns:a16="http://schemas.microsoft.com/office/drawing/2014/main" id="{D5FE72D9-9B0D-4CE7-8720-40A99A5BE850}"/>
              </a:ext>
            </a:extLst>
          </p:cNvPr>
          <p:cNvSpPr/>
          <p:nvPr/>
        </p:nvSpPr>
        <p:spPr>
          <a:xfrm>
            <a:off x="8214219" y="462086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Access</a:t>
            </a:r>
          </a:p>
        </p:txBody>
      </p:sp>
      <p:sp>
        <p:nvSpPr>
          <p:cNvPr id="379" name="Rectangle 378">
            <a:extLst>
              <a:ext uri="{FF2B5EF4-FFF2-40B4-BE49-F238E27FC236}">
                <a16:creationId xmlns:a16="http://schemas.microsoft.com/office/drawing/2014/main" id="{0A0F724B-94BF-4393-81E3-CD612C4276AF}"/>
              </a:ext>
            </a:extLst>
          </p:cNvPr>
          <p:cNvSpPr/>
          <p:nvPr/>
        </p:nvSpPr>
        <p:spPr>
          <a:xfrm>
            <a:off x="8214219" y="513423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Facilities</a:t>
            </a:r>
          </a:p>
        </p:txBody>
      </p:sp>
      <p:sp>
        <p:nvSpPr>
          <p:cNvPr id="380" name="Rectangle 379">
            <a:extLst>
              <a:ext uri="{FF2B5EF4-FFF2-40B4-BE49-F238E27FC236}">
                <a16:creationId xmlns:a16="http://schemas.microsoft.com/office/drawing/2014/main" id="{6A65DA6D-D261-4915-9FAA-9DA18DC03230}"/>
              </a:ext>
            </a:extLst>
          </p:cNvPr>
          <p:cNvSpPr/>
          <p:nvPr/>
        </p:nvSpPr>
        <p:spPr>
          <a:xfrm>
            <a:off x="8214219" y="564760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Records</a:t>
            </a:r>
          </a:p>
        </p:txBody>
      </p:sp>
      <p:sp>
        <p:nvSpPr>
          <p:cNvPr id="381" name="Rectangle 380">
            <a:extLst>
              <a:ext uri="{FF2B5EF4-FFF2-40B4-BE49-F238E27FC236}">
                <a16:creationId xmlns:a16="http://schemas.microsoft.com/office/drawing/2014/main" id="{B0B6BD94-6660-4E10-B3C0-97E753D7D577}"/>
              </a:ext>
            </a:extLst>
          </p:cNvPr>
          <p:cNvSpPr/>
          <p:nvPr/>
        </p:nvSpPr>
        <p:spPr>
          <a:xfrm>
            <a:off x="8214219" y="6160976"/>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Complaint management</a:t>
            </a:r>
          </a:p>
        </p:txBody>
      </p:sp>
      <p:sp>
        <p:nvSpPr>
          <p:cNvPr id="382" name="Rectangle 381">
            <a:extLst>
              <a:ext uri="{FF2B5EF4-FFF2-40B4-BE49-F238E27FC236}">
                <a16:creationId xmlns:a16="http://schemas.microsoft.com/office/drawing/2014/main" id="{BB66E5BC-44AD-4EF4-B7D5-55EE490F753A}"/>
              </a:ext>
            </a:extLst>
          </p:cNvPr>
          <p:cNvSpPr/>
          <p:nvPr/>
        </p:nvSpPr>
        <p:spPr>
          <a:xfrm>
            <a:off x="7500146" y="2187007"/>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gn="r">
              <a:lnSpc>
                <a:spcPct val="80000"/>
              </a:lnSpc>
            </a:pPr>
            <a:r>
              <a:rPr lang="en-AU" sz="500" dirty="0">
                <a:solidFill>
                  <a:schemeClr val="accent6">
                    <a:lumMod val="25000"/>
                    <a:lumOff val="75000"/>
                  </a:schemeClr>
                </a:solidFill>
                <a:latin typeface="Arial Rounded MT Bold" panose="020F0704030504030204" pitchFamily="34" charset="0"/>
              </a:rPr>
              <a:t>SECTOR-WIDE</a:t>
            </a:r>
            <a:endParaRPr lang="en-AU" sz="600" dirty="0">
              <a:solidFill>
                <a:schemeClr val="accent6">
                  <a:lumMod val="25000"/>
                  <a:lumOff val="75000"/>
                </a:schemeClr>
              </a:solidFill>
              <a:latin typeface="Arial Nova Light" panose="020B0304020202020204" pitchFamily="34" charset="0"/>
            </a:endParaRPr>
          </a:p>
        </p:txBody>
      </p:sp>
      <p:sp>
        <p:nvSpPr>
          <p:cNvPr id="383" name="Rectangle 382">
            <a:extLst>
              <a:ext uri="{FF2B5EF4-FFF2-40B4-BE49-F238E27FC236}">
                <a16:creationId xmlns:a16="http://schemas.microsoft.com/office/drawing/2014/main" id="{FA5A0FF3-1606-463A-B769-9A729FE4CCE4}"/>
              </a:ext>
            </a:extLst>
          </p:cNvPr>
          <p:cNvSpPr/>
          <p:nvPr/>
        </p:nvSpPr>
        <p:spPr>
          <a:xfrm>
            <a:off x="9465471" y="2187007"/>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nSpc>
                <a:spcPct val="80000"/>
              </a:lnSpc>
            </a:pPr>
            <a:r>
              <a:rPr lang="en-AU" sz="500" dirty="0">
                <a:solidFill>
                  <a:schemeClr val="accent2">
                    <a:lumMod val="40000"/>
                    <a:lumOff val="60000"/>
                  </a:schemeClr>
                </a:solidFill>
                <a:latin typeface="Arial Rounded MT Bold" panose="020F0704030504030204" pitchFamily="34" charset="0"/>
              </a:rPr>
              <a:t>SECTOR-WIDE</a:t>
            </a:r>
            <a:endParaRPr lang="en-AU" sz="600" dirty="0">
              <a:solidFill>
                <a:schemeClr val="accent2">
                  <a:lumMod val="40000"/>
                  <a:lumOff val="60000"/>
                </a:schemeClr>
              </a:solidFill>
              <a:latin typeface="Arial Nova Light" panose="020B0304020202020204" pitchFamily="34" charset="0"/>
            </a:endParaRPr>
          </a:p>
        </p:txBody>
      </p:sp>
      <p:sp>
        <p:nvSpPr>
          <p:cNvPr id="384" name="Rectangle 383">
            <a:extLst>
              <a:ext uri="{FF2B5EF4-FFF2-40B4-BE49-F238E27FC236}">
                <a16:creationId xmlns:a16="http://schemas.microsoft.com/office/drawing/2014/main" id="{776F8D4C-38B9-45A8-B688-1C7AD34C47A6}"/>
              </a:ext>
            </a:extLst>
          </p:cNvPr>
          <p:cNvSpPr/>
          <p:nvPr/>
        </p:nvSpPr>
        <p:spPr>
          <a:xfrm>
            <a:off x="5208638" y="1371742"/>
            <a:ext cx="3055039"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r">
              <a:lnSpc>
                <a:spcPct val="70000"/>
              </a:lnSpc>
            </a:pPr>
            <a:r>
              <a:rPr lang="en-AU" sz="1200" dirty="0">
                <a:solidFill>
                  <a:schemeClr val="accent3">
                    <a:lumMod val="75000"/>
                    <a:lumOff val="25000"/>
                  </a:schemeClr>
                </a:solidFill>
                <a:latin typeface="Arial Rounded MT Bold" panose="020F0704030504030204" pitchFamily="34" charset="0"/>
              </a:rPr>
              <a:t>Complaints to the MHCC</a:t>
            </a:r>
          </a:p>
        </p:txBody>
      </p:sp>
      <p:sp>
        <p:nvSpPr>
          <p:cNvPr id="385" name="Rectangle 384">
            <a:extLst>
              <a:ext uri="{FF2B5EF4-FFF2-40B4-BE49-F238E27FC236}">
                <a16:creationId xmlns:a16="http://schemas.microsoft.com/office/drawing/2014/main" id="{18C934DE-65F0-42C7-85C1-BD639C2223DE}"/>
              </a:ext>
            </a:extLst>
          </p:cNvPr>
          <p:cNvSpPr/>
          <p:nvPr/>
        </p:nvSpPr>
        <p:spPr>
          <a:xfrm>
            <a:off x="9241372" y="1371742"/>
            <a:ext cx="3055039"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nSpc>
                <a:spcPct val="70000"/>
              </a:lnSpc>
            </a:pPr>
            <a:r>
              <a:rPr lang="en-AU" sz="1200" dirty="0">
                <a:solidFill>
                  <a:schemeClr val="accent4">
                    <a:lumMod val="50000"/>
                  </a:schemeClr>
                </a:solidFill>
                <a:latin typeface="Arial Rounded MT Bold" panose="020F0704030504030204" pitchFamily="34" charset="0"/>
              </a:rPr>
              <a:t>Complaints to service</a:t>
            </a:r>
          </a:p>
        </p:txBody>
      </p:sp>
      <p:sp>
        <p:nvSpPr>
          <p:cNvPr id="386" name="Rectangle 385">
            <a:extLst>
              <a:ext uri="{FF2B5EF4-FFF2-40B4-BE49-F238E27FC236}">
                <a16:creationId xmlns:a16="http://schemas.microsoft.com/office/drawing/2014/main" id="{E0A6E4BD-35B8-4F32-BCEC-F8608A9F83A4}"/>
              </a:ext>
            </a:extLst>
          </p:cNvPr>
          <p:cNvSpPr/>
          <p:nvPr/>
        </p:nvSpPr>
        <p:spPr>
          <a:xfrm>
            <a:off x="6395762" y="1569668"/>
            <a:ext cx="121167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900" dirty="0">
                <a:solidFill>
                  <a:schemeClr val="accent3"/>
                </a:solidFill>
                <a:latin typeface="Arial Nova Light" panose="020B0304020202020204" pitchFamily="34" charset="0"/>
              </a:rPr>
              <a:t>Frequency of issues</a:t>
            </a:r>
          </a:p>
        </p:txBody>
      </p:sp>
      <p:sp>
        <p:nvSpPr>
          <p:cNvPr id="387" name="Rectangle 386">
            <a:extLst>
              <a:ext uri="{FF2B5EF4-FFF2-40B4-BE49-F238E27FC236}">
                <a16:creationId xmlns:a16="http://schemas.microsoft.com/office/drawing/2014/main" id="{9CBAF60D-E96A-4CD1-9763-487EC2E8C262}"/>
              </a:ext>
            </a:extLst>
          </p:cNvPr>
          <p:cNvSpPr/>
          <p:nvPr/>
        </p:nvSpPr>
        <p:spPr>
          <a:xfrm>
            <a:off x="9933582" y="1569668"/>
            <a:ext cx="121167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900" dirty="0">
                <a:solidFill>
                  <a:schemeClr val="accent3"/>
                </a:solidFill>
                <a:latin typeface="Arial Nova Light" panose="020B0304020202020204" pitchFamily="34" charset="0"/>
              </a:rPr>
              <a:t>Frequency of issues</a:t>
            </a:r>
          </a:p>
        </p:txBody>
      </p:sp>
      <p:sp>
        <p:nvSpPr>
          <p:cNvPr id="388" name="TextBox 387">
            <a:extLst>
              <a:ext uri="{FF2B5EF4-FFF2-40B4-BE49-F238E27FC236}">
                <a16:creationId xmlns:a16="http://schemas.microsoft.com/office/drawing/2014/main" id="{E4D10574-58A5-4FB2-B7A4-09D7B877DA6D}"/>
              </a:ext>
            </a:extLst>
          </p:cNvPr>
          <p:cNvSpPr txBox="1"/>
          <p:nvPr/>
        </p:nvSpPr>
        <p:spPr>
          <a:xfrm>
            <a:off x="438104" y="1542200"/>
            <a:ext cx="4632894" cy="2813655"/>
          </a:xfrm>
          <a:prstGeom prst="rect">
            <a:avLst/>
          </a:prstGeom>
          <a:noFill/>
        </p:spPr>
        <p:txBody>
          <a:bodyPr wrap="square">
            <a:spAutoFit/>
          </a:bodyPr>
          <a:lstStyle/>
          <a:p>
            <a:pPr marL="342900" indent="-342900">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Overall, consistent with the sector, treatment was the most frequently raised issue.</a:t>
            </a:r>
          </a:p>
          <a:p>
            <a:pPr marL="342900" indent="-342900">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Concerns about access were raised in higher percentages of complaints compared to the than the sector.</a:t>
            </a:r>
          </a:p>
          <a:p>
            <a:pPr marL="342900" indent="-342900">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The percentage of complaints about facilities was lower than the sector.</a:t>
            </a:r>
            <a:endParaRPr lang="en-AU"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14145457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 name="TextBox 97">
            <a:extLst>
              <a:ext uri="{FF2B5EF4-FFF2-40B4-BE49-F238E27FC236}">
                <a16:creationId xmlns:a16="http://schemas.microsoft.com/office/drawing/2014/main" id="{5A1D96C0-F43A-4ADF-9134-72B1D1BA0AC5}"/>
              </a:ext>
            </a:extLst>
          </p:cNvPr>
          <p:cNvSpPr txBox="1"/>
          <p:nvPr/>
        </p:nvSpPr>
        <p:spPr>
          <a:xfrm>
            <a:off x="406564" y="1588317"/>
            <a:ext cx="3827268" cy="4487960"/>
          </a:xfrm>
          <a:prstGeom prst="rect">
            <a:avLst/>
          </a:prstGeom>
          <a:noFill/>
        </p:spPr>
        <p:txBody>
          <a:bodyPr wrap="square">
            <a:spAutoFit/>
          </a:bodyPr>
          <a:lstStyle/>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Overall, consistent with the sector, family members/carers were more likely than consumers to raise concerns about treatment and communication.</a:t>
            </a:r>
          </a:p>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Unlike the sector, consumers were less likely than family members/carers to raise issues about conduct and behaviour to the MHCC, although they were more likely than  family members/carers to raise these concerns directly with the service.</a:t>
            </a:r>
            <a:endParaRPr lang="en-AU" dirty="0">
              <a:solidFill>
                <a:schemeClr val="accent3"/>
              </a:solidFill>
              <a:latin typeface="Arial Nova Light" panose="020B0304020202020204" pitchFamily="34" charset="0"/>
              <a:cs typeface="Arial" panose="020B0604020202020204" pitchFamily="34" charset="0"/>
            </a:endParaRPr>
          </a:p>
        </p:txBody>
      </p:sp>
      <p:sp>
        <p:nvSpPr>
          <p:cNvPr id="60" name="Title 1">
            <a:extLst>
              <a:ext uri="{FF2B5EF4-FFF2-40B4-BE49-F238E27FC236}">
                <a16:creationId xmlns:a16="http://schemas.microsoft.com/office/drawing/2014/main" id="{AB061075-8A5B-40FF-8648-8D92BC4CCE3C}"/>
              </a:ext>
            </a:extLst>
          </p:cNvPr>
          <p:cNvSpPr txBox="1">
            <a:spLocks/>
          </p:cNvSpPr>
          <p:nvPr/>
        </p:nvSpPr>
        <p:spPr>
          <a:xfrm>
            <a:off x="393939" y="301476"/>
            <a:ext cx="968050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Issues raised by consumers and carers </a:t>
            </a:r>
            <a:r>
              <a:rPr lang="en-AU" sz="1400" dirty="0">
                <a:solidFill>
                  <a:schemeClr val="accent3"/>
                </a:solidFill>
                <a:latin typeface="Arial Nova Light" panose="020B0304020202020204" pitchFamily="34" charset="0"/>
                <a:cs typeface="Arial" panose="020B0604020202020204" pitchFamily="34" charset="0"/>
              </a:rPr>
              <a:t>2019-20</a:t>
            </a:r>
          </a:p>
          <a:p>
            <a:pPr algn="l"/>
            <a:r>
              <a:rPr lang="en-AU" sz="1800" dirty="0">
                <a:solidFill>
                  <a:schemeClr val="accent3"/>
                </a:solidFill>
                <a:latin typeface="Arial Nova Light" panose="020B0304020202020204" pitchFamily="34" charset="0"/>
                <a:cs typeface="Arial" panose="020B0604020202020204" pitchFamily="34" charset="0"/>
              </a:rPr>
              <a:t>Most frequent </a:t>
            </a:r>
            <a:r>
              <a:rPr lang="en-AU" sz="1800" b="1" dirty="0">
                <a:solidFill>
                  <a:schemeClr val="accent3"/>
                </a:solidFill>
                <a:latin typeface="Arial Nova Light" panose="020B0304020202020204" pitchFamily="34" charset="0"/>
                <a:cs typeface="Arial" panose="020B0604020202020204" pitchFamily="34" charset="0"/>
              </a:rPr>
              <a:t>Level 1 issues </a:t>
            </a:r>
            <a:r>
              <a:rPr lang="en-AU" sz="1800" dirty="0">
                <a:solidFill>
                  <a:schemeClr val="accent3"/>
                </a:solidFill>
                <a:latin typeface="Arial Nova Light" panose="020B0304020202020204" pitchFamily="34" charset="0"/>
                <a:cs typeface="Arial" panose="020B0604020202020204" pitchFamily="34" charset="0"/>
              </a:rPr>
              <a:t>raised about Barwon Health</a:t>
            </a:r>
            <a:endParaRPr lang="en-AU" sz="1600" dirty="0">
              <a:solidFill>
                <a:schemeClr val="accent3"/>
              </a:solidFill>
              <a:latin typeface="Arial Nova Light" panose="020B0304020202020204" pitchFamily="34" charset="0"/>
              <a:cs typeface="Arial" panose="020B0604020202020204" pitchFamily="34" charset="0"/>
            </a:endParaRPr>
          </a:p>
        </p:txBody>
      </p:sp>
      <p:grpSp>
        <p:nvGrpSpPr>
          <p:cNvPr id="50" name="Group 49">
            <a:extLst>
              <a:ext uri="{FF2B5EF4-FFF2-40B4-BE49-F238E27FC236}">
                <a16:creationId xmlns:a16="http://schemas.microsoft.com/office/drawing/2014/main" id="{F24DBFFF-FD97-4DBF-BF92-0FD57654B3EF}"/>
              </a:ext>
            </a:extLst>
          </p:cNvPr>
          <p:cNvGrpSpPr/>
          <p:nvPr/>
        </p:nvGrpSpPr>
        <p:grpSpPr>
          <a:xfrm>
            <a:off x="4864102" y="1571389"/>
            <a:ext cx="6932155" cy="4482764"/>
            <a:chOff x="3603225" y="1357837"/>
            <a:chExt cx="8142842" cy="4830826"/>
          </a:xfrm>
        </p:grpSpPr>
        <p:sp>
          <p:nvSpPr>
            <p:cNvPr id="51" name="Rectangle 50">
              <a:extLst>
                <a:ext uri="{FF2B5EF4-FFF2-40B4-BE49-F238E27FC236}">
                  <a16:creationId xmlns:a16="http://schemas.microsoft.com/office/drawing/2014/main" id="{DE6D961D-1DD4-471C-945D-31E79D811564}"/>
                </a:ext>
              </a:extLst>
            </p:cNvPr>
            <p:cNvSpPr/>
            <p:nvPr/>
          </p:nvSpPr>
          <p:spPr>
            <a:xfrm>
              <a:off x="3603225" y="5223299"/>
              <a:ext cx="8142842" cy="9653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latin typeface="Arial Nova Light" panose="020B0304020202020204" pitchFamily="34" charset="0"/>
              </a:endParaRPr>
            </a:p>
          </p:txBody>
        </p:sp>
        <p:sp>
          <p:nvSpPr>
            <p:cNvPr id="52" name="Rectangle 51">
              <a:extLst>
                <a:ext uri="{FF2B5EF4-FFF2-40B4-BE49-F238E27FC236}">
                  <a16:creationId xmlns:a16="http://schemas.microsoft.com/office/drawing/2014/main" id="{AB9006E9-DDB9-4A83-8F93-3DB3DED5CBC6}"/>
                </a:ext>
              </a:extLst>
            </p:cNvPr>
            <p:cNvSpPr/>
            <p:nvPr/>
          </p:nvSpPr>
          <p:spPr>
            <a:xfrm>
              <a:off x="3603225" y="3290568"/>
              <a:ext cx="8142842" cy="9653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sp>
          <p:nvSpPr>
            <p:cNvPr id="53" name="Rectangle 52">
              <a:extLst>
                <a:ext uri="{FF2B5EF4-FFF2-40B4-BE49-F238E27FC236}">
                  <a16:creationId xmlns:a16="http://schemas.microsoft.com/office/drawing/2014/main" id="{3ED17CCC-796B-4817-BA0E-0D7F177C115D}"/>
                </a:ext>
              </a:extLst>
            </p:cNvPr>
            <p:cNvSpPr/>
            <p:nvPr/>
          </p:nvSpPr>
          <p:spPr>
            <a:xfrm>
              <a:off x="3603225" y="1357837"/>
              <a:ext cx="8142842" cy="9653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grpSp>
      <p:sp>
        <p:nvSpPr>
          <p:cNvPr id="54" name="Rectangle 53">
            <a:extLst>
              <a:ext uri="{FF2B5EF4-FFF2-40B4-BE49-F238E27FC236}">
                <a16:creationId xmlns:a16="http://schemas.microsoft.com/office/drawing/2014/main" id="{5E11BB9C-803E-4F6F-93AC-53C2C2901BE6}"/>
              </a:ext>
            </a:extLst>
          </p:cNvPr>
          <p:cNvSpPr/>
          <p:nvPr/>
        </p:nvSpPr>
        <p:spPr>
          <a:xfrm>
            <a:off x="8778057" y="1341321"/>
            <a:ext cx="301820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nSpc>
                <a:spcPct val="70000"/>
              </a:lnSpc>
            </a:pPr>
            <a:r>
              <a:rPr lang="en-AU" sz="1200" dirty="0">
                <a:solidFill>
                  <a:schemeClr val="accent4">
                    <a:lumMod val="50000"/>
                  </a:schemeClr>
                </a:solidFill>
                <a:latin typeface="Arial Rounded MT Bold" panose="020F0704030504030204" pitchFamily="34" charset="0"/>
              </a:rPr>
              <a:t>Complaints to service</a:t>
            </a:r>
          </a:p>
          <a:p>
            <a:pPr>
              <a:lnSpc>
                <a:spcPct val="70000"/>
              </a:lnSpc>
            </a:pPr>
            <a:endParaRPr lang="en-AU" sz="1400" dirty="0">
              <a:solidFill>
                <a:schemeClr val="accent3"/>
              </a:solidFill>
              <a:latin typeface="Arial Nova Light" panose="020B0304020202020204" pitchFamily="34" charset="0"/>
            </a:endParaRPr>
          </a:p>
        </p:txBody>
      </p:sp>
      <p:grpSp>
        <p:nvGrpSpPr>
          <p:cNvPr id="73" name="Group 72">
            <a:extLst>
              <a:ext uri="{FF2B5EF4-FFF2-40B4-BE49-F238E27FC236}">
                <a16:creationId xmlns:a16="http://schemas.microsoft.com/office/drawing/2014/main" id="{7B8990F2-2DA9-4502-AE7A-E9EAB4656D35}"/>
              </a:ext>
            </a:extLst>
          </p:cNvPr>
          <p:cNvGrpSpPr/>
          <p:nvPr/>
        </p:nvGrpSpPr>
        <p:grpSpPr>
          <a:xfrm>
            <a:off x="7435410" y="2547724"/>
            <a:ext cx="1566894" cy="718359"/>
            <a:chOff x="6880904" y="2465344"/>
            <a:chExt cx="1566894" cy="718359"/>
          </a:xfrm>
        </p:grpSpPr>
        <p:sp>
          <p:nvSpPr>
            <p:cNvPr id="74" name="Rectangle 73">
              <a:extLst>
                <a:ext uri="{FF2B5EF4-FFF2-40B4-BE49-F238E27FC236}">
                  <a16:creationId xmlns:a16="http://schemas.microsoft.com/office/drawing/2014/main" id="{6FAFB8E7-69B3-4FD4-98C0-EAE2488ECDDC}"/>
                </a:ext>
              </a:extLst>
            </p:cNvPr>
            <p:cNvSpPr/>
            <p:nvPr/>
          </p:nvSpPr>
          <p:spPr>
            <a:xfrm>
              <a:off x="6880904" y="2960110"/>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Medication</a:t>
              </a:r>
            </a:p>
          </p:txBody>
        </p:sp>
        <p:grpSp>
          <p:nvGrpSpPr>
            <p:cNvPr id="75" name="Group 74">
              <a:extLst>
                <a:ext uri="{FF2B5EF4-FFF2-40B4-BE49-F238E27FC236}">
                  <a16:creationId xmlns:a16="http://schemas.microsoft.com/office/drawing/2014/main" id="{519A65F0-A1AD-4524-AA49-45796D62E4C2}"/>
                </a:ext>
              </a:extLst>
            </p:cNvPr>
            <p:cNvGrpSpPr/>
            <p:nvPr/>
          </p:nvGrpSpPr>
          <p:grpSpPr>
            <a:xfrm>
              <a:off x="7413807" y="2465344"/>
              <a:ext cx="501090" cy="501088"/>
              <a:chOff x="4236721" y="2380610"/>
              <a:chExt cx="670560" cy="670556"/>
            </a:xfrm>
          </p:grpSpPr>
          <p:pic>
            <p:nvPicPr>
              <p:cNvPr id="76" name="Graphic 75" descr="Speech with solid fill">
                <a:extLst>
                  <a:ext uri="{FF2B5EF4-FFF2-40B4-BE49-F238E27FC236}">
                    <a16:creationId xmlns:a16="http://schemas.microsoft.com/office/drawing/2014/main" id="{B08DFA3F-7902-4F52-B736-3D760695438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2380610"/>
                <a:ext cx="670560" cy="670556"/>
              </a:xfrm>
              <a:prstGeom prst="rect">
                <a:avLst/>
              </a:prstGeom>
            </p:spPr>
          </p:pic>
          <p:pic>
            <p:nvPicPr>
              <p:cNvPr id="77" name="Graphic 76">
                <a:extLst>
                  <a:ext uri="{FF2B5EF4-FFF2-40B4-BE49-F238E27FC236}">
                    <a16:creationId xmlns:a16="http://schemas.microsoft.com/office/drawing/2014/main" id="{935AF693-14BA-40BC-9D03-6C877419961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4444185" y="2535117"/>
                <a:ext cx="265610" cy="265610"/>
              </a:xfrm>
              <a:prstGeom prst="rect">
                <a:avLst/>
              </a:prstGeom>
            </p:spPr>
          </p:pic>
        </p:grpSp>
      </p:grpSp>
      <p:grpSp>
        <p:nvGrpSpPr>
          <p:cNvPr id="78" name="Group 77">
            <a:extLst>
              <a:ext uri="{FF2B5EF4-FFF2-40B4-BE49-F238E27FC236}">
                <a16:creationId xmlns:a16="http://schemas.microsoft.com/office/drawing/2014/main" id="{DD0A108B-AFB3-409E-B652-C430D8E58D99}"/>
              </a:ext>
            </a:extLst>
          </p:cNvPr>
          <p:cNvGrpSpPr/>
          <p:nvPr/>
        </p:nvGrpSpPr>
        <p:grpSpPr>
          <a:xfrm>
            <a:off x="7435410" y="1638598"/>
            <a:ext cx="1566894" cy="718359"/>
            <a:chOff x="6880904" y="1784902"/>
            <a:chExt cx="1566894" cy="718359"/>
          </a:xfrm>
        </p:grpSpPr>
        <p:sp>
          <p:nvSpPr>
            <p:cNvPr id="79" name="Rectangle 78">
              <a:extLst>
                <a:ext uri="{FF2B5EF4-FFF2-40B4-BE49-F238E27FC236}">
                  <a16:creationId xmlns:a16="http://schemas.microsoft.com/office/drawing/2014/main" id="{F9E881AA-368D-4456-B165-C8953D89239F}"/>
                </a:ext>
              </a:extLst>
            </p:cNvPr>
            <p:cNvSpPr/>
            <p:nvPr/>
          </p:nvSpPr>
          <p:spPr>
            <a:xfrm>
              <a:off x="6880904" y="2279668"/>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Treatment</a:t>
              </a:r>
            </a:p>
          </p:txBody>
        </p:sp>
        <p:grpSp>
          <p:nvGrpSpPr>
            <p:cNvPr id="80" name="Group 79">
              <a:extLst>
                <a:ext uri="{FF2B5EF4-FFF2-40B4-BE49-F238E27FC236}">
                  <a16:creationId xmlns:a16="http://schemas.microsoft.com/office/drawing/2014/main" id="{56E315B3-58D1-4A06-BF13-F934F26AD2F8}"/>
                </a:ext>
              </a:extLst>
            </p:cNvPr>
            <p:cNvGrpSpPr/>
            <p:nvPr/>
          </p:nvGrpSpPr>
          <p:grpSpPr>
            <a:xfrm>
              <a:off x="7413807" y="1784902"/>
              <a:ext cx="501090" cy="501088"/>
              <a:chOff x="4236721" y="1410618"/>
              <a:chExt cx="670560" cy="670556"/>
            </a:xfrm>
          </p:grpSpPr>
          <p:pic>
            <p:nvPicPr>
              <p:cNvPr id="81" name="Graphic 80" descr="Speech with solid fill">
                <a:extLst>
                  <a:ext uri="{FF2B5EF4-FFF2-40B4-BE49-F238E27FC236}">
                    <a16:creationId xmlns:a16="http://schemas.microsoft.com/office/drawing/2014/main" id="{0AD21DE9-0FB9-46AA-8C9D-E0C2AA823ED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1410618"/>
                <a:ext cx="670560" cy="670556"/>
              </a:xfrm>
              <a:prstGeom prst="rect">
                <a:avLst/>
              </a:prstGeom>
            </p:spPr>
          </p:pic>
          <p:sp>
            <p:nvSpPr>
              <p:cNvPr id="82" name="Freeform: Shape 81">
                <a:extLst>
                  <a:ext uri="{FF2B5EF4-FFF2-40B4-BE49-F238E27FC236}">
                    <a16:creationId xmlns:a16="http://schemas.microsoft.com/office/drawing/2014/main" id="{018DD8FD-583D-483B-92C6-5B65F79A3A3E}"/>
                  </a:ext>
                </a:extLst>
              </p:cNvPr>
              <p:cNvSpPr/>
              <p:nvPr/>
            </p:nvSpPr>
            <p:spPr>
              <a:xfrm>
                <a:off x="4444185" y="1659403"/>
                <a:ext cx="265612" cy="111675"/>
              </a:xfrm>
              <a:custGeom>
                <a:avLst/>
                <a:gdLst>
                  <a:gd name="connsiteX0" fmla="*/ 243478 w 243477"/>
                  <a:gd name="connsiteY0" fmla="*/ 11066 h 102369"/>
                  <a:gd name="connsiteX1" fmla="*/ 232521 w 243477"/>
                  <a:gd name="connsiteY1" fmla="*/ 0 h 102369"/>
                  <a:gd name="connsiteX2" fmla="*/ 226689 w 243477"/>
                  <a:gd name="connsiteY2" fmla="*/ 1637 h 102369"/>
                  <a:gd name="connsiteX3" fmla="*/ 179377 w 243477"/>
                  <a:gd name="connsiteY3" fmla="*/ 28688 h 102369"/>
                  <a:gd name="connsiteX4" fmla="*/ 179319 w 243477"/>
                  <a:gd name="connsiteY4" fmla="*/ 38015 h 102369"/>
                  <a:gd name="connsiteX5" fmla="*/ 157004 w 243477"/>
                  <a:gd name="connsiteY5" fmla="*/ 55335 h 102369"/>
                  <a:gd name="connsiteX6" fmla="*/ 107905 w 243477"/>
                  <a:gd name="connsiteY6" fmla="*/ 55335 h 102369"/>
                  <a:gd name="connsiteX7" fmla="*/ 107905 w 243477"/>
                  <a:gd name="connsiteY7" fmla="*/ 44268 h 102369"/>
                  <a:gd name="connsiteX8" fmla="*/ 157707 w 243477"/>
                  <a:gd name="connsiteY8" fmla="*/ 44268 h 102369"/>
                  <a:gd name="connsiteX9" fmla="*/ 168774 w 243477"/>
                  <a:gd name="connsiteY9" fmla="*/ 33201 h 102369"/>
                  <a:gd name="connsiteX10" fmla="*/ 157707 w 243477"/>
                  <a:gd name="connsiteY10" fmla="*/ 22133 h 102369"/>
                  <a:gd name="connsiteX11" fmla="*/ 91304 w 243477"/>
                  <a:gd name="connsiteY11" fmla="*/ 22133 h 102369"/>
                  <a:gd name="connsiteX12" fmla="*/ 78242 w 243477"/>
                  <a:gd name="connsiteY12" fmla="*/ 25863 h 102369"/>
                  <a:gd name="connsiteX13" fmla="*/ 0 w 243477"/>
                  <a:gd name="connsiteY13" fmla="*/ 63635 h 102369"/>
                  <a:gd name="connsiteX14" fmla="*/ 38735 w 243477"/>
                  <a:gd name="connsiteY14" fmla="*/ 102370 h 102369"/>
                  <a:gd name="connsiteX15" fmla="*/ 105138 w 243477"/>
                  <a:gd name="connsiteY15" fmla="*/ 77469 h 102369"/>
                  <a:gd name="connsiteX16" fmla="*/ 156849 w 243477"/>
                  <a:gd name="connsiteY16" fmla="*/ 77469 h 102369"/>
                  <a:gd name="connsiteX17" fmla="*/ 163396 w 243477"/>
                  <a:gd name="connsiteY17" fmla="*/ 75325 h 102369"/>
                  <a:gd name="connsiteX18" fmla="*/ 239391 w 243477"/>
                  <a:gd name="connsiteY18" fmla="*/ 19588 h 102369"/>
                  <a:gd name="connsiteX19" fmla="*/ 243478 w 243477"/>
                  <a:gd name="connsiteY19" fmla="*/ 11066 h 102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477" h="102369">
                    <a:moveTo>
                      <a:pt x="243478" y="11066"/>
                    </a:moveTo>
                    <a:cubicBezTo>
                      <a:pt x="243508" y="4985"/>
                      <a:pt x="238602" y="30"/>
                      <a:pt x="232521" y="0"/>
                    </a:cubicBezTo>
                    <a:cubicBezTo>
                      <a:pt x="230462" y="-10"/>
                      <a:pt x="228442" y="557"/>
                      <a:pt x="226689" y="1637"/>
                    </a:cubicBezTo>
                    <a:lnTo>
                      <a:pt x="179377" y="28688"/>
                    </a:lnTo>
                    <a:cubicBezTo>
                      <a:pt x="180015" y="31766"/>
                      <a:pt x="179996" y="34945"/>
                      <a:pt x="179319" y="38015"/>
                    </a:cubicBezTo>
                    <a:cubicBezTo>
                      <a:pt x="176836" y="48290"/>
                      <a:pt x="167574" y="55479"/>
                      <a:pt x="157004" y="55335"/>
                    </a:cubicBezTo>
                    <a:lnTo>
                      <a:pt x="107905" y="55335"/>
                    </a:lnTo>
                    <a:lnTo>
                      <a:pt x="107905" y="44268"/>
                    </a:lnTo>
                    <a:lnTo>
                      <a:pt x="157707" y="44268"/>
                    </a:lnTo>
                    <a:cubicBezTo>
                      <a:pt x="163819" y="44268"/>
                      <a:pt x="168774" y="39313"/>
                      <a:pt x="168774" y="33201"/>
                    </a:cubicBezTo>
                    <a:cubicBezTo>
                      <a:pt x="168774" y="27088"/>
                      <a:pt x="163819" y="22133"/>
                      <a:pt x="157707" y="22133"/>
                    </a:cubicBezTo>
                    <a:lnTo>
                      <a:pt x="91304" y="22133"/>
                    </a:lnTo>
                    <a:cubicBezTo>
                      <a:pt x="86687" y="22135"/>
                      <a:pt x="82163" y="23426"/>
                      <a:pt x="78242" y="25863"/>
                    </a:cubicBezTo>
                    <a:lnTo>
                      <a:pt x="0" y="63635"/>
                    </a:lnTo>
                    <a:lnTo>
                      <a:pt x="38735" y="102370"/>
                    </a:lnTo>
                    <a:cubicBezTo>
                      <a:pt x="56633" y="84472"/>
                      <a:pt x="79891" y="77469"/>
                      <a:pt x="105138" y="77469"/>
                    </a:cubicBezTo>
                    <a:lnTo>
                      <a:pt x="156849" y="77469"/>
                    </a:lnTo>
                    <a:cubicBezTo>
                      <a:pt x="159204" y="77469"/>
                      <a:pt x="161497" y="76717"/>
                      <a:pt x="163396" y="75325"/>
                    </a:cubicBezTo>
                    <a:lnTo>
                      <a:pt x="239391" y="19588"/>
                    </a:lnTo>
                    <a:cubicBezTo>
                      <a:pt x="241968" y="17509"/>
                      <a:pt x="243469" y="14378"/>
                      <a:pt x="243478" y="11066"/>
                    </a:cubicBezTo>
                    <a:close/>
                  </a:path>
                </a:pathLst>
              </a:custGeom>
              <a:solidFill>
                <a:srgbClr val="FFFFFF"/>
              </a:solidFill>
              <a:ln w="1984" cap="flat">
                <a:noFill/>
                <a:prstDash val="solid"/>
                <a:miter/>
              </a:ln>
            </p:spPr>
            <p:txBody>
              <a:bodyPr rtlCol="0" anchor="ctr"/>
              <a:lstStyle/>
              <a:p>
                <a:endParaRPr lang="en-AU" sz="1600"/>
              </a:p>
            </p:txBody>
          </p:sp>
        </p:grpSp>
      </p:grpSp>
      <p:grpSp>
        <p:nvGrpSpPr>
          <p:cNvPr id="83" name="Group 82">
            <a:extLst>
              <a:ext uri="{FF2B5EF4-FFF2-40B4-BE49-F238E27FC236}">
                <a16:creationId xmlns:a16="http://schemas.microsoft.com/office/drawing/2014/main" id="{E5279397-B0D7-44C8-82F9-A55375562566}"/>
              </a:ext>
            </a:extLst>
          </p:cNvPr>
          <p:cNvGrpSpPr/>
          <p:nvPr/>
        </p:nvGrpSpPr>
        <p:grpSpPr>
          <a:xfrm>
            <a:off x="7435410" y="3456850"/>
            <a:ext cx="1566894" cy="718359"/>
            <a:chOff x="6880904" y="3435336"/>
            <a:chExt cx="1566894" cy="718359"/>
          </a:xfrm>
        </p:grpSpPr>
        <p:sp>
          <p:nvSpPr>
            <p:cNvPr id="84" name="Rectangle 83">
              <a:extLst>
                <a:ext uri="{FF2B5EF4-FFF2-40B4-BE49-F238E27FC236}">
                  <a16:creationId xmlns:a16="http://schemas.microsoft.com/office/drawing/2014/main" id="{F7A0DBD0-4F81-48F1-95F4-6C828A2567ED}"/>
                </a:ext>
              </a:extLst>
            </p:cNvPr>
            <p:cNvSpPr/>
            <p:nvPr/>
          </p:nvSpPr>
          <p:spPr>
            <a:xfrm>
              <a:off x="6880904" y="3930102"/>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Communication</a:t>
              </a:r>
            </a:p>
          </p:txBody>
        </p:sp>
        <p:grpSp>
          <p:nvGrpSpPr>
            <p:cNvPr id="85" name="Group 84">
              <a:extLst>
                <a:ext uri="{FF2B5EF4-FFF2-40B4-BE49-F238E27FC236}">
                  <a16:creationId xmlns:a16="http://schemas.microsoft.com/office/drawing/2014/main" id="{965FBACA-B5D9-4A10-A189-E7825A1A8753}"/>
                </a:ext>
              </a:extLst>
            </p:cNvPr>
            <p:cNvGrpSpPr/>
            <p:nvPr/>
          </p:nvGrpSpPr>
          <p:grpSpPr>
            <a:xfrm>
              <a:off x="7413807" y="3435336"/>
              <a:ext cx="501090" cy="501088"/>
              <a:chOff x="4236721" y="3350602"/>
              <a:chExt cx="670560" cy="670556"/>
            </a:xfrm>
          </p:grpSpPr>
          <p:pic>
            <p:nvPicPr>
              <p:cNvPr id="86" name="Graphic 85" descr="Speech with solid fill">
                <a:extLst>
                  <a:ext uri="{FF2B5EF4-FFF2-40B4-BE49-F238E27FC236}">
                    <a16:creationId xmlns:a16="http://schemas.microsoft.com/office/drawing/2014/main" id="{15C56F32-C012-4ABA-9E8A-DCA1540B576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3350602"/>
                <a:ext cx="670560" cy="670556"/>
              </a:xfrm>
              <a:prstGeom prst="rect">
                <a:avLst/>
              </a:prstGeom>
            </p:spPr>
          </p:pic>
          <p:pic>
            <p:nvPicPr>
              <p:cNvPr id="87" name="Graphic 86">
                <a:extLst>
                  <a:ext uri="{FF2B5EF4-FFF2-40B4-BE49-F238E27FC236}">
                    <a16:creationId xmlns:a16="http://schemas.microsoft.com/office/drawing/2014/main" id="{21DEE209-2881-46A4-AFE6-E3EC7A20217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4444185" y="3508060"/>
                <a:ext cx="265612" cy="259709"/>
              </a:xfrm>
              <a:prstGeom prst="rect">
                <a:avLst/>
              </a:prstGeom>
            </p:spPr>
          </p:pic>
        </p:grpSp>
      </p:grpSp>
      <p:grpSp>
        <p:nvGrpSpPr>
          <p:cNvPr id="88" name="Group 87">
            <a:extLst>
              <a:ext uri="{FF2B5EF4-FFF2-40B4-BE49-F238E27FC236}">
                <a16:creationId xmlns:a16="http://schemas.microsoft.com/office/drawing/2014/main" id="{04ACDBD6-E964-45B6-9F63-A67943C18213}"/>
              </a:ext>
            </a:extLst>
          </p:cNvPr>
          <p:cNvGrpSpPr/>
          <p:nvPr/>
        </p:nvGrpSpPr>
        <p:grpSpPr>
          <a:xfrm>
            <a:off x="7435410" y="4304344"/>
            <a:ext cx="1566894" cy="718359"/>
            <a:chOff x="6880904" y="4405328"/>
            <a:chExt cx="1566894" cy="718359"/>
          </a:xfrm>
        </p:grpSpPr>
        <p:sp>
          <p:nvSpPr>
            <p:cNvPr id="89" name="Rectangle 88">
              <a:extLst>
                <a:ext uri="{FF2B5EF4-FFF2-40B4-BE49-F238E27FC236}">
                  <a16:creationId xmlns:a16="http://schemas.microsoft.com/office/drawing/2014/main" id="{EBE3F0E8-6EBD-4B4F-851C-A696E2E402C4}"/>
                </a:ext>
              </a:extLst>
            </p:cNvPr>
            <p:cNvSpPr/>
            <p:nvPr/>
          </p:nvSpPr>
          <p:spPr>
            <a:xfrm>
              <a:off x="6880904" y="4900094"/>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Conduct and behaviour</a:t>
              </a:r>
            </a:p>
          </p:txBody>
        </p:sp>
        <p:grpSp>
          <p:nvGrpSpPr>
            <p:cNvPr id="90" name="Group 89">
              <a:extLst>
                <a:ext uri="{FF2B5EF4-FFF2-40B4-BE49-F238E27FC236}">
                  <a16:creationId xmlns:a16="http://schemas.microsoft.com/office/drawing/2014/main" id="{3FC2D290-02AD-463A-8344-FEE959E6F870}"/>
                </a:ext>
              </a:extLst>
            </p:cNvPr>
            <p:cNvGrpSpPr/>
            <p:nvPr/>
          </p:nvGrpSpPr>
          <p:grpSpPr>
            <a:xfrm>
              <a:off x="7413807" y="4405328"/>
              <a:ext cx="501090" cy="501088"/>
              <a:chOff x="4236721" y="4320594"/>
              <a:chExt cx="670560" cy="670556"/>
            </a:xfrm>
          </p:grpSpPr>
          <p:pic>
            <p:nvPicPr>
              <p:cNvPr id="91" name="Graphic 90" descr="Speech with solid fill">
                <a:extLst>
                  <a:ext uri="{FF2B5EF4-FFF2-40B4-BE49-F238E27FC236}">
                    <a16:creationId xmlns:a16="http://schemas.microsoft.com/office/drawing/2014/main" id="{E42141AD-9D8A-4E41-A08D-CD2B0037F53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4320594"/>
                <a:ext cx="670560" cy="670556"/>
              </a:xfrm>
              <a:prstGeom prst="rect">
                <a:avLst/>
              </a:prstGeom>
            </p:spPr>
          </p:pic>
          <p:pic>
            <p:nvPicPr>
              <p:cNvPr id="92" name="Graphic 91">
                <a:extLst>
                  <a:ext uri="{FF2B5EF4-FFF2-40B4-BE49-F238E27FC236}">
                    <a16:creationId xmlns:a16="http://schemas.microsoft.com/office/drawing/2014/main" id="{42139D88-CBB0-4432-9DA1-97E3B3B36CBF}"/>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4444185" y="4475101"/>
                <a:ext cx="265610" cy="265610"/>
              </a:xfrm>
              <a:prstGeom prst="rect">
                <a:avLst/>
              </a:prstGeom>
            </p:spPr>
          </p:pic>
        </p:grpSp>
      </p:grpSp>
      <p:graphicFrame>
        <p:nvGraphicFramePr>
          <p:cNvPr id="103" name="Chart 102">
            <a:extLst>
              <a:ext uri="{FF2B5EF4-FFF2-40B4-BE49-F238E27FC236}">
                <a16:creationId xmlns:a16="http://schemas.microsoft.com/office/drawing/2014/main" id="{00000000-0008-0000-0300-000003000000}"/>
              </a:ext>
            </a:extLst>
          </p:cNvPr>
          <p:cNvGraphicFramePr>
            <a:graphicFrameLocks/>
          </p:cNvGraphicFramePr>
          <p:nvPr>
            <p:extLst>
              <p:ext uri="{D42A27DB-BD31-4B8C-83A1-F6EECF244321}">
                <p14:modId xmlns:p14="http://schemas.microsoft.com/office/powerpoint/2010/main" val="2519247245"/>
              </p:ext>
            </p:extLst>
          </p:nvPr>
        </p:nvGraphicFramePr>
        <p:xfrm>
          <a:off x="4540509" y="1445701"/>
          <a:ext cx="3391784" cy="4944624"/>
        </p:xfrm>
        <a:graphic>
          <a:graphicData uri="http://schemas.openxmlformats.org/drawingml/2006/chart">
            <c:chart xmlns:c="http://schemas.openxmlformats.org/drawingml/2006/chart" xmlns:r="http://schemas.openxmlformats.org/officeDocument/2006/relationships" r:id="rId11"/>
          </a:graphicData>
        </a:graphic>
      </p:graphicFrame>
      <p:graphicFrame>
        <p:nvGraphicFramePr>
          <p:cNvPr id="104" name="Chart 103">
            <a:extLst>
              <a:ext uri="{FF2B5EF4-FFF2-40B4-BE49-F238E27FC236}">
                <a16:creationId xmlns:a16="http://schemas.microsoft.com/office/drawing/2014/main" id="{88F0655D-C029-4140-91DE-1D2F7E4388A1}"/>
              </a:ext>
            </a:extLst>
          </p:cNvPr>
          <p:cNvGraphicFramePr>
            <a:graphicFrameLocks/>
          </p:cNvGraphicFramePr>
          <p:nvPr>
            <p:extLst>
              <p:ext uri="{D42A27DB-BD31-4B8C-83A1-F6EECF244321}">
                <p14:modId xmlns:p14="http://schemas.microsoft.com/office/powerpoint/2010/main" val="246596094"/>
              </p:ext>
            </p:extLst>
          </p:nvPr>
        </p:nvGraphicFramePr>
        <p:xfrm>
          <a:off x="8618406" y="1455226"/>
          <a:ext cx="3403916" cy="4944624"/>
        </p:xfrm>
        <a:graphic>
          <a:graphicData uri="http://schemas.openxmlformats.org/drawingml/2006/chart">
            <c:chart xmlns:c="http://schemas.openxmlformats.org/drawingml/2006/chart" xmlns:r="http://schemas.openxmlformats.org/officeDocument/2006/relationships" r:id="rId12"/>
          </a:graphicData>
        </a:graphic>
      </p:graphicFrame>
      <p:sp>
        <p:nvSpPr>
          <p:cNvPr id="57" name="Rectangle 56">
            <a:extLst>
              <a:ext uri="{FF2B5EF4-FFF2-40B4-BE49-F238E27FC236}">
                <a16:creationId xmlns:a16="http://schemas.microsoft.com/office/drawing/2014/main" id="{D9032D8A-39EF-4C0C-896B-ED6BEF088A56}"/>
              </a:ext>
            </a:extLst>
          </p:cNvPr>
          <p:cNvSpPr/>
          <p:nvPr/>
        </p:nvSpPr>
        <p:spPr>
          <a:xfrm>
            <a:off x="4671278" y="1341321"/>
            <a:ext cx="301820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r">
              <a:lnSpc>
                <a:spcPct val="70000"/>
              </a:lnSpc>
            </a:pPr>
            <a:r>
              <a:rPr lang="en-AU" sz="1200" dirty="0">
                <a:solidFill>
                  <a:schemeClr val="accent3">
                    <a:lumMod val="75000"/>
                    <a:lumOff val="25000"/>
                  </a:schemeClr>
                </a:solidFill>
                <a:latin typeface="Arial Rounded MT Bold" panose="020F0704030504030204" pitchFamily="34" charset="0"/>
              </a:rPr>
              <a:t>Complaints to the MHCC</a:t>
            </a:r>
          </a:p>
        </p:txBody>
      </p:sp>
      <p:grpSp>
        <p:nvGrpSpPr>
          <p:cNvPr id="55" name="Group 54">
            <a:extLst>
              <a:ext uri="{FF2B5EF4-FFF2-40B4-BE49-F238E27FC236}">
                <a16:creationId xmlns:a16="http://schemas.microsoft.com/office/drawing/2014/main" id="{2FBCD50E-D37E-4CD1-814B-16282DDF9277}"/>
              </a:ext>
            </a:extLst>
          </p:cNvPr>
          <p:cNvGrpSpPr/>
          <p:nvPr/>
        </p:nvGrpSpPr>
        <p:grpSpPr>
          <a:xfrm>
            <a:off x="4993144" y="5374263"/>
            <a:ext cx="2186737" cy="429557"/>
            <a:chOff x="369490" y="5470134"/>
            <a:chExt cx="2186737" cy="429557"/>
          </a:xfrm>
        </p:grpSpPr>
        <p:grpSp>
          <p:nvGrpSpPr>
            <p:cNvPr id="56" name="Group 55">
              <a:extLst>
                <a:ext uri="{FF2B5EF4-FFF2-40B4-BE49-F238E27FC236}">
                  <a16:creationId xmlns:a16="http://schemas.microsoft.com/office/drawing/2014/main" id="{DB16A6DD-D30D-44EE-8F1F-AF094F0FA82D}"/>
                </a:ext>
              </a:extLst>
            </p:cNvPr>
            <p:cNvGrpSpPr/>
            <p:nvPr/>
          </p:nvGrpSpPr>
          <p:grpSpPr>
            <a:xfrm>
              <a:off x="369490" y="5470134"/>
              <a:ext cx="1516524" cy="236220"/>
              <a:chOff x="369490" y="5470134"/>
              <a:chExt cx="1516524" cy="236220"/>
            </a:xfrm>
          </p:grpSpPr>
          <p:sp>
            <p:nvSpPr>
              <p:cNvPr id="63" name="Oval 62">
                <a:extLst>
                  <a:ext uri="{FF2B5EF4-FFF2-40B4-BE49-F238E27FC236}">
                    <a16:creationId xmlns:a16="http://schemas.microsoft.com/office/drawing/2014/main" id="{2C09F400-C0A1-4720-B657-5CA92E41017F}"/>
                  </a:ext>
                </a:extLst>
              </p:cNvPr>
              <p:cNvSpPr/>
              <p:nvPr/>
            </p:nvSpPr>
            <p:spPr>
              <a:xfrm>
                <a:off x="369490" y="5508246"/>
                <a:ext cx="125810" cy="125810"/>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64" name="Rectangle 63">
                <a:extLst>
                  <a:ext uri="{FF2B5EF4-FFF2-40B4-BE49-F238E27FC236}">
                    <a16:creationId xmlns:a16="http://schemas.microsoft.com/office/drawing/2014/main" id="{D6DB30DD-57AC-415F-B7DB-D50768B1C381}"/>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Consumer</a:t>
                </a:r>
                <a:r>
                  <a:rPr lang="en-AU" sz="1000" dirty="0">
                    <a:solidFill>
                      <a:schemeClr val="accent3"/>
                    </a:solidFill>
                    <a:latin typeface="Arial Nova Light" panose="020B0304020202020204" pitchFamily="34" charset="0"/>
                  </a:rPr>
                  <a:t> (n=32)</a:t>
                </a:r>
              </a:p>
            </p:txBody>
          </p:sp>
        </p:grpSp>
        <p:grpSp>
          <p:nvGrpSpPr>
            <p:cNvPr id="59" name="Group 58">
              <a:extLst>
                <a:ext uri="{FF2B5EF4-FFF2-40B4-BE49-F238E27FC236}">
                  <a16:creationId xmlns:a16="http://schemas.microsoft.com/office/drawing/2014/main" id="{11B7EFF3-7D7B-45DC-B92B-15AF2091FFBD}"/>
                </a:ext>
              </a:extLst>
            </p:cNvPr>
            <p:cNvGrpSpPr/>
            <p:nvPr/>
          </p:nvGrpSpPr>
          <p:grpSpPr>
            <a:xfrm>
              <a:off x="369490" y="5663471"/>
              <a:ext cx="2186737" cy="236220"/>
              <a:chOff x="369490" y="5373085"/>
              <a:chExt cx="2186737" cy="236220"/>
            </a:xfrm>
          </p:grpSpPr>
          <p:sp>
            <p:nvSpPr>
              <p:cNvPr id="61" name="Oval 60">
                <a:extLst>
                  <a:ext uri="{FF2B5EF4-FFF2-40B4-BE49-F238E27FC236}">
                    <a16:creationId xmlns:a16="http://schemas.microsoft.com/office/drawing/2014/main" id="{A1A208D4-1A3E-42CD-AF4E-B35E95F8EE61}"/>
                  </a:ext>
                </a:extLst>
              </p:cNvPr>
              <p:cNvSpPr/>
              <p:nvPr/>
            </p:nvSpPr>
            <p:spPr>
              <a:xfrm>
                <a:off x="369490" y="5411197"/>
                <a:ext cx="125810" cy="12581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62" name="Rectangle 61">
                <a:extLst>
                  <a:ext uri="{FF2B5EF4-FFF2-40B4-BE49-F238E27FC236}">
                    <a16:creationId xmlns:a16="http://schemas.microsoft.com/office/drawing/2014/main" id="{CB5D0E10-8852-4137-8C7E-F4E521A448D5}"/>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Family member/carer </a:t>
                </a:r>
                <a:r>
                  <a:rPr lang="en-AU" sz="1000" dirty="0">
                    <a:solidFill>
                      <a:schemeClr val="accent3"/>
                    </a:solidFill>
                    <a:latin typeface="Arial Nova Light" panose="020B0304020202020204" pitchFamily="34" charset="0"/>
                  </a:rPr>
                  <a:t>(n=21)</a:t>
                </a:r>
              </a:p>
            </p:txBody>
          </p:sp>
        </p:grpSp>
      </p:grpSp>
      <p:grpSp>
        <p:nvGrpSpPr>
          <p:cNvPr id="65" name="Group 64">
            <a:extLst>
              <a:ext uri="{FF2B5EF4-FFF2-40B4-BE49-F238E27FC236}">
                <a16:creationId xmlns:a16="http://schemas.microsoft.com/office/drawing/2014/main" id="{A725881C-27AD-4F60-8C05-44CFEDB39763}"/>
              </a:ext>
            </a:extLst>
          </p:cNvPr>
          <p:cNvGrpSpPr/>
          <p:nvPr/>
        </p:nvGrpSpPr>
        <p:grpSpPr>
          <a:xfrm>
            <a:off x="9757431" y="5396178"/>
            <a:ext cx="2186737" cy="429557"/>
            <a:chOff x="369490" y="5470134"/>
            <a:chExt cx="2186737" cy="429557"/>
          </a:xfrm>
        </p:grpSpPr>
        <p:grpSp>
          <p:nvGrpSpPr>
            <p:cNvPr id="66" name="Group 65">
              <a:extLst>
                <a:ext uri="{FF2B5EF4-FFF2-40B4-BE49-F238E27FC236}">
                  <a16:creationId xmlns:a16="http://schemas.microsoft.com/office/drawing/2014/main" id="{6429764C-B973-4172-A5E7-4753019EA51A}"/>
                </a:ext>
              </a:extLst>
            </p:cNvPr>
            <p:cNvGrpSpPr/>
            <p:nvPr/>
          </p:nvGrpSpPr>
          <p:grpSpPr>
            <a:xfrm>
              <a:off x="369490" y="5470134"/>
              <a:ext cx="1516524" cy="236220"/>
              <a:chOff x="369490" y="5470134"/>
              <a:chExt cx="1516524" cy="236220"/>
            </a:xfrm>
          </p:grpSpPr>
          <p:sp>
            <p:nvSpPr>
              <p:cNvPr id="70" name="Oval 69">
                <a:extLst>
                  <a:ext uri="{FF2B5EF4-FFF2-40B4-BE49-F238E27FC236}">
                    <a16:creationId xmlns:a16="http://schemas.microsoft.com/office/drawing/2014/main" id="{E58CD999-A323-4FC1-BDEA-A48F93586BC0}"/>
                  </a:ext>
                </a:extLst>
              </p:cNvPr>
              <p:cNvSpPr/>
              <p:nvPr/>
            </p:nvSpPr>
            <p:spPr>
              <a:xfrm>
                <a:off x="369490" y="5508246"/>
                <a:ext cx="125810" cy="125810"/>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71" name="Rectangle 70">
                <a:extLst>
                  <a:ext uri="{FF2B5EF4-FFF2-40B4-BE49-F238E27FC236}">
                    <a16:creationId xmlns:a16="http://schemas.microsoft.com/office/drawing/2014/main" id="{B073341D-203C-476E-B503-B355E196931A}"/>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Consumer</a:t>
                </a:r>
                <a:r>
                  <a:rPr lang="en-AU" sz="1000" dirty="0">
                    <a:solidFill>
                      <a:schemeClr val="accent3"/>
                    </a:solidFill>
                    <a:latin typeface="Arial Nova Light" panose="020B0304020202020204" pitchFamily="34" charset="0"/>
                  </a:rPr>
                  <a:t> (n=48)</a:t>
                </a:r>
              </a:p>
            </p:txBody>
          </p:sp>
        </p:grpSp>
        <p:grpSp>
          <p:nvGrpSpPr>
            <p:cNvPr id="67" name="Group 66">
              <a:extLst>
                <a:ext uri="{FF2B5EF4-FFF2-40B4-BE49-F238E27FC236}">
                  <a16:creationId xmlns:a16="http://schemas.microsoft.com/office/drawing/2014/main" id="{7B75073D-D06C-412E-A295-F414775C9CA3}"/>
                </a:ext>
              </a:extLst>
            </p:cNvPr>
            <p:cNvGrpSpPr/>
            <p:nvPr/>
          </p:nvGrpSpPr>
          <p:grpSpPr>
            <a:xfrm>
              <a:off x="369490" y="5663471"/>
              <a:ext cx="2186737" cy="236220"/>
              <a:chOff x="369490" y="5373085"/>
              <a:chExt cx="2186737" cy="236220"/>
            </a:xfrm>
          </p:grpSpPr>
          <p:sp>
            <p:nvSpPr>
              <p:cNvPr id="68" name="Oval 67">
                <a:extLst>
                  <a:ext uri="{FF2B5EF4-FFF2-40B4-BE49-F238E27FC236}">
                    <a16:creationId xmlns:a16="http://schemas.microsoft.com/office/drawing/2014/main" id="{096E4DDA-CDA9-4BE0-9CD6-4ECDE7200BA1}"/>
                  </a:ext>
                </a:extLst>
              </p:cNvPr>
              <p:cNvSpPr/>
              <p:nvPr/>
            </p:nvSpPr>
            <p:spPr>
              <a:xfrm>
                <a:off x="369490" y="5411197"/>
                <a:ext cx="125810" cy="125810"/>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69" name="Rectangle 68">
                <a:extLst>
                  <a:ext uri="{FF2B5EF4-FFF2-40B4-BE49-F238E27FC236}">
                    <a16:creationId xmlns:a16="http://schemas.microsoft.com/office/drawing/2014/main" id="{0892C425-D844-4FC1-B442-52B4A2286E5A}"/>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Family member/carer </a:t>
                </a:r>
                <a:r>
                  <a:rPr lang="en-AU" sz="1000" dirty="0">
                    <a:solidFill>
                      <a:schemeClr val="accent3"/>
                    </a:solidFill>
                    <a:latin typeface="Arial Nova Light" panose="020B0304020202020204" pitchFamily="34" charset="0"/>
                  </a:rPr>
                  <a:t>(n=38)</a:t>
                </a:r>
              </a:p>
            </p:txBody>
          </p:sp>
        </p:grpSp>
      </p:grpSp>
      <p:sp>
        <p:nvSpPr>
          <p:cNvPr id="72" name="Rectangle 71">
            <a:extLst>
              <a:ext uri="{FF2B5EF4-FFF2-40B4-BE49-F238E27FC236}">
                <a16:creationId xmlns:a16="http://schemas.microsoft.com/office/drawing/2014/main" id="{64223BFA-6A36-4F4F-8BF2-4A3130670517}"/>
              </a:ext>
            </a:extLst>
          </p:cNvPr>
          <p:cNvSpPr/>
          <p:nvPr/>
        </p:nvSpPr>
        <p:spPr>
          <a:xfrm>
            <a:off x="7435410" y="5769866"/>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Diagnosis</a:t>
            </a:r>
          </a:p>
        </p:txBody>
      </p:sp>
      <p:grpSp>
        <p:nvGrpSpPr>
          <p:cNvPr id="93" name="Group 92">
            <a:extLst>
              <a:ext uri="{FF2B5EF4-FFF2-40B4-BE49-F238E27FC236}">
                <a16:creationId xmlns:a16="http://schemas.microsoft.com/office/drawing/2014/main" id="{F01A3304-67B9-4679-A0BC-EE306FC0A0EE}"/>
              </a:ext>
            </a:extLst>
          </p:cNvPr>
          <p:cNvGrpSpPr/>
          <p:nvPr/>
        </p:nvGrpSpPr>
        <p:grpSpPr>
          <a:xfrm>
            <a:off x="7968313" y="5275100"/>
            <a:ext cx="501090" cy="501088"/>
            <a:chOff x="4236721" y="5290585"/>
            <a:chExt cx="670560" cy="670556"/>
          </a:xfrm>
        </p:grpSpPr>
        <p:pic>
          <p:nvPicPr>
            <p:cNvPr id="94" name="Graphic 93" descr="Speech with solid fill">
              <a:extLst>
                <a:ext uri="{FF2B5EF4-FFF2-40B4-BE49-F238E27FC236}">
                  <a16:creationId xmlns:a16="http://schemas.microsoft.com/office/drawing/2014/main" id="{0AC9E8CF-725E-4E12-9512-69C078DDD3F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5290585"/>
              <a:ext cx="670560" cy="670556"/>
            </a:xfrm>
            <a:prstGeom prst="rect">
              <a:avLst/>
            </a:prstGeom>
          </p:spPr>
        </p:pic>
        <p:pic>
          <p:nvPicPr>
            <p:cNvPr id="95" name="Graphic 94" descr="Clipboard Partially Checked with solid fill">
              <a:extLst>
                <a:ext uri="{FF2B5EF4-FFF2-40B4-BE49-F238E27FC236}">
                  <a16:creationId xmlns:a16="http://schemas.microsoft.com/office/drawing/2014/main" id="{2A1CCA53-172E-4C1F-AAA8-D348FD034F9C}"/>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p:blipFill>
          <p:spPr>
            <a:xfrm>
              <a:off x="4444185" y="5445092"/>
              <a:ext cx="265610" cy="265610"/>
            </a:xfrm>
            <a:prstGeom prst="rect">
              <a:avLst/>
            </a:prstGeom>
          </p:spPr>
        </p:pic>
      </p:grpSp>
    </p:spTree>
    <p:extLst>
      <p:ext uri="{BB962C8B-B14F-4D97-AF65-F5344CB8AC3E}">
        <p14:creationId xmlns:p14="http://schemas.microsoft.com/office/powerpoint/2010/main" val="24685289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 name="Rectangle 131">
            <a:extLst>
              <a:ext uri="{FF2B5EF4-FFF2-40B4-BE49-F238E27FC236}">
                <a16:creationId xmlns:a16="http://schemas.microsoft.com/office/drawing/2014/main" id="{E0AB169A-8A51-44E8-94C7-BAEBB2A9D6F3}"/>
              </a:ext>
            </a:extLst>
          </p:cNvPr>
          <p:cNvSpPr/>
          <p:nvPr/>
        </p:nvSpPr>
        <p:spPr>
          <a:xfrm>
            <a:off x="2859830" y="1491666"/>
            <a:ext cx="4632352" cy="4823195"/>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sp>
        <p:nvSpPr>
          <p:cNvPr id="261" name="Rectangle 260">
            <a:extLst>
              <a:ext uri="{FF2B5EF4-FFF2-40B4-BE49-F238E27FC236}">
                <a16:creationId xmlns:a16="http://schemas.microsoft.com/office/drawing/2014/main" id="{80CCF1A3-4801-4104-9604-01A801DA4BBC}"/>
              </a:ext>
            </a:extLst>
          </p:cNvPr>
          <p:cNvSpPr/>
          <p:nvPr/>
        </p:nvSpPr>
        <p:spPr>
          <a:xfrm>
            <a:off x="7544739" y="1491582"/>
            <a:ext cx="4647261" cy="4826711"/>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graphicFrame>
        <p:nvGraphicFramePr>
          <p:cNvPr id="173" name="Chart 172">
            <a:extLst>
              <a:ext uri="{FF2B5EF4-FFF2-40B4-BE49-F238E27FC236}">
                <a16:creationId xmlns:a16="http://schemas.microsoft.com/office/drawing/2014/main" id="{04BB2B5A-722C-4A7A-A499-A35AE1989BDA}"/>
              </a:ext>
            </a:extLst>
          </p:cNvPr>
          <p:cNvGraphicFramePr>
            <a:graphicFrameLocks/>
          </p:cNvGraphicFramePr>
          <p:nvPr>
            <p:extLst>
              <p:ext uri="{D42A27DB-BD31-4B8C-83A1-F6EECF244321}">
                <p14:modId xmlns:p14="http://schemas.microsoft.com/office/powerpoint/2010/main" val="941766245"/>
              </p:ext>
            </p:extLst>
          </p:nvPr>
        </p:nvGraphicFramePr>
        <p:xfrm>
          <a:off x="9569412" y="1954564"/>
          <a:ext cx="3038474" cy="405392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74" name="Chart 173">
            <a:extLst>
              <a:ext uri="{FF2B5EF4-FFF2-40B4-BE49-F238E27FC236}">
                <a16:creationId xmlns:a16="http://schemas.microsoft.com/office/drawing/2014/main" id="{01D02E88-6F37-45DE-B3FF-C3B24874EC9E}"/>
              </a:ext>
            </a:extLst>
          </p:cNvPr>
          <p:cNvGraphicFramePr>
            <a:graphicFrameLocks/>
          </p:cNvGraphicFramePr>
          <p:nvPr>
            <p:extLst>
              <p:ext uri="{D42A27DB-BD31-4B8C-83A1-F6EECF244321}">
                <p14:modId xmlns:p14="http://schemas.microsoft.com/office/powerpoint/2010/main" val="1329747820"/>
              </p:ext>
            </p:extLst>
          </p:nvPr>
        </p:nvGraphicFramePr>
        <p:xfrm>
          <a:off x="9588266" y="2235794"/>
          <a:ext cx="3038474" cy="4053922"/>
        </p:xfrm>
        <a:graphic>
          <a:graphicData uri="http://schemas.openxmlformats.org/drawingml/2006/chart">
            <c:chart xmlns:c="http://schemas.openxmlformats.org/drawingml/2006/chart" xmlns:r="http://schemas.openxmlformats.org/officeDocument/2006/relationships" r:id="rId3"/>
          </a:graphicData>
        </a:graphic>
      </p:graphicFrame>
      <p:sp>
        <p:nvSpPr>
          <p:cNvPr id="60" name="Rectangle 59">
            <a:extLst>
              <a:ext uri="{FF2B5EF4-FFF2-40B4-BE49-F238E27FC236}">
                <a16:creationId xmlns:a16="http://schemas.microsoft.com/office/drawing/2014/main" id="{DE5ECE95-8FC4-4D84-B531-2A4DA54A0CA3}"/>
              </a:ext>
            </a:extLst>
          </p:cNvPr>
          <p:cNvSpPr/>
          <p:nvPr/>
        </p:nvSpPr>
        <p:spPr>
          <a:xfrm>
            <a:off x="3351687" y="2426071"/>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Treatment</a:t>
            </a:r>
          </a:p>
          <a:p>
            <a:pPr>
              <a:lnSpc>
                <a:spcPct val="80000"/>
              </a:lnSpc>
            </a:pPr>
            <a:r>
              <a:rPr lang="en-AU" sz="1100" dirty="0">
                <a:solidFill>
                  <a:schemeClr val="accent3"/>
                </a:solidFill>
                <a:latin typeface="Arial Nova Light" panose="020B0304020202020204" pitchFamily="34" charset="0"/>
              </a:rPr>
              <a:t>Inadequate consideration of views or preferences of family/carer of voluntary consumers</a:t>
            </a:r>
            <a:endParaRPr lang="en-AU" sz="1200" dirty="0">
              <a:solidFill>
                <a:schemeClr val="accent3"/>
              </a:solidFill>
              <a:latin typeface="Arial Nova Light" panose="020B0304020202020204" pitchFamily="34" charset="0"/>
            </a:endParaRPr>
          </a:p>
        </p:txBody>
      </p:sp>
      <p:sp>
        <p:nvSpPr>
          <p:cNvPr id="215" name="Rectangle 214">
            <a:extLst>
              <a:ext uri="{FF2B5EF4-FFF2-40B4-BE49-F238E27FC236}">
                <a16:creationId xmlns:a16="http://schemas.microsoft.com/office/drawing/2014/main" id="{747B5C4E-BFB7-4CD3-8BB4-CE0B73C31E26}"/>
              </a:ext>
            </a:extLst>
          </p:cNvPr>
          <p:cNvSpPr/>
          <p:nvPr/>
        </p:nvSpPr>
        <p:spPr>
          <a:xfrm>
            <a:off x="3351687" y="3186824"/>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Conduct &amp; behaviour</a:t>
            </a:r>
          </a:p>
          <a:p>
            <a:pPr>
              <a:lnSpc>
                <a:spcPct val="80000"/>
              </a:lnSpc>
            </a:pPr>
            <a:r>
              <a:rPr lang="en-AU" sz="1100" dirty="0">
                <a:solidFill>
                  <a:schemeClr val="accent3"/>
                </a:solidFill>
                <a:latin typeface="Arial Nova Light" panose="020B0304020202020204" pitchFamily="34" charset="0"/>
              </a:rPr>
              <a:t>Lack of empathy or compassion</a:t>
            </a:r>
            <a:endParaRPr lang="en-AU" sz="1200" dirty="0">
              <a:solidFill>
                <a:schemeClr val="accent3"/>
              </a:solidFill>
              <a:latin typeface="Arial Nova Light" panose="020B0304020202020204" pitchFamily="34" charset="0"/>
            </a:endParaRPr>
          </a:p>
        </p:txBody>
      </p:sp>
      <p:sp>
        <p:nvSpPr>
          <p:cNvPr id="220" name="Rectangle 219">
            <a:extLst>
              <a:ext uri="{FF2B5EF4-FFF2-40B4-BE49-F238E27FC236}">
                <a16:creationId xmlns:a16="http://schemas.microsoft.com/office/drawing/2014/main" id="{9E6176AF-CD31-4699-9854-08B85C105DB8}"/>
              </a:ext>
            </a:extLst>
          </p:cNvPr>
          <p:cNvSpPr/>
          <p:nvPr/>
        </p:nvSpPr>
        <p:spPr>
          <a:xfrm>
            <a:off x="3351687" y="3947577"/>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Diagnosis</a:t>
            </a:r>
          </a:p>
          <a:p>
            <a:pPr>
              <a:lnSpc>
                <a:spcPct val="80000"/>
              </a:lnSpc>
            </a:pPr>
            <a:r>
              <a:rPr lang="en-AU" sz="1100" dirty="0">
                <a:solidFill>
                  <a:schemeClr val="accent3"/>
                </a:solidFill>
                <a:latin typeface="Arial Nova Light" panose="020B0304020202020204" pitchFamily="34" charset="0"/>
              </a:rPr>
              <a:t>Incorrect or disputed diagnosis</a:t>
            </a:r>
            <a:endParaRPr lang="en-AU" sz="1200" dirty="0">
              <a:solidFill>
                <a:schemeClr val="accent3"/>
              </a:solidFill>
              <a:latin typeface="Arial Nova Light" panose="020B0304020202020204" pitchFamily="34" charset="0"/>
            </a:endParaRPr>
          </a:p>
        </p:txBody>
      </p:sp>
      <p:sp>
        <p:nvSpPr>
          <p:cNvPr id="231" name="Rectangle 230">
            <a:extLst>
              <a:ext uri="{FF2B5EF4-FFF2-40B4-BE49-F238E27FC236}">
                <a16:creationId xmlns:a16="http://schemas.microsoft.com/office/drawing/2014/main" id="{F98914ED-6BB0-4C91-8310-A652F7EE63C8}"/>
              </a:ext>
            </a:extLst>
          </p:cNvPr>
          <p:cNvSpPr/>
          <p:nvPr/>
        </p:nvSpPr>
        <p:spPr>
          <a:xfrm>
            <a:off x="3351687" y="4708330"/>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Medication</a:t>
            </a:r>
          </a:p>
          <a:p>
            <a:pPr>
              <a:lnSpc>
                <a:spcPct val="80000"/>
              </a:lnSpc>
            </a:pPr>
            <a:r>
              <a:rPr lang="en-AU" sz="1100" dirty="0">
                <a:solidFill>
                  <a:schemeClr val="accent3"/>
                </a:solidFill>
                <a:latin typeface="Arial Nova Light" panose="020B0304020202020204" pitchFamily="34" charset="0"/>
              </a:rPr>
              <a:t>Side effects from medication</a:t>
            </a:r>
            <a:endParaRPr lang="en-AU" sz="1200" dirty="0">
              <a:solidFill>
                <a:schemeClr val="accent3"/>
              </a:solidFill>
              <a:latin typeface="Arial Nova Light" panose="020B0304020202020204" pitchFamily="34" charset="0"/>
            </a:endParaRPr>
          </a:p>
        </p:txBody>
      </p:sp>
      <p:sp>
        <p:nvSpPr>
          <p:cNvPr id="242" name="Rectangle 241">
            <a:extLst>
              <a:ext uri="{FF2B5EF4-FFF2-40B4-BE49-F238E27FC236}">
                <a16:creationId xmlns:a16="http://schemas.microsoft.com/office/drawing/2014/main" id="{1CBD92E4-537C-4C49-ACEB-40A0C7D5FE1D}"/>
              </a:ext>
            </a:extLst>
          </p:cNvPr>
          <p:cNvSpPr/>
          <p:nvPr/>
        </p:nvSpPr>
        <p:spPr>
          <a:xfrm>
            <a:off x="3351687" y="5469082"/>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Treatment</a:t>
            </a:r>
          </a:p>
          <a:p>
            <a:pPr>
              <a:lnSpc>
                <a:spcPct val="80000"/>
              </a:lnSpc>
            </a:pPr>
            <a:r>
              <a:rPr lang="en-AU" sz="1100" dirty="0">
                <a:solidFill>
                  <a:schemeClr val="accent3"/>
                </a:solidFill>
                <a:latin typeface="Arial Nova Light" panose="020B0304020202020204" pitchFamily="34" charset="0"/>
              </a:rPr>
              <a:t>Inadequate consideration of views or preferences of compulsory patients</a:t>
            </a:r>
            <a:endParaRPr lang="en-AU" sz="1200" dirty="0">
              <a:solidFill>
                <a:schemeClr val="accent3"/>
              </a:solidFill>
              <a:latin typeface="Arial Nova Light" panose="020B0304020202020204" pitchFamily="34" charset="0"/>
            </a:endParaRPr>
          </a:p>
        </p:txBody>
      </p:sp>
      <p:sp>
        <p:nvSpPr>
          <p:cNvPr id="299" name="Rectangle 298">
            <a:extLst>
              <a:ext uri="{FF2B5EF4-FFF2-40B4-BE49-F238E27FC236}">
                <a16:creationId xmlns:a16="http://schemas.microsoft.com/office/drawing/2014/main" id="{962F27F7-9DE4-42AC-B46E-FF6E4F09DBEC}"/>
              </a:ext>
            </a:extLst>
          </p:cNvPr>
          <p:cNvSpPr/>
          <p:nvPr/>
        </p:nvSpPr>
        <p:spPr>
          <a:xfrm>
            <a:off x="8059441" y="2426071"/>
            <a:ext cx="1692635"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Conduct &amp; behaviour</a:t>
            </a:r>
          </a:p>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Rudeness, lack of </a:t>
            </a:r>
            <a:b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b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respect or discourtesy</a:t>
            </a:r>
            <a:endParaRPr kumimoji="0" lang="en-AU" sz="12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endParaRPr>
          </a:p>
        </p:txBody>
      </p:sp>
      <p:sp>
        <p:nvSpPr>
          <p:cNvPr id="295" name="Rectangle 294">
            <a:extLst>
              <a:ext uri="{FF2B5EF4-FFF2-40B4-BE49-F238E27FC236}">
                <a16:creationId xmlns:a16="http://schemas.microsoft.com/office/drawing/2014/main" id="{CD961B2F-10B2-4BA2-88B5-724F72E2969F}"/>
              </a:ext>
            </a:extLst>
          </p:cNvPr>
          <p:cNvSpPr/>
          <p:nvPr/>
        </p:nvSpPr>
        <p:spPr>
          <a:xfrm>
            <a:off x="8059441" y="3186824"/>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Treatment</a:t>
            </a: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 </a:t>
            </a:r>
            <a:b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b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Inadequate consideration of views or preferences of voluntary consumers</a:t>
            </a:r>
            <a:endParaRPr kumimoji="0" lang="en-AU" sz="12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endParaRPr>
          </a:p>
          <a:p>
            <a:pPr marL="0" marR="0" lvl="0" indent="0" defTabSz="914400" eaLnBrk="1" fontAlgn="auto" latinLnBrk="0" hangingPunct="1">
              <a:lnSpc>
                <a:spcPct val="80000"/>
              </a:lnSpc>
              <a:spcBef>
                <a:spcPts val="0"/>
              </a:spcBef>
              <a:spcAft>
                <a:spcPts val="0"/>
              </a:spcAft>
              <a:buClrTx/>
              <a:buSzTx/>
              <a:buFontTx/>
              <a:buNone/>
              <a:tabLst/>
              <a:defRPr/>
            </a:pPr>
            <a:endParaRPr kumimoji="0" lang="en-AU" sz="12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endParaRPr>
          </a:p>
        </p:txBody>
      </p:sp>
      <p:sp>
        <p:nvSpPr>
          <p:cNvPr id="291" name="Rectangle 290">
            <a:extLst>
              <a:ext uri="{FF2B5EF4-FFF2-40B4-BE49-F238E27FC236}">
                <a16:creationId xmlns:a16="http://schemas.microsoft.com/office/drawing/2014/main" id="{0AD5A55C-8B7B-438E-A04E-45A331762F74}"/>
              </a:ext>
            </a:extLst>
          </p:cNvPr>
          <p:cNvSpPr/>
          <p:nvPr/>
        </p:nvSpPr>
        <p:spPr>
          <a:xfrm>
            <a:off x="8059441" y="3947577"/>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Treatment</a:t>
            </a: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 </a:t>
            </a:r>
            <a:b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b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Unsafe or premature discharge</a:t>
            </a:r>
            <a:endParaRPr kumimoji="0" lang="en-AU" sz="12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endParaRPr>
          </a:p>
        </p:txBody>
      </p:sp>
      <p:sp>
        <p:nvSpPr>
          <p:cNvPr id="269" name="Rectangle 268">
            <a:extLst>
              <a:ext uri="{FF2B5EF4-FFF2-40B4-BE49-F238E27FC236}">
                <a16:creationId xmlns:a16="http://schemas.microsoft.com/office/drawing/2014/main" id="{6F9C93EA-50B3-4707-BAD8-76B898AD0A7D}"/>
              </a:ext>
            </a:extLst>
          </p:cNvPr>
          <p:cNvSpPr/>
          <p:nvPr/>
        </p:nvSpPr>
        <p:spPr>
          <a:xfrm>
            <a:off x="8059441" y="4708330"/>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Communication</a:t>
            </a:r>
          </a:p>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Inadequate, misleading or confusing information provided to family/carer</a:t>
            </a:r>
            <a:endParaRPr kumimoji="0" lang="en-AU" sz="1100" b="0" i="0" u="none" strike="noStrike" kern="0" cap="none" spc="0" normalizeH="0" baseline="0" noProof="0" dirty="0">
              <a:ln>
                <a:noFill/>
              </a:ln>
              <a:solidFill>
                <a:prstClr val="white"/>
              </a:solidFill>
              <a:effectLst/>
              <a:uLnTx/>
              <a:uFillTx/>
              <a:latin typeface="Arial Nova Light" panose="020B0304020202020204" pitchFamily="34" charset="0"/>
              <a:ea typeface="+mn-ea"/>
              <a:cs typeface="+mn-cs"/>
            </a:endParaRPr>
          </a:p>
        </p:txBody>
      </p:sp>
      <p:sp>
        <p:nvSpPr>
          <p:cNvPr id="273" name="Rectangle 272">
            <a:extLst>
              <a:ext uri="{FF2B5EF4-FFF2-40B4-BE49-F238E27FC236}">
                <a16:creationId xmlns:a16="http://schemas.microsoft.com/office/drawing/2014/main" id="{3A4D5A25-AB44-43B5-B0DE-CDFC7F4E0272}"/>
              </a:ext>
            </a:extLst>
          </p:cNvPr>
          <p:cNvSpPr/>
          <p:nvPr/>
        </p:nvSpPr>
        <p:spPr>
          <a:xfrm>
            <a:off x="8059441" y="5469082"/>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Conduct &amp; behaviour</a:t>
            </a:r>
          </a:p>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Lack of empathy or compassion</a:t>
            </a:r>
            <a:endParaRPr kumimoji="0" lang="en-AU" sz="12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endParaRPr>
          </a:p>
        </p:txBody>
      </p:sp>
      <p:sp>
        <p:nvSpPr>
          <p:cNvPr id="426" name="Rectangle 425">
            <a:extLst>
              <a:ext uri="{FF2B5EF4-FFF2-40B4-BE49-F238E27FC236}">
                <a16:creationId xmlns:a16="http://schemas.microsoft.com/office/drawing/2014/main" id="{7DAAAAC6-34B0-45A0-AF1D-CF3264268B45}"/>
              </a:ext>
            </a:extLst>
          </p:cNvPr>
          <p:cNvSpPr/>
          <p:nvPr/>
        </p:nvSpPr>
        <p:spPr>
          <a:xfrm>
            <a:off x="2894888" y="1607239"/>
            <a:ext cx="4401137"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nSpc>
                <a:spcPct val="70000"/>
              </a:lnSpc>
            </a:pPr>
            <a:r>
              <a:rPr lang="en-AU" sz="1200" dirty="0">
                <a:solidFill>
                  <a:schemeClr val="accent3">
                    <a:lumMod val="75000"/>
                    <a:lumOff val="25000"/>
                  </a:schemeClr>
                </a:solidFill>
                <a:latin typeface="Arial Rounded MT Bold" panose="020F0704030504030204" pitchFamily="34" charset="0"/>
              </a:rPr>
              <a:t>Complaints to the MHCC</a:t>
            </a:r>
          </a:p>
        </p:txBody>
      </p:sp>
      <p:sp>
        <p:nvSpPr>
          <p:cNvPr id="156" name="TextBox 155">
            <a:extLst>
              <a:ext uri="{FF2B5EF4-FFF2-40B4-BE49-F238E27FC236}">
                <a16:creationId xmlns:a16="http://schemas.microsoft.com/office/drawing/2014/main" id="{DD2CACB0-98A4-471A-9DEE-A4A2CC4EFE99}"/>
              </a:ext>
            </a:extLst>
          </p:cNvPr>
          <p:cNvSpPr txBox="1"/>
          <p:nvPr/>
        </p:nvSpPr>
        <p:spPr>
          <a:xfrm>
            <a:off x="406564" y="1491666"/>
            <a:ext cx="2442133" cy="5099986"/>
          </a:xfrm>
          <a:prstGeom prst="rect">
            <a:avLst/>
          </a:prstGeom>
          <a:noFill/>
        </p:spPr>
        <p:txBody>
          <a:bodyPr wrap="square">
            <a:spAutoFit/>
          </a:bodyPr>
          <a:lstStyle/>
          <a:p>
            <a:pPr marL="180975" indent="-180975" algn="l">
              <a:lnSpc>
                <a:spcPct val="110000"/>
              </a:lnSpc>
              <a:spcBef>
                <a:spcPts val="600"/>
              </a:spcBef>
              <a:spcAft>
                <a:spcPts val="600"/>
              </a:spcAft>
              <a:buFont typeface="Arial" panose="020B06040202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Inadequate consideration of the views of carers of voluntary consumers, and lack of empathy or compassion were issues raised in higher levels to the MHCC compared to the sector.</a:t>
            </a:r>
          </a:p>
          <a:p>
            <a:pPr marL="180975" indent="-180975" algn="l">
              <a:lnSpc>
                <a:spcPct val="110000"/>
              </a:lnSpc>
              <a:spcBef>
                <a:spcPts val="600"/>
              </a:spcBef>
              <a:spcAft>
                <a:spcPts val="600"/>
              </a:spcAft>
              <a:buFont typeface="Arial" panose="020B06040202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Consistent with the sector, concerns about rudeness, lack of respect or discourtesy was the most frequently raised issue in complaints to Barwon Health.</a:t>
            </a:r>
            <a:endParaRPr lang="en-AU" sz="1600" dirty="0">
              <a:solidFill>
                <a:schemeClr val="accent3"/>
              </a:solidFill>
              <a:latin typeface="Arial Nova Light" panose="020B0304020202020204" pitchFamily="34" charset="0"/>
              <a:cs typeface="Arial" panose="020B0604020202020204" pitchFamily="34" charset="0"/>
            </a:endParaRPr>
          </a:p>
        </p:txBody>
      </p:sp>
      <p:graphicFrame>
        <p:nvGraphicFramePr>
          <p:cNvPr id="168" name="Chart 167">
            <a:extLst>
              <a:ext uri="{FF2B5EF4-FFF2-40B4-BE49-F238E27FC236}">
                <a16:creationId xmlns:a16="http://schemas.microsoft.com/office/drawing/2014/main" id="{B53B6374-7D60-4DEF-925A-31F93F617B2B}"/>
              </a:ext>
            </a:extLst>
          </p:cNvPr>
          <p:cNvGraphicFramePr>
            <a:graphicFrameLocks/>
          </p:cNvGraphicFramePr>
          <p:nvPr>
            <p:extLst>
              <p:ext uri="{D42A27DB-BD31-4B8C-83A1-F6EECF244321}">
                <p14:modId xmlns:p14="http://schemas.microsoft.com/office/powerpoint/2010/main" val="398871198"/>
              </p:ext>
            </p:extLst>
          </p:nvPr>
        </p:nvGraphicFramePr>
        <p:xfrm>
          <a:off x="4862031" y="1967908"/>
          <a:ext cx="3031147" cy="405392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70" name="Chart 169">
            <a:extLst>
              <a:ext uri="{FF2B5EF4-FFF2-40B4-BE49-F238E27FC236}">
                <a16:creationId xmlns:a16="http://schemas.microsoft.com/office/drawing/2014/main" id="{AEFADA3E-57EE-4431-B52F-5F7B986EE79A}"/>
              </a:ext>
            </a:extLst>
          </p:cNvPr>
          <p:cNvGraphicFramePr>
            <a:graphicFrameLocks/>
          </p:cNvGraphicFramePr>
          <p:nvPr>
            <p:extLst>
              <p:ext uri="{D42A27DB-BD31-4B8C-83A1-F6EECF244321}">
                <p14:modId xmlns:p14="http://schemas.microsoft.com/office/powerpoint/2010/main" val="3098326436"/>
              </p:ext>
            </p:extLst>
          </p:nvPr>
        </p:nvGraphicFramePr>
        <p:xfrm>
          <a:off x="4879327" y="2254589"/>
          <a:ext cx="3031147" cy="4053922"/>
        </p:xfrm>
        <a:graphic>
          <a:graphicData uri="http://schemas.openxmlformats.org/drawingml/2006/chart">
            <c:chart xmlns:c="http://schemas.openxmlformats.org/drawingml/2006/chart" xmlns:r="http://schemas.openxmlformats.org/officeDocument/2006/relationships" r:id="rId5"/>
          </a:graphicData>
        </a:graphic>
      </p:graphicFrame>
      <p:sp>
        <p:nvSpPr>
          <p:cNvPr id="124" name="Title 1">
            <a:extLst>
              <a:ext uri="{FF2B5EF4-FFF2-40B4-BE49-F238E27FC236}">
                <a16:creationId xmlns:a16="http://schemas.microsoft.com/office/drawing/2014/main" id="{1DDEC7CB-1B7D-457D-AB8B-A9008867F2BA}"/>
              </a:ext>
            </a:extLst>
          </p:cNvPr>
          <p:cNvSpPr txBox="1">
            <a:spLocks/>
          </p:cNvSpPr>
          <p:nvPr/>
        </p:nvSpPr>
        <p:spPr>
          <a:xfrm>
            <a:off x="393940" y="301476"/>
            <a:ext cx="924536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What were complaints about? </a:t>
            </a:r>
            <a:r>
              <a:rPr lang="en-AU" sz="1400" dirty="0">
                <a:solidFill>
                  <a:schemeClr val="accent3"/>
                </a:solidFill>
                <a:latin typeface="Arial Nova Light" panose="020B0304020202020204" pitchFamily="34" charset="0"/>
                <a:cs typeface="Arial" panose="020B0604020202020204" pitchFamily="34" charset="0"/>
              </a:rPr>
              <a:t>2019-20</a:t>
            </a:r>
          </a:p>
          <a:p>
            <a:pPr algn="l"/>
            <a:r>
              <a:rPr lang="en-AU" sz="1800" dirty="0">
                <a:solidFill>
                  <a:schemeClr val="accent3"/>
                </a:solidFill>
                <a:latin typeface="Arial Nova Light" panose="020B0304020202020204" pitchFamily="34" charset="0"/>
                <a:cs typeface="Arial" panose="020B0604020202020204" pitchFamily="34" charset="0"/>
              </a:rPr>
              <a:t>Most frequent </a:t>
            </a:r>
            <a:r>
              <a:rPr lang="en-AU" sz="1800" b="1" dirty="0">
                <a:solidFill>
                  <a:schemeClr val="accent3"/>
                </a:solidFill>
                <a:latin typeface="Arial Nova Light" panose="020B0304020202020204" pitchFamily="34" charset="0"/>
                <a:cs typeface="Arial" panose="020B0604020202020204" pitchFamily="34" charset="0"/>
              </a:rPr>
              <a:t>Level 3 issues </a:t>
            </a:r>
            <a:r>
              <a:rPr lang="en-AU" sz="1800" dirty="0">
                <a:solidFill>
                  <a:schemeClr val="accent3"/>
                </a:solidFill>
                <a:latin typeface="Arial Nova Light" panose="020B0304020202020204" pitchFamily="34" charset="0"/>
                <a:cs typeface="Arial" panose="020B0604020202020204" pitchFamily="34" charset="0"/>
              </a:rPr>
              <a:t>raised about Barwon Health</a:t>
            </a:r>
            <a:endParaRPr lang="en-AU" sz="1600" dirty="0">
              <a:solidFill>
                <a:schemeClr val="accent3"/>
              </a:solidFill>
              <a:latin typeface="Arial Nova Light" panose="020B0304020202020204" pitchFamily="34" charset="0"/>
              <a:cs typeface="Arial" panose="020B0604020202020204" pitchFamily="34" charset="0"/>
            </a:endParaRPr>
          </a:p>
        </p:txBody>
      </p:sp>
      <p:sp>
        <p:nvSpPr>
          <p:cNvPr id="125" name="Rectangle 124">
            <a:extLst>
              <a:ext uri="{FF2B5EF4-FFF2-40B4-BE49-F238E27FC236}">
                <a16:creationId xmlns:a16="http://schemas.microsoft.com/office/drawing/2014/main" id="{7D1557C0-3828-47E4-8FA6-E055731197A0}"/>
              </a:ext>
            </a:extLst>
          </p:cNvPr>
          <p:cNvSpPr/>
          <p:nvPr/>
        </p:nvSpPr>
        <p:spPr>
          <a:xfrm>
            <a:off x="5064327" y="2796196"/>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nSpc>
                <a:spcPct val="80000"/>
              </a:lnSpc>
            </a:pPr>
            <a:r>
              <a:rPr lang="en-AU" sz="500" dirty="0">
                <a:solidFill>
                  <a:schemeClr val="accent1">
                    <a:lumMod val="60000"/>
                    <a:lumOff val="40000"/>
                  </a:schemeClr>
                </a:solidFill>
                <a:latin typeface="Arial Rounded MT Bold" panose="020F0704030504030204" pitchFamily="34" charset="0"/>
              </a:rPr>
              <a:t>SECTOR-WIDE</a:t>
            </a:r>
            <a:endParaRPr lang="en-AU" sz="600" dirty="0">
              <a:solidFill>
                <a:schemeClr val="accent1">
                  <a:lumMod val="60000"/>
                  <a:lumOff val="40000"/>
                </a:schemeClr>
              </a:solidFill>
              <a:latin typeface="Arial Nova Light" panose="020B0304020202020204" pitchFamily="34" charset="0"/>
            </a:endParaRPr>
          </a:p>
        </p:txBody>
      </p:sp>
      <p:sp>
        <p:nvSpPr>
          <p:cNvPr id="2" name="Oval 1">
            <a:extLst>
              <a:ext uri="{FF2B5EF4-FFF2-40B4-BE49-F238E27FC236}">
                <a16:creationId xmlns:a16="http://schemas.microsoft.com/office/drawing/2014/main" id="{C4CAC55D-223F-4E2D-9820-AE025FD0726A}"/>
              </a:ext>
            </a:extLst>
          </p:cNvPr>
          <p:cNvSpPr/>
          <p:nvPr/>
        </p:nvSpPr>
        <p:spPr>
          <a:xfrm>
            <a:off x="2938955" y="2393943"/>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1</a:t>
            </a:r>
          </a:p>
        </p:txBody>
      </p:sp>
      <p:sp>
        <p:nvSpPr>
          <p:cNvPr id="153" name="Oval 152">
            <a:extLst>
              <a:ext uri="{FF2B5EF4-FFF2-40B4-BE49-F238E27FC236}">
                <a16:creationId xmlns:a16="http://schemas.microsoft.com/office/drawing/2014/main" id="{99C4CE76-C9B9-4C44-B755-2E502F196DA1}"/>
              </a:ext>
            </a:extLst>
          </p:cNvPr>
          <p:cNvSpPr/>
          <p:nvPr/>
        </p:nvSpPr>
        <p:spPr>
          <a:xfrm>
            <a:off x="2938955" y="3171390"/>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2</a:t>
            </a:r>
          </a:p>
        </p:txBody>
      </p:sp>
      <p:sp>
        <p:nvSpPr>
          <p:cNvPr id="154" name="Oval 153">
            <a:extLst>
              <a:ext uri="{FF2B5EF4-FFF2-40B4-BE49-F238E27FC236}">
                <a16:creationId xmlns:a16="http://schemas.microsoft.com/office/drawing/2014/main" id="{FAED4EAF-68FC-4503-968F-BD93902A761A}"/>
              </a:ext>
            </a:extLst>
          </p:cNvPr>
          <p:cNvSpPr/>
          <p:nvPr/>
        </p:nvSpPr>
        <p:spPr>
          <a:xfrm>
            <a:off x="2938955" y="3942809"/>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3</a:t>
            </a:r>
          </a:p>
        </p:txBody>
      </p:sp>
      <p:sp>
        <p:nvSpPr>
          <p:cNvPr id="155" name="Oval 154">
            <a:extLst>
              <a:ext uri="{FF2B5EF4-FFF2-40B4-BE49-F238E27FC236}">
                <a16:creationId xmlns:a16="http://schemas.microsoft.com/office/drawing/2014/main" id="{EFA75256-1B08-4F86-B5D8-3E5BDB9529DF}"/>
              </a:ext>
            </a:extLst>
          </p:cNvPr>
          <p:cNvSpPr/>
          <p:nvPr/>
        </p:nvSpPr>
        <p:spPr>
          <a:xfrm>
            <a:off x="2938955" y="4714768"/>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4</a:t>
            </a:r>
          </a:p>
        </p:txBody>
      </p:sp>
      <p:sp>
        <p:nvSpPr>
          <p:cNvPr id="163" name="Oval 162">
            <a:extLst>
              <a:ext uri="{FF2B5EF4-FFF2-40B4-BE49-F238E27FC236}">
                <a16:creationId xmlns:a16="http://schemas.microsoft.com/office/drawing/2014/main" id="{4C7EDE96-24DD-4834-92AA-5433374E084E}"/>
              </a:ext>
            </a:extLst>
          </p:cNvPr>
          <p:cNvSpPr/>
          <p:nvPr/>
        </p:nvSpPr>
        <p:spPr>
          <a:xfrm>
            <a:off x="2938955" y="5457051"/>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5</a:t>
            </a:r>
          </a:p>
        </p:txBody>
      </p:sp>
      <p:sp>
        <p:nvSpPr>
          <p:cNvPr id="164" name="Oval 163">
            <a:extLst>
              <a:ext uri="{FF2B5EF4-FFF2-40B4-BE49-F238E27FC236}">
                <a16:creationId xmlns:a16="http://schemas.microsoft.com/office/drawing/2014/main" id="{25D7A9AF-91DB-49AD-8ABE-FA90A497460C}"/>
              </a:ext>
            </a:extLst>
          </p:cNvPr>
          <p:cNvSpPr/>
          <p:nvPr/>
        </p:nvSpPr>
        <p:spPr>
          <a:xfrm>
            <a:off x="7644464" y="2393943"/>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1</a:t>
            </a:r>
          </a:p>
        </p:txBody>
      </p:sp>
      <p:sp>
        <p:nvSpPr>
          <p:cNvPr id="165" name="Oval 164">
            <a:extLst>
              <a:ext uri="{FF2B5EF4-FFF2-40B4-BE49-F238E27FC236}">
                <a16:creationId xmlns:a16="http://schemas.microsoft.com/office/drawing/2014/main" id="{5EE2F074-98DE-47F6-9D07-11E2B8B7FA62}"/>
              </a:ext>
            </a:extLst>
          </p:cNvPr>
          <p:cNvSpPr/>
          <p:nvPr/>
        </p:nvSpPr>
        <p:spPr>
          <a:xfrm>
            <a:off x="7644464" y="3171390"/>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2</a:t>
            </a:r>
          </a:p>
        </p:txBody>
      </p:sp>
      <p:sp>
        <p:nvSpPr>
          <p:cNvPr id="166" name="Oval 165">
            <a:extLst>
              <a:ext uri="{FF2B5EF4-FFF2-40B4-BE49-F238E27FC236}">
                <a16:creationId xmlns:a16="http://schemas.microsoft.com/office/drawing/2014/main" id="{1FBFF0E9-1D35-41ED-A9C1-4087A771F4D2}"/>
              </a:ext>
            </a:extLst>
          </p:cNvPr>
          <p:cNvSpPr/>
          <p:nvPr/>
        </p:nvSpPr>
        <p:spPr>
          <a:xfrm>
            <a:off x="7644464" y="3942809"/>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3</a:t>
            </a:r>
          </a:p>
        </p:txBody>
      </p:sp>
      <p:sp>
        <p:nvSpPr>
          <p:cNvPr id="167" name="Oval 166">
            <a:extLst>
              <a:ext uri="{FF2B5EF4-FFF2-40B4-BE49-F238E27FC236}">
                <a16:creationId xmlns:a16="http://schemas.microsoft.com/office/drawing/2014/main" id="{34998884-B79A-4B33-A100-8841BB82AF83}"/>
              </a:ext>
            </a:extLst>
          </p:cNvPr>
          <p:cNvSpPr/>
          <p:nvPr/>
        </p:nvSpPr>
        <p:spPr>
          <a:xfrm>
            <a:off x="7644464" y="4714768"/>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4</a:t>
            </a:r>
          </a:p>
        </p:txBody>
      </p:sp>
      <p:sp>
        <p:nvSpPr>
          <p:cNvPr id="185" name="Oval 184">
            <a:extLst>
              <a:ext uri="{FF2B5EF4-FFF2-40B4-BE49-F238E27FC236}">
                <a16:creationId xmlns:a16="http://schemas.microsoft.com/office/drawing/2014/main" id="{FB66813C-0D6D-4079-BADC-7F7E379D9FF2}"/>
              </a:ext>
            </a:extLst>
          </p:cNvPr>
          <p:cNvSpPr/>
          <p:nvPr/>
        </p:nvSpPr>
        <p:spPr>
          <a:xfrm>
            <a:off x="7644464" y="5457051"/>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5</a:t>
            </a:r>
          </a:p>
        </p:txBody>
      </p:sp>
      <p:sp>
        <p:nvSpPr>
          <p:cNvPr id="186" name="Rectangle 185">
            <a:extLst>
              <a:ext uri="{FF2B5EF4-FFF2-40B4-BE49-F238E27FC236}">
                <a16:creationId xmlns:a16="http://schemas.microsoft.com/office/drawing/2014/main" id="{B61E75F1-03B2-403F-B23A-68A5F04BD03D}"/>
              </a:ext>
            </a:extLst>
          </p:cNvPr>
          <p:cNvSpPr/>
          <p:nvPr/>
        </p:nvSpPr>
        <p:spPr>
          <a:xfrm>
            <a:off x="7587299" y="1607239"/>
            <a:ext cx="4401137"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nSpc>
                <a:spcPct val="70000"/>
              </a:lnSpc>
            </a:pPr>
            <a:r>
              <a:rPr lang="en-AU" sz="1200" dirty="0">
                <a:solidFill>
                  <a:schemeClr val="accent4">
                    <a:lumMod val="50000"/>
                  </a:schemeClr>
                </a:solidFill>
                <a:latin typeface="Arial Rounded MT Bold" panose="020F0704030504030204" pitchFamily="34" charset="0"/>
              </a:rPr>
              <a:t>Complaints to Barwon Health</a:t>
            </a:r>
          </a:p>
        </p:txBody>
      </p:sp>
      <p:sp>
        <p:nvSpPr>
          <p:cNvPr id="66" name="Rectangle 65">
            <a:extLst>
              <a:ext uri="{FF2B5EF4-FFF2-40B4-BE49-F238E27FC236}">
                <a16:creationId xmlns:a16="http://schemas.microsoft.com/office/drawing/2014/main" id="{A80ABCF4-E596-4953-A73E-187B1E712D96}"/>
              </a:ext>
            </a:extLst>
          </p:cNvPr>
          <p:cNvSpPr/>
          <p:nvPr/>
        </p:nvSpPr>
        <p:spPr>
          <a:xfrm>
            <a:off x="5260200" y="1798849"/>
            <a:ext cx="1778279" cy="1835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r>
              <a:rPr lang="en-AU" sz="700" dirty="0">
                <a:solidFill>
                  <a:schemeClr val="accent3"/>
                </a:solidFill>
                <a:latin typeface="Arial Nova Light" panose="020B0304020202020204" pitchFamily="34" charset="0"/>
              </a:rPr>
              <a:t>FREQUENCY OF ISSUES</a:t>
            </a:r>
          </a:p>
        </p:txBody>
      </p:sp>
      <p:sp>
        <p:nvSpPr>
          <p:cNvPr id="67" name="Rectangle 66">
            <a:extLst>
              <a:ext uri="{FF2B5EF4-FFF2-40B4-BE49-F238E27FC236}">
                <a16:creationId xmlns:a16="http://schemas.microsoft.com/office/drawing/2014/main" id="{78C7F91B-3F48-4045-8C9A-27D6F6FF84FC}"/>
              </a:ext>
            </a:extLst>
          </p:cNvPr>
          <p:cNvSpPr/>
          <p:nvPr/>
        </p:nvSpPr>
        <p:spPr>
          <a:xfrm>
            <a:off x="9997790" y="1821709"/>
            <a:ext cx="1778279" cy="1835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r>
              <a:rPr lang="en-AU" sz="700" dirty="0">
                <a:solidFill>
                  <a:schemeClr val="accent3"/>
                </a:solidFill>
                <a:latin typeface="Arial Nova Light" panose="020B0304020202020204" pitchFamily="34" charset="0"/>
              </a:rPr>
              <a:t>FREQUENCY OF ISSUES</a:t>
            </a:r>
          </a:p>
        </p:txBody>
      </p:sp>
      <p:sp>
        <p:nvSpPr>
          <p:cNvPr id="68" name="Rectangle 67">
            <a:extLst>
              <a:ext uri="{FF2B5EF4-FFF2-40B4-BE49-F238E27FC236}">
                <a16:creationId xmlns:a16="http://schemas.microsoft.com/office/drawing/2014/main" id="{969EB7A2-B8DB-45CE-AA28-7AA4728C45E9}"/>
              </a:ext>
            </a:extLst>
          </p:cNvPr>
          <p:cNvSpPr/>
          <p:nvPr/>
        </p:nvSpPr>
        <p:spPr>
          <a:xfrm>
            <a:off x="9770930" y="2796196"/>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nSpc>
                <a:spcPct val="80000"/>
              </a:lnSpc>
            </a:pPr>
            <a:r>
              <a:rPr lang="en-AU" sz="500" dirty="0">
                <a:solidFill>
                  <a:schemeClr val="accent2">
                    <a:lumMod val="60000"/>
                    <a:lumOff val="40000"/>
                  </a:schemeClr>
                </a:solidFill>
                <a:latin typeface="Arial Rounded MT Bold" panose="020F0704030504030204" pitchFamily="34" charset="0"/>
              </a:rPr>
              <a:t>SECTOR-WIDE</a:t>
            </a:r>
            <a:endParaRPr lang="en-AU" sz="600" dirty="0">
              <a:solidFill>
                <a:schemeClr val="accent2">
                  <a:lumMod val="60000"/>
                  <a:lumOff val="40000"/>
                </a:schemeClr>
              </a:solidFill>
              <a:latin typeface="Arial Nova Light" panose="020B0304020202020204" pitchFamily="34" charset="0"/>
            </a:endParaRPr>
          </a:p>
        </p:txBody>
      </p:sp>
      <p:grpSp>
        <p:nvGrpSpPr>
          <p:cNvPr id="74" name="Group 73">
            <a:extLst>
              <a:ext uri="{FF2B5EF4-FFF2-40B4-BE49-F238E27FC236}">
                <a16:creationId xmlns:a16="http://schemas.microsoft.com/office/drawing/2014/main" id="{51A5F71A-3D28-41CC-B1CC-1ABD9FC197DA}"/>
              </a:ext>
            </a:extLst>
          </p:cNvPr>
          <p:cNvGrpSpPr/>
          <p:nvPr/>
        </p:nvGrpSpPr>
        <p:grpSpPr>
          <a:xfrm>
            <a:off x="8028914" y="131811"/>
            <a:ext cx="4663282" cy="853786"/>
            <a:chOff x="389864" y="879801"/>
            <a:chExt cx="4663282" cy="853786"/>
          </a:xfrm>
        </p:grpSpPr>
        <p:sp>
          <p:nvSpPr>
            <p:cNvPr id="75" name="Rectangle: Rounded Corners 74">
              <a:extLst>
                <a:ext uri="{FF2B5EF4-FFF2-40B4-BE49-F238E27FC236}">
                  <a16:creationId xmlns:a16="http://schemas.microsoft.com/office/drawing/2014/main" id="{D4C0E4B9-95EA-462D-918D-BAB95159E639}"/>
                </a:ext>
              </a:extLst>
            </p:cNvPr>
            <p:cNvSpPr/>
            <p:nvPr/>
          </p:nvSpPr>
          <p:spPr>
            <a:xfrm>
              <a:off x="389864" y="879801"/>
              <a:ext cx="4019070" cy="853786"/>
            </a:xfrm>
            <a:prstGeom prst="roundRect">
              <a:avLst>
                <a:gd name="adj" fmla="val 1108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76" name="Group 75">
              <a:extLst>
                <a:ext uri="{FF2B5EF4-FFF2-40B4-BE49-F238E27FC236}">
                  <a16:creationId xmlns:a16="http://schemas.microsoft.com/office/drawing/2014/main" id="{E55FFEFC-E9E5-45D3-8032-DE1D0B4471B9}"/>
                </a:ext>
              </a:extLst>
            </p:cNvPr>
            <p:cNvGrpSpPr/>
            <p:nvPr/>
          </p:nvGrpSpPr>
          <p:grpSpPr>
            <a:xfrm>
              <a:off x="438150" y="990441"/>
              <a:ext cx="2389688" cy="652711"/>
              <a:chOff x="253774" y="5246980"/>
              <a:chExt cx="2389688" cy="652711"/>
            </a:xfrm>
          </p:grpSpPr>
          <p:grpSp>
            <p:nvGrpSpPr>
              <p:cNvPr id="85" name="Group 84">
                <a:extLst>
                  <a:ext uri="{FF2B5EF4-FFF2-40B4-BE49-F238E27FC236}">
                    <a16:creationId xmlns:a16="http://schemas.microsoft.com/office/drawing/2014/main" id="{3AAC2208-FD9F-4F77-81AB-74FEB7502EAC}"/>
                  </a:ext>
                </a:extLst>
              </p:cNvPr>
              <p:cNvGrpSpPr/>
              <p:nvPr/>
            </p:nvGrpSpPr>
            <p:grpSpPr>
              <a:xfrm>
                <a:off x="253774" y="5246980"/>
                <a:ext cx="2389688" cy="459374"/>
                <a:chOff x="253774" y="5246980"/>
                <a:chExt cx="2389688" cy="459374"/>
              </a:xfrm>
            </p:grpSpPr>
            <p:sp>
              <p:nvSpPr>
                <p:cNvPr id="89" name="Oval 88">
                  <a:extLst>
                    <a:ext uri="{FF2B5EF4-FFF2-40B4-BE49-F238E27FC236}">
                      <a16:creationId xmlns:a16="http://schemas.microsoft.com/office/drawing/2014/main" id="{9364D0B7-BDDB-4E01-8587-85F5D25F9F06}"/>
                    </a:ext>
                  </a:extLst>
                </p:cNvPr>
                <p:cNvSpPr/>
                <p:nvPr/>
              </p:nvSpPr>
              <p:spPr>
                <a:xfrm>
                  <a:off x="369490" y="5508246"/>
                  <a:ext cx="125810" cy="12581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90" name="Rectangle 89">
                  <a:extLst>
                    <a:ext uri="{FF2B5EF4-FFF2-40B4-BE49-F238E27FC236}">
                      <a16:creationId xmlns:a16="http://schemas.microsoft.com/office/drawing/2014/main" id="{224D0F31-B4E7-45A3-8ACE-E9CE9C031EA7}"/>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(n=55)</a:t>
                  </a:r>
                </a:p>
              </p:txBody>
            </p:sp>
            <p:sp>
              <p:nvSpPr>
                <p:cNvPr id="91" name="Rectangle 90">
                  <a:extLst>
                    <a:ext uri="{FF2B5EF4-FFF2-40B4-BE49-F238E27FC236}">
                      <a16:creationId xmlns:a16="http://schemas.microsoft.com/office/drawing/2014/main" id="{B0EF89E5-37B0-4ECB-AD05-33E40C5AAE16}"/>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Complaints about Barwon Health</a:t>
                  </a:r>
                </a:p>
              </p:txBody>
            </p:sp>
          </p:grpSp>
          <p:grpSp>
            <p:nvGrpSpPr>
              <p:cNvPr id="86" name="Group 85">
                <a:extLst>
                  <a:ext uri="{FF2B5EF4-FFF2-40B4-BE49-F238E27FC236}">
                    <a16:creationId xmlns:a16="http://schemas.microsoft.com/office/drawing/2014/main" id="{C4AD156F-110C-4146-8D1E-12C8619AD1DC}"/>
                  </a:ext>
                </a:extLst>
              </p:cNvPr>
              <p:cNvGrpSpPr/>
              <p:nvPr/>
            </p:nvGrpSpPr>
            <p:grpSpPr>
              <a:xfrm>
                <a:off x="369490" y="5663471"/>
                <a:ext cx="2186737" cy="236220"/>
                <a:chOff x="369490" y="5373085"/>
                <a:chExt cx="2186737" cy="236220"/>
              </a:xfrm>
            </p:grpSpPr>
            <p:sp>
              <p:nvSpPr>
                <p:cNvPr id="87" name="Oval 86">
                  <a:extLst>
                    <a:ext uri="{FF2B5EF4-FFF2-40B4-BE49-F238E27FC236}">
                      <a16:creationId xmlns:a16="http://schemas.microsoft.com/office/drawing/2014/main" id="{82738B4C-771E-4D49-8FD8-6EA55516937B}"/>
                    </a:ext>
                  </a:extLst>
                </p:cNvPr>
                <p:cNvSpPr/>
                <p:nvPr/>
              </p:nvSpPr>
              <p:spPr>
                <a:xfrm>
                  <a:off x="369490" y="5411197"/>
                  <a:ext cx="125810" cy="12581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88" name="Rectangle 87">
                  <a:extLst>
                    <a:ext uri="{FF2B5EF4-FFF2-40B4-BE49-F238E27FC236}">
                      <a16:creationId xmlns:a16="http://schemas.microsoft.com/office/drawing/2014/main" id="{AE6A1803-CF0D-41E1-BCA4-BCD1F3986BB4}"/>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(n=92)</a:t>
                  </a:r>
                </a:p>
              </p:txBody>
            </p:sp>
          </p:grpSp>
        </p:grpSp>
        <p:grpSp>
          <p:nvGrpSpPr>
            <p:cNvPr id="77" name="Group 76">
              <a:extLst>
                <a:ext uri="{FF2B5EF4-FFF2-40B4-BE49-F238E27FC236}">
                  <a16:creationId xmlns:a16="http://schemas.microsoft.com/office/drawing/2014/main" id="{8FADFDB9-876F-4537-AD11-95C464DD0320}"/>
                </a:ext>
              </a:extLst>
            </p:cNvPr>
            <p:cNvGrpSpPr/>
            <p:nvPr/>
          </p:nvGrpSpPr>
          <p:grpSpPr>
            <a:xfrm>
              <a:off x="2663458" y="990441"/>
              <a:ext cx="2389688" cy="652711"/>
              <a:chOff x="253774" y="5246980"/>
              <a:chExt cx="2389688" cy="652711"/>
            </a:xfrm>
          </p:grpSpPr>
          <p:grpSp>
            <p:nvGrpSpPr>
              <p:cNvPr id="78" name="Group 77">
                <a:extLst>
                  <a:ext uri="{FF2B5EF4-FFF2-40B4-BE49-F238E27FC236}">
                    <a16:creationId xmlns:a16="http://schemas.microsoft.com/office/drawing/2014/main" id="{664A5A6B-5F34-414D-8478-C9AFD59842E5}"/>
                  </a:ext>
                </a:extLst>
              </p:cNvPr>
              <p:cNvGrpSpPr/>
              <p:nvPr/>
            </p:nvGrpSpPr>
            <p:grpSpPr>
              <a:xfrm>
                <a:off x="253774" y="5246980"/>
                <a:ext cx="2389688" cy="459374"/>
                <a:chOff x="253774" y="5246980"/>
                <a:chExt cx="2389688" cy="459374"/>
              </a:xfrm>
            </p:grpSpPr>
            <p:sp>
              <p:nvSpPr>
                <p:cNvPr id="82" name="Oval 81">
                  <a:extLst>
                    <a:ext uri="{FF2B5EF4-FFF2-40B4-BE49-F238E27FC236}">
                      <a16:creationId xmlns:a16="http://schemas.microsoft.com/office/drawing/2014/main" id="{2FBB96D9-59F6-4B36-B5BC-D155DCA43529}"/>
                    </a:ext>
                  </a:extLst>
                </p:cNvPr>
                <p:cNvSpPr/>
                <p:nvPr/>
              </p:nvSpPr>
              <p:spPr>
                <a:xfrm>
                  <a:off x="369490" y="5508246"/>
                  <a:ext cx="125810" cy="125810"/>
                </a:xfrm>
                <a:prstGeom prst="ellipse">
                  <a:avLst/>
                </a:prstGeom>
                <a:solidFill>
                  <a:srgbClr val="176E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83" name="Rectangle 82">
                  <a:extLst>
                    <a:ext uri="{FF2B5EF4-FFF2-40B4-BE49-F238E27FC236}">
                      <a16:creationId xmlns:a16="http://schemas.microsoft.com/office/drawing/2014/main" id="{46A06CF0-FBF8-4D56-9884-A2F7F280A77D}"/>
                    </a:ext>
                  </a:extLst>
                </p:cNvPr>
                <p:cNvSpPr/>
                <p:nvPr/>
              </p:nvSpPr>
              <p:spPr>
                <a:xfrm>
                  <a:off x="490683" y="5470134"/>
                  <a:ext cx="167536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(n=1503)</a:t>
                  </a:r>
                </a:p>
              </p:txBody>
            </p:sp>
            <p:sp>
              <p:nvSpPr>
                <p:cNvPr id="84" name="Rectangle 83">
                  <a:extLst>
                    <a:ext uri="{FF2B5EF4-FFF2-40B4-BE49-F238E27FC236}">
                      <a16:creationId xmlns:a16="http://schemas.microsoft.com/office/drawing/2014/main" id="{04B15C8A-E06E-4F1F-8489-27EE58D3208F}"/>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Sector-wide complaints</a:t>
                  </a:r>
                </a:p>
              </p:txBody>
            </p:sp>
          </p:grpSp>
          <p:grpSp>
            <p:nvGrpSpPr>
              <p:cNvPr id="79" name="Group 78">
                <a:extLst>
                  <a:ext uri="{FF2B5EF4-FFF2-40B4-BE49-F238E27FC236}">
                    <a16:creationId xmlns:a16="http://schemas.microsoft.com/office/drawing/2014/main" id="{A67F56DC-96CC-4A86-A491-48C106DAB405}"/>
                  </a:ext>
                </a:extLst>
              </p:cNvPr>
              <p:cNvGrpSpPr/>
              <p:nvPr/>
            </p:nvGrpSpPr>
            <p:grpSpPr>
              <a:xfrm>
                <a:off x="369490" y="5663471"/>
                <a:ext cx="2186737" cy="236220"/>
                <a:chOff x="369490" y="5373085"/>
                <a:chExt cx="2186737" cy="236220"/>
              </a:xfrm>
            </p:grpSpPr>
            <p:sp>
              <p:nvSpPr>
                <p:cNvPr id="80" name="Oval 79">
                  <a:extLst>
                    <a:ext uri="{FF2B5EF4-FFF2-40B4-BE49-F238E27FC236}">
                      <a16:creationId xmlns:a16="http://schemas.microsoft.com/office/drawing/2014/main" id="{DF87AF1A-C70A-465B-BAD8-AEEC6500D8B1}"/>
                    </a:ext>
                  </a:extLst>
                </p:cNvPr>
                <p:cNvSpPr/>
                <p:nvPr/>
              </p:nvSpPr>
              <p:spPr>
                <a:xfrm>
                  <a:off x="369490" y="5411197"/>
                  <a:ext cx="125810" cy="125810"/>
                </a:xfrm>
                <a:prstGeom prst="ellipse">
                  <a:avLst/>
                </a:prstGeom>
                <a:solidFill>
                  <a:srgbClr val="4E76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81" name="Rectangle 80">
                  <a:extLst>
                    <a:ext uri="{FF2B5EF4-FFF2-40B4-BE49-F238E27FC236}">
                      <a16:creationId xmlns:a16="http://schemas.microsoft.com/office/drawing/2014/main" id="{16EF7D36-35A7-4C59-8B74-67AF6C810722}"/>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(n=1528)</a:t>
                  </a:r>
                </a:p>
              </p:txBody>
            </p:sp>
          </p:grpSp>
        </p:grpSp>
      </p:grpSp>
    </p:spTree>
    <p:extLst>
      <p:ext uri="{BB962C8B-B14F-4D97-AF65-F5344CB8AC3E}">
        <p14:creationId xmlns:p14="http://schemas.microsoft.com/office/powerpoint/2010/main" val="9088677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A3927AD2-AC04-40A6-9DA9-BA8FE10B9FF5}"/>
              </a:ext>
            </a:extLst>
          </p:cNvPr>
          <p:cNvGrpSpPr/>
          <p:nvPr/>
        </p:nvGrpSpPr>
        <p:grpSpPr>
          <a:xfrm>
            <a:off x="5339457" y="1915914"/>
            <a:ext cx="1513086" cy="1513086"/>
            <a:chOff x="4377077" y="1987623"/>
            <a:chExt cx="759214" cy="759214"/>
          </a:xfrm>
        </p:grpSpPr>
        <p:sp>
          <p:nvSpPr>
            <p:cNvPr id="3" name="Oval 2">
              <a:extLst>
                <a:ext uri="{FF2B5EF4-FFF2-40B4-BE49-F238E27FC236}">
                  <a16:creationId xmlns:a16="http://schemas.microsoft.com/office/drawing/2014/main" id="{6AEE8289-5E1F-42F4-BDB6-E8B6C2581EA7}"/>
                </a:ext>
              </a:extLst>
            </p:cNvPr>
            <p:cNvSpPr/>
            <p:nvPr/>
          </p:nvSpPr>
          <p:spPr>
            <a:xfrm>
              <a:off x="4377077" y="1987623"/>
              <a:ext cx="759214" cy="7592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 name="Graphic 3">
              <a:extLst>
                <a:ext uri="{FF2B5EF4-FFF2-40B4-BE49-F238E27FC236}">
                  <a16:creationId xmlns:a16="http://schemas.microsoft.com/office/drawing/2014/main" id="{AFD73D63-062C-43DD-97D8-039781318D1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4517505" y="2128051"/>
              <a:ext cx="478358" cy="478358"/>
            </a:xfrm>
            <a:prstGeom prst="rect">
              <a:avLst/>
            </a:prstGeom>
          </p:spPr>
        </p:pic>
      </p:grpSp>
      <p:sp>
        <p:nvSpPr>
          <p:cNvPr id="5" name="TextBox 4">
            <a:extLst>
              <a:ext uri="{FF2B5EF4-FFF2-40B4-BE49-F238E27FC236}">
                <a16:creationId xmlns:a16="http://schemas.microsoft.com/office/drawing/2014/main" id="{0CA30244-EA1D-43CE-88E7-67E96EA557D0}"/>
              </a:ext>
            </a:extLst>
          </p:cNvPr>
          <p:cNvSpPr txBox="1"/>
          <p:nvPr/>
        </p:nvSpPr>
        <p:spPr>
          <a:xfrm>
            <a:off x="3895725" y="3708868"/>
            <a:ext cx="4400550" cy="1455182"/>
          </a:xfrm>
          <a:prstGeom prst="rect">
            <a:avLst/>
          </a:prstGeom>
          <a:noFill/>
        </p:spPr>
        <p:txBody>
          <a:bodyPr wrap="square" anchor="ctr">
            <a:noAutofit/>
          </a:bodyPr>
          <a:lstStyle/>
          <a:p>
            <a:pPr algn="ctr">
              <a:lnSpc>
                <a:spcPct val="85000"/>
              </a:lnSpc>
            </a:pPr>
            <a:r>
              <a:rPr lang="en-AU" sz="4400" dirty="0">
                <a:solidFill>
                  <a:schemeClr val="bg1"/>
                </a:solidFill>
                <a:latin typeface="Arial Rounded MT Bold" panose="020F0704030504030204" pitchFamily="34" charset="0"/>
              </a:rPr>
              <a:t>Outcomes of complaints</a:t>
            </a:r>
          </a:p>
        </p:txBody>
      </p:sp>
    </p:spTree>
    <p:extLst>
      <p:ext uri="{BB962C8B-B14F-4D97-AF65-F5344CB8AC3E}">
        <p14:creationId xmlns:p14="http://schemas.microsoft.com/office/powerpoint/2010/main" val="21811262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a:extLst>
              <a:ext uri="{FF2B5EF4-FFF2-40B4-BE49-F238E27FC236}">
                <a16:creationId xmlns:a16="http://schemas.microsoft.com/office/drawing/2014/main" id="{0EB672B1-5887-4511-8FFC-B1514DBA91BA}"/>
              </a:ext>
            </a:extLst>
          </p:cNvPr>
          <p:cNvGraphicFramePr>
            <a:graphicFrameLocks/>
          </p:cNvGraphicFramePr>
          <p:nvPr>
            <p:extLst>
              <p:ext uri="{D42A27DB-BD31-4B8C-83A1-F6EECF244321}">
                <p14:modId xmlns:p14="http://schemas.microsoft.com/office/powerpoint/2010/main" val="1971516318"/>
              </p:ext>
            </p:extLst>
          </p:nvPr>
        </p:nvGraphicFramePr>
        <p:xfrm>
          <a:off x="3874848" y="301476"/>
          <a:ext cx="7679279" cy="6108036"/>
        </p:xfrm>
        <a:graphic>
          <a:graphicData uri="http://schemas.openxmlformats.org/drawingml/2006/chart">
            <c:chart xmlns:c="http://schemas.openxmlformats.org/drawingml/2006/chart" xmlns:r="http://schemas.openxmlformats.org/officeDocument/2006/relationships" r:id="rId3"/>
          </a:graphicData>
        </a:graphic>
      </p:graphicFrame>
      <p:sp>
        <p:nvSpPr>
          <p:cNvPr id="6" name="Title 1">
            <a:extLst>
              <a:ext uri="{FF2B5EF4-FFF2-40B4-BE49-F238E27FC236}">
                <a16:creationId xmlns:a16="http://schemas.microsoft.com/office/drawing/2014/main" id="{4ADAE8C7-EE46-4C64-90DC-523225301A72}"/>
              </a:ext>
            </a:extLst>
          </p:cNvPr>
          <p:cNvSpPr txBox="1">
            <a:spLocks/>
          </p:cNvSpPr>
          <p:nvPr/>
        </p:nvSpPr>
        <p:spPr>
          <a:xfrm>
            <a:off x="393939" y="301476"/>
            <a:ext cx="1140753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What were the outcomes of complaints? </a:t>
            </a:r>
            <a:r>
              <a:rPr lang="en-AU" sz="1400" dirty="0">
                <a:solidFill>
                  <a:schemeClr val="accent3"/>
                </a:solidFill>
                <a:latin typeface="Arial Nova Light" panose="020B0304020202020204" pitchFamily="34" charset="0"/>
                <a:cs typeface="Arial" panose="020B0604020202020204" pitchFamily="34" charset="0"/>
              </a:rPr>
              <a:t>2019-20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rPr>
              <a:t>Closed complaints about Barwon Health</a:t>
            </a:r>
            <a:endParaRPr kumimoji="0" lang="en-AU" sz="16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endParaRPr>
          </a:p>
          <a:p>
            <a:pPr algn="l"/>
            <a:endParaRPr lang="en-AU" sz="1400" dirty="0">
              <a:solidFill>
                <a:schemeClr val="accent3"/>
              </a:solidFill>
              <a:latin typeface="Arial Nova Light" panose="020B03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37275FC9-DCC8-4EE7-9F89-C054BC939FBA}"/>
              </a:ext>
            </a:extLst>
          </p:cNvPr>
          <p:cNvSpPr txBox="1"/>
          <p:nvPr/>
        </p:nvSpPr>
        <p:spPr>
          <a:xfrm>
            <a:off x="406563" y="1312198"/>
            <a:ext cx="3355811" cy="5097357"/>
          </a:xfrm>
          <a:prstGeom prst="rect">
            <a:avLst/>
          </a:prstGeom>
          <a:noFill/>
        </p:spPr>
        <p:txBody>
          <a:bodyPr wrap="square">
            <a:spAutoFit/>
          </a:bodyPr>
          <a:lstStyle/>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Outcomes achieved by Barwon Health in response to complaints made to the MHCC about Barwon Health mirrored statewide trends, with the majority resulting in acknowledgement, action or answer.</a:t>
            </a:r>
          </a:p>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In response to complaints directly to Barwon Health, the most common outcomes of complaints were action and answer, reached for a higher percentage of complaints compared to the sector.</a:t>
            </a:r>
          </a:p>
        </p:txBody>
      </p:sp>
    </p:spTree>
    <p:extLst>
      <p:ext uri="{BB962C8B-B14F-4D97-AF65-F5344CB8AC3E}">
        <p14:creationId xmlns:p14="http://schemas.microsoft.com/office/powerpoint/2010/main" val="24911128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B66B096-DF16-4ADA-A580-72E352B892CB}"/>
              </a:ext>
            </a:extLst>
          </p:cNvPr>
          <p:cNvSpPr txBox="1"/>
          <p:nvPr/>
        </p:nvSpPr>
        <p:spPr>
          <a:xfrm>
            <a:off x="406564" y="1312198"/>
            <a:ext cx="5156036" cy="2967544"/>
          </a:xfrm>
          <a:prstGeom prst="rect">
            <a:avLst/>
          </a:prstGeom>
          <a:noFill/>
        </p:spPr>
        <p:txBody>
          <a:bodyPr wrap="square">
            <a:spAutoFit/>
          </a:bodyPr>
          <a:lstStyle/>
          <a:p>
            <a:pPr marL="285750" indent="-285750" algn="l">
              <a:lnSpc>
                <a:spcPct val="110000"/>
              </a:lnSpc>
              <a:spcBef>
                <a:spcPts val="600"/>
              </a:spcBef>
              <a:spcAft>
                <a:spcPts val="600"/>
              </a:spcAft>
              <a:buClr>
                <a:schemeClr val="accent6"/>
              </a:buClr>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Actions most frequently undertaken by Barwon Health included:</a:t>
            </a:r>
          </a:p>
          <a:p>
            <a:pPr marL="742950" lvl="1" indent="-285750">
              <a:lnSpc>
                <a:spcPct val="110000"/>
              </a:lnSpc>
              <a:spcBef>
                <a:spcPts val="600"/>
              </a:spcBef>
              <a:spcAft>
                <a:spcPts val="600"/>
              </a:spcAft>
              <a:buClr>
                <a:schemeClr val="accent6"/>
              </a:buClr>
              <a:buFont typeface="Courier New" panose="02070309020205020404" pitchFamily="49" charset="0"/>
              <a:buChar char="o"/>
            </a:pPr>
            <a:r>
              <a:rPr lang="en-US" dirty="0">
                <a:solidFill>
                  <a:schemeClr val="accent3"/>
                </a:solidFill>
                <a:latin typeface="Arial Nova Light" panose="020B0304020202020204" pitchFamily="34" charset="0"/>
                <a:cs typeface="Arial" panose="020B0604020202020204" pitchFamily="34" charset="0"/>
              </a:rPr>
              <a:t>responding to the complainant or consumer directly </a:t>
            </a:r>
          </a:p>
          <a:p>
            <a:pPr marL="742950" lvl="1" indent="-285750">
              <a:lnSpc>
                <a:spcPct val="110000"/>
              </a:lnSpc>
              <a:spcBef>
                <a:spcPts val="600"/>
              </a:spcBef>
              <a:spcAft>
                <a:spcPts val="600"/>
              </a:spcAft>
              <a:buClr>
                <a:schemeClr val="accent6"/>
              </a:buClr>
              <a:buFont typeface="Courier New" panose="02070309020205020404" pitchFamily="49" charset="0"/>
              <a:buChar char="o"/>
            </a:pPr>
            <a:r>
              <a:rPr lang="en-US" dirty="0">
                <a:solidFill>
                  <a:schemeClr val="accent3"/>
                </a:solidFill>
                <a:latin typeface="Arial Nova Light" panose="020B0304020202020204" pitchFamily="34" charset="0"/>
                <a:cs typeface="Arial" panose="020B0604020202020204" pitchFamily="34" charset="0"/>
              </a:rPr>
              <a:t>meetings or reviews arranged by provider with service user or complainant</a:t>
            </a:r>
          </a:p>
          <a:p>
            <a:pPr marL="742950" lvl="1" indent="-285750">
              <a:lnSpc>
                <a:spcPct val="110000"/>
              </a:lnSpc>
              <a:spcBef>
                <a:spcPts val="600"/>
              </a:spcBef>
              <a:spcAft>
                <a:spcPts val="600"/>
              </a:spcAft>
              <a:buClr>
                <a:schemeClr val="accent6"/>
              </a:buClr>
              <a:buFont typeface="Courier New" panose="02070309020205020404" pitchFamily="49" charset="0"/>
              <a:buChar char="o"/>
            </a:pPr>
            <a:r>
              <a:rPr lang="en-US" dirty="0">
                <a:solidFill>
                  <a:schemeClr val="accent3"/>
                </a:solidFill>
                <a:latin typeface="Arial Nova Light" panose="020B0304020202020204" pitchFamily="34" charset="0"/>
                <a:cs typeface="Arial" panose="020B0604020202020204" pitchFamily="34" charset="0"/>
              </a:rPr>
              <a:t>improved communication/resolution of misunderstandings</a:t>
            </a:r>
          </a:p>
        </p:txBody>
      </p:sp>
      <p:graphicFrame>
        <p:nvGraphicFramePr>
          <p:cNvPr id="11" name="Chart 10">
            <a:extLst>
              <a:ext uri="{FF2B5EF4-FFF2-40B4-BE49-F238E27FC236}">
                <a16:creationId xmlns:a16="http://schemas.microsoft.com/office/drawing/2014/main" id="{0EB672B1-5887-4511-8FFC-B1514DBA91BA}"/>
              </a:ext>
            </a:extLst>
          </p:cNvPr>
          <p:cNvGraphicFramePr>
            <a:graphicFrameLocks/>
          </p:cNvGraphicFramePr>
          <p:nvPr>
            <p:extLst>
              <p:ext uri="{D42A27DB-BD31-4B8C-83A1-F6EECF244321}">
                <p14:modId xmlns:p14="http://schemas.microsoft.com/office/powerpoint/2010/main" val="1596690574"/>
              </p:ext>
            </p:extLst>
          </p:nvPr>
        </p:nvGraphicFramePr>
        <p:xfrm>
          <a:off x="5953125" y="716436"/>
          <a:ext cx="5832310" cy="5879041"/>
        </p:xfrm>
        <a:graphic>
          <a:graphicData uri="http://schemas.openxmlformats.org/drawingml/2006/chart">
            <c:chart xmlns:c="http://schemas.openxmlformats.org/drawingml/2006/chart" xmlns:r="http://schemas.openxmlformats.org/officeDocument/2006/relationships" r:id="rId2"/>
          </a:graphicData>
        </a:graphic>
      </p:graphicFrame>
      <p:sp>
        <p:nvSpPr>
          <p:cNvPr id="5" name="Title 1">
            <a:extLst>
              <a:ext uri="{FF2B5EF4-FFF2-40B4-BE49-F238E27FC236}">
                <a16:creationId xmlns:a16="http://schemas.microsoft.com/office/drawing/2014/main" id="{81701CA3-C7A7-4F83-BA4D-CD4C3C14B5D3}"/>
              </a:ext>
            </a:extLst>
          </p:cNvPr>
          <p:cNvSpPr txBox="1">
            <a:spLocks/>
          </p:cNvSpPr>
          <p:nvPr/>
        </p:nvSpPr>
        <p:spPr>
          <a:xfrm>
            <a:off x="393939" y="301476"/>
            <a:ext cx="1140753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a:solidFill>
                  <a:schemeClr val="accent3"/>
                </a:solidFill>
                <a:latin typeface="Arial Rounded MT Bold" panose="020F0704030504030204" pitchFamily="34" charset="0"/>
                <a:cs typeface="Arial" panose="020B0604020202020204" pitchFamily="34" charset="0"/>
              </a:rPr>
              <a:t>What actions were taken by the service? </a:t>
            </a:r>
            <a:r>
              <a:rPr lang="en-AU" sz="1400">
                <a:solidFill>
                  <a:schemeClr val="accent3"/>
                </a:solidFill>
                <a:latin typeface="Arial Nova Light" panose="020B0304020202020204" pitchFamily="34" charset="0"/>
                <a:cs typeface="Arial" panose="020B0604020202020204" pitchFamily="34" charset="0"/>
              </a:rPr>
              <a:t>2019-20</a:t>
            </a:r>
          </a:p>
          <a:p>
            <a:pPr algn="l"/>
            <a:r>
              <a:rPr lang="en-AU" sz="1800">
                <a:solidFill>
                  <a:srgbClr val="052A39"/>
                </a:solidFill>
                <a:latin typeface="Arial Nova Light" panose="020B0304020202020204" pitchFamily="34" charset="0"/>
              </a:rPr>
              <a:t>Top specific actions taken by service in response to complaints to the MHCC</a:t>
            </a:r>
            <a:endParaRPr lang="en-AU" sz="1800" dirty="0">
              <a:solidFill>
                <a:schemeClr val="accent3"/>
              </a:solidFill>
              <a:latin typeface="Arial Nova Light" panose="020B03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B9FF614E-18A6-45B8-8142-FDE8FEB97188}"/>
              </a:ext>
            </a:extLst>
          </p:cNvPr>
          <p:cNvSpPr/>
          <p:nvPr/>
        </p:nvSpPr>
        <p:spPr>
          <a:xfrm rot="16200000">
            <a:off x="4681563" y="3667580"/>
            <a:ext cx="2152600" cy="3905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200" dirty="0">
                <a:solidFill>
                  <a:schemeClr val="tx1">
                    <a:lumMod val="75000"/>
                    <a:lumOff val="25000"/>
                  </a:schemeClr>
                </a:solidFill>
                <a:latin typeface="Arial Nova Light" panose="020B0304020202020204" pitchFamily="34" charset="0"/>
              </a:rPr>
              <a:t>Frequency of actions</a:t>
            </a:r>
          </a:p>
        </p:txBody>
      </p:sp>
    </p:spTree>
    <p:extLst>
      <p:ext uri="{BB962C8B-B14F-4D97-AF65-F5344CB8AC3E}">
        <p14:creationId xmlns:p14="http://schemas.microsoft.com/office/powerpoint/2010/main" val="41884369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Rounded Corners 26">
            <a:extLst>
              <a:ext uri="{FF2B5EF4-FFF2-40B4-BE49-F238E27FC236}">
                <a16:creationId xmlns:a16="http://schemas.microsoft.com/office/drawing/2014/main" id="{2C287734-24D1-4A5D-A666-27158827635A}"/>
              </a:ext>
            </a:extLst>
          </p:cNvPr>
          <p:cNvSpPr/>
          <p:nvPr/>
        </p:nvSpPr>
        <p:spPr>
          <a:xfrm>
            <a:off x="407785" y="1326589"/>
            <a:ext cx="3380576" cy="555905"/>
          </a:xfrm>
          <a:prstGeom prst="roundRect">
            <a:avLst>
              <a:gd name="adj" fmla="val 500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12000" rtlCol="0" anchor="ctr"/>
          <a:lstStyle/>
          <a:p>
            <a:r>
              <a:rPr lang="en-AU" sz="2000" dirty="0">
                <a:solidFill>
                  <a:schemeClr val="accent1">
                    <a:lumMod val="75000"/>
                  </a:schemeClr>
                </a:solidFill>
                <a:latin typeface="Arial Rounded MT Bold" panose="020F0704030504030204" pitchFamily="34" charset="0"/>
              </a:rPr>
              <a:t>Complaint numbers</a:t>
            </a:r>
          </a:p>
        </p:txBody>
      </p:sp>
      <p:sp>
        <p:nvSpPr>
          <p:cNvPr id="6" name="TextBox 5">
            <a:extLst>
              <a:ext uri="{FF2B5EF4-FFF2-40B4-BE49-F238E27FC236}">
                <a16:creationId xmlns:a16="http://schemas.microsoft.com/office/drawing/2014/main" id="{AF80A39C-E3D8-480C-B336-1075A5AA03DA}"/>
              </a:ext>
            </a:extLst>
          </p:cNvPr>
          <p:cNvSpPr txBox="1"/>
          <p:nvPr/>
        </p:nvSpPr>
        <p:spPr>
          <a:xfrm>
            <a:off x="510077" y="2090710"/>
            <a:ext cx="3380575" cy="2391552"/>
          </a:xfrm>
          <a:prstGeom prst="rect">
            <a:avLst/>
          </a:prstGeom>
          <a:noFill/>
        </p:spPr>
        <p:txBody>
          <a:bodyPr wrap="square">
            <a:spAutoFit/>
          </a:bodyPr>
          <a:lstStyle/>
          <a:p>
            <a:pPr marL="285750" indent="-285750" algn="l">
              <a:lnSpc>
                <a:spcPct val="110000"/>
              </a:lnSpc>
              <a:spcBef>
                <a:spcPts val="600"/>
              </a:spcBef>
              <a:spcAft>
                <a:spcPts val="600"/>
              </a:spcAft>
              <a:buClr>
                <a:schemeClr val="accent1">
                  <a:lumMod val="75000"/>
                </a:schemeClr>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There is a trend of greater numbers of complaints being made directly to Barwon Health than to the MHCC, indicating that complainants feel supported to raise their concerns directly with the treating team.</a:t>
            </a:r>
          </a:p>
          <a:p>
            <a:pPr marL="285750" indent="-285750" algn="l">
              <a:lnSpc>
                <a:spcPct val="110000"/>
              </a:lnSpc>
              <a:spcBef>
                <a:spcPts val="600"/>
              </a:spcBef>
              <a:spcAft>
                <a:spcPts val="600"/>
              </a:spcAft>
              <a:buFont typeface="Arial" panose="020B0604020202020204" pitchFamily="34" charset="0"/>
              <a:buChar char="•"/>
            </a:pPr>
            <a:endParaRPr lang="en-AU" sz="1600" dirty="0">
              <a:solidFill>
                <a:schemeClr val="accent3"/>
              </a:solidFill>
              <a:latin typeface="Arial Nova Light" panose="020B0304020202020204" pitchFamily="34" charset="0"/>
              <a:cs typeface="Arial" panose="020B0604020202020204" pitchFamily="34" charset="0"/>
            </a:endParaRPr>
          </a:p>
        </p:txBody>
      </p:sp>
      <p:sp>
        <p:nvSpPr>
          <p:cNvPr id="8" name="Title 1">
            <a:extLst>
              <a:ext uri="{FF2B5EF4-FFF2-40B4-BE49-F238E27FC236}">
                <a16:creationId xmlns:a16="http://schemas.microsoft.com/office/drawing/2014/main" id="{602728D8-0F47-4841-870A-A5046F655BE1}"/>
              </a:ext>
            </a:extLst>
          </p:cNvPr>
          <p:cNvSpPr txBox="1">
            <a:spLocks/>
          </p:cNvSpPr>
          <p:nvPr/>
        </p:nvSpPr>
        <p:spPr>
          <a:xfrm>
            <a:off x="393939" y="301476"/>
            <a:ext cx="1140753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Key points to consider</a:t>
            </a:r>
            <a:endParaRPr lang="en-AU" sz="1800" dirty="0">
              <a:solidFill>
                <a:schemeClr val="accent3"/>
              </a:solidFill>
              <a:latin typeface="Arial Nova Light" panose="020B0304020202020204" pitchFamily="34" charset="0"/>
              <a:cs typeface="Arial" panose="020B0604020202020204" pitchFamily="34" charset="0"/>
            </a:endParaRPr>
          </a:p>
        </p:txBody>
      </p:sp>
      <p:grpSp>
        <p:nvGrpSpPr>
          <p:cNvPr id="26" name="Group 25">
            <a:extLst>
              <a:ext uri="{FF2B5EF4-FFF2-40B4-BE49-F238E27FC236}">
                <a16:creationId xmlns:a16="http://schemas.microsoft.com/office/drawing/2014/main" id="{5AA4DE44-1ECE-4C60-A962-2EA69D2A4641}"/>
              </a:ext>
            </a:extLst>
          </p:cNvPr>
          <p:cNvGrpSpPr/>
          <p:nvPr/>
        </p:nvGrpSpPr>
        <p:grpSpPr>
          <a:xfrm>
            <a:off x="407785" y="1329455"/>
            <a:ext cx="553040" cy="553040"/>
            <a:chOff x="4377077" y="1987623"/>
            <a:chExt cx="759214" cy="759214"/>
          </a:xfrm>
        </p:grpSpPr>
        <p:sp>
          <p:nvSpPr>
            <p:cNvPr id="17" name="Oval 16">
              <a:extLst>
                <a:ext uri="{FF2B5EF4-FFF2-40B4-BE49-F238E27FC236}">
                  <a16:creationId xmlns:a16="http://schemas.microsoft.com/office/drawing/2014/main" id="{1B9901F2-E2EE-453F-BB9F-C7F8919DE3AD}"/>
                </a:ext>
              </a:extLst>
            </p:cNvPr>
            <p:cNvSpPr/>
            <p:nvPr/>
          </p:nvSpPr>
          <p:spPr>
            <a:xfrm>
              <a:off x="4377077" y="1987623"/>
              <a:ext cx="759214" cy="75921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9" descr="Tally with solid fill">
              <a:extLst>
                <a:ext uri="{FF2B5EF4-FFF2-40B4-BE49-F238E27FC236}">
                  <a16:creationId xmlns:a16="http://schemas.microsoft.com/office/drawing/2014/main" id="{7E0F5950-C076-4467-9C3A-34C3150BF92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17505" y="2128051"/>
              <a:ext cx="478358" cy="478358"/>
            </a:xfrm>
            <a:prstGeom prst="rect">
              <a:avLst/>
            </a:prstGeom>
          </p:spPr>
        </p:pic>
      </p:grpSp>
      <p:sp>
        <p:nvSpPr>
          <p:cNvPr id="39" name="Rectangle: Rounded Corners 38">
            <a:extLst>
              <a:ext uri="{FF2B5EF4-FFF2-40B4-BE49-F238E27FC236}">
                <a16:creationId xmlns:a16="http://schemas.microsoft.com/office/drawing/2014/main" id="{10E2D5BA-46D2-48D6-A5F7-A7963FE02346}"/>
              </a:ext>
            </a:extLst>
          </p:cNvPr>
          <p:cNvSpPr/>
          <p:nvPr/>
        </p:nvSpPr>
        <p:spPr>
          <a:xfrm>
            <a:off x="4216214" y="1326589"/>
            <a:ext cx="3380576" cy="555905"/>
          </a:xfrm>
          <a:prstGeom prst="roundRect">
            <a:avLst>
              <a:gd name="adj" fmla="val 50000"/>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12000" rtlCol="0" anchor="ctr"/>
          <a:lstStyle/>
          <a:p>
            <a:r>
              <a:rPr lang="en-AU" sz="2000" dirty="0">
                <a:solidFill>
                  <a:schemeClr val="accent2">
                    <a:lumMod val="75000"/>
                  </a:schemeClr>
                </a:solidFill>
                <a:latin typeface="Arial Rounded MT Bold" panose="020F0704030504030204" pitchFamily="34" charset="0"/>
              </a:rPr>
              <a:t>Issues raised</a:t>
            </a:r>
          </a:p>
        </p:txBody>
      </p:sp>
      <p:grpSp>
        <p:nvGrpSpPr>
          <p:cNvPr id="40" name="Group 39">
            <a:extLst>
              <a:ext uri="{FF2B5EF4-FFF2-40B4-BE49-F238E27FC236}">
                <a16:creationId xmlns:a16="http://schemas.microsoft.com/office/drawing/2014/main" id="{CC14D3CD-035A-4D3B-8373-87BC57DC07E0}"/>
              </a:ext>
            </a:extLst>
          </p:cNvPr>
          <p:cNvGrpSpPr/>
          <p:nvPr/>
        </p:nvGrpSpPr>
        <p:grpSpPr>
          <a:xfrm>
            <a:off x="4216214" y="1329455"/>
            <a:ext cx="553040" cy="553040"/>
            <a:chOff x="4377077" y="1987623"/>
            <a:chExt cx="759214" cy="759214"/>
          </a:xfrm>
        </p:grpSpPr>
        <p:sp>
          <p:nvSpPr>
            <p:cNvPr id="41" name="Oval 40">
              <a:extLst>
                <a:ext uri="{FF2B5EF4-FFF2-40B4-BE49-F238E27FC236}">
                  <a16:creationId xmlns:a16="http://schemas.microsoft.com/office/drawing/2014/main" id="{B7EC4B59-6F2E-48E8-B65E-9188BEB69141}"/>
                </a:ext>
              </a:extLst>
            </p:cNvPr>
            <p:cNvSpPr/>
            <p:nvPr/>
          </p:nvSpPr>
          <p:spPr>
            <a:xfrm>
              <a:off x="4377077" y="1987623"/>
              <a:ext cx="759214" cy="759214"/>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2" name="Graphic 41">
              <a:extLst>
                <a:ext uri="{FF2B5EF4-FFF2-40B4-BE49-F238E27FC236}">
                  <a16:creationId xmlns:a16="http://schemas.microsoft.com/office/drawing/2014/main" id="{1786BD5E-FFE3-4274-9226-78EE06AF4C1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4517505" y="2128051"/>
              <a:ext cx="478358" cy="478358"/>
            </a:xfrm>
            <a:prstGeom prst="rect">
              <a:avLst/>
            </a:prstGeom>
          </p:spPr>
        </p:pic>
      </p:grpSp>
      <p:sp>
        <p:nvSpPr>
          <p:cNvPr id="43" name="Rectangle: Rounded Corners 42">
            <a:extLst>
              <a:ext uri="{FF2B5EF4-FFF2-40B4-BE49-F238E27FC236}">
                <a16:creationId xmlns:a16="http://schemas.microsoft.com/office/drawing/2014/main" id="{CF9AC36B-E77C-4A90-964A-248F19E3DFAA}"/>
              </a:ext>
            </a:extLst>
          </p:cNvPr>
          <p:cNvSpPr/>
          <p:nvPr/>
        </p:nvSpPr>
        <p:spPr>
          <a:xfrm>
            <a:off x="8024643" y="1326589"/>
            <a:ext cx="3380576" cy="555905"/>
          </a:xfrm>
          <a:prstGeom prst="roundRect">
            <a:avLst>
              <a:gd name="adj" fmla="val 50000"/>
            </a:avLst>
          </a:prstGeom>
          <a:solidFill>
            <a:schemeClr val="accent3">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12000" rtlCol="0" anchor="ctr"/>
          <a:lstStyle/>
          <a:p>
            <a:r>
              <a:rPr lang="en-AU" sz="2000" dirty="0">
                <a:solidFill>
                  <a:schemeClr val="accent3"/>
                </a:solidFill>
                <a:latin typeface="Arial Rounded MT Bold" panose="020F0704030504030204" pitchFamily="34" charset="0"/>
              </a:rPr>
              <a:t>Outcomes</a:t>
            </a:r>
          </a:p>
        </p:txBody>
      </p:sp>
      <p:grpSp>
        <p:nvGrpSpPr>
          <p:cNvPr id="44" name="Group 43">
            <a:extLst>
              <a:ext uri="{FF2B5EF4-FFF2-40B4-BE49-F238E27FC236}">
                <a16:creationId xmlns:a16="http://schemas.microsoft.com/office/drawing/2014/main" id="{3871545F-9303-4E2C-9DC2-17174EEF40A2}"/>
              </a:ext>
            </a:extLst>
          </p:cNvPr>
          <p:cNvGrpSpPr/>
          <p:nvPr/>
        </p:nvGrpSpPr>
        <p:grpSpPr>
          <a:xfrm>
            <a:off x="8024643" y="1329455"/>
            <a:ext cx="553040" cy="553040"/>
            <a:chOff x="4377077" y="1987623"/>
            <a:chExt cx="759214" cy="759214"/>
          </a:xfrm>
        </p:grpSpPr>
        <p:sp>
          <p:nvSpPr>
            <p:cNvPr id="45" name="Oval 44">
              <a:extLst>
                <a:ext uri="{FF2B5EF4-FFF2-40B4-BE49-F238E27FC236}">
                  <a16:creationId xmlns:a16="http://schemas.microsoft.com/office/drawing/2014/main" id="{9F2F4A17-07B6-4519-B7C0-776A3580D526}"/>
                </a:ext>
              </a:extLst>
            </p:cNvPr>
            <p:cNvSpPr/>
            <p:nvPr/>
          </p:nvSpPr>
          <p:spPr>
            <a:xfrm>
              <a:off x="4377077" y="1987623"/>
              <a:ext cx="759214" cy="75921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6" name="Graphic 45">
              <a:extLst>
                <a:ext uri="{FF2B5EF4-FFF2-40B4-BE49-F238E27FC236}">
                  <a16:creationId xmlns:a16="http://schemas.microsoft.com/office/drawing/2014/main" id="{60B3831B-A807-43EC-9E5E-1C798353537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4517505" y="2128051"/>
              <a:ext cx="478358" cy="478358"/>
            </a:xfrm>
            <a:prstGeom prst="rect">
              <a:avLst/>
            </a:prstGeom>
          </p:spPr>
        </p:pic>
      </p:grpSp>
      <p:sp>
        <p:nvSpPr>
          <p:cNvPr id="47" name="TextBox 46">
            <a:extLst>
              <a:ext uri="{FF2B5EF4-FFF2-40B4-BE49-F238E27FC236}">
                <a16:creationId xmlns:a16="http://schemas.microsoft.com/office/drawing/2014/main" id="{7FDF7E63-7C77-46DB-AEC3-E85B8E34E603}"/>
              </a:ext>
            </a:extLst>
          </p:cNvPr>
          <p:cNvSpPr txBox="1"/>
          <p:nvPr/>
        </p:nvSpPr>
        <p:spPr>
          <a:xfrm>
            <a:off x="4370840" y="2090710"/>
            <a:ext cx="3153909" cy="3204082"/>
          </a:xfrm>
          <a:prstGeom prst="rect">
            <a:avLst/>
          </a:prstGeom>
          <a:noFill/>
        </p:spPr>
        <p:txBody>
          <a:bodyPr wrap="square">
            <a:spAutoFit/>
          </a:bodyPr>
          <a:lstStyle/>
          <a:p>
            <a:pPr marL="285750" indent="-285750" algn="l">
              <a:lnSpc>
                <a:spcPct val="110000"/>
              </a:lnSpc>
              <a:spcBef>
                <a:spcPts val="600"/>
              </a:spcBef>
              <a:spcAft>
                <a:spcPts val="600"/>
              </a:spcAft>
              <a:buClr>
                <a:schemeClr val="accent2">
                  <a:lumMod val="75000"/>
                </a:schemeClr>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Concerns about access were raised in higher percentages of complaints compared to the than the sector.</a:t>
            </a:r>
          </a:p>
          <a:p>
            <a:pPr marL="285750" indent="-285750" algn="l">
              <a:lnSpc>
                <a:spcPct val="110000"/>
              </a:lnSpc>
              <a:spcBef>
                <a:spcPts val="600"/>
              </a:spcBef>
              <a:spcAft>
                <a:spcPts val="600"/>
              </a:spcAft>
              <a:buClr>
                <a:schemeClr val="accent2">
                  <a:lumMod val="75000"/>
                </a:schemeClr>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Inadequate consideration of the views of carers of voluntary consumers, and lack of empathy or compassion were issues raised in higher levels to the MHCC compared to the sector.</a:t>
            </a:r>
          </a:p>
        </p:txBody>
      </p:sp>
      <p:sp>
        <p:nvSpPr>
          <p:cNvPr id="48" name="TextBox 47">
            <a:extLst>
              <a:ext uri="{FF2B5EF4-FFF2-40B4-BE49-F238E27FC236}">
                <a16:creationId xmlns:a16="http://schemas.microsoft.com/office/drawing/2014/main" id="{41C2AB24-194D-4981-922B-E9B156A98E95}"/>
              </a:ext>
            </a:extLst>
          </p:cNvPr>
          <p:cNvSpPr txBox="1"/>
          <p:nvPr/>
        </p:nvSpPr>
        <p:spPr>
          <a:xfrm>
            <a:off x="8137976" y="2090710"/>
            <a:ext cx="3153909" cy="2237664"/>
          </a:xfrm>
          <a:prstGeom prst="rect">
            <a:avLst/>
          </a:prstGeom>
          <a:noFill/>
        </p:spPr>
        <p:txBody>
          <a:bodyPr wrap="square">
            <a:spAutoFit/>
          </a:bodyPr>
          <a:lstStyle/>
          <a:p>
            <a:pPr marL="285750" indent="-285750" algn="l">
              <a:lnSpc>
                <a:spcPct val="110000"/>
              </a:lnSpc>
              <a:spcBef>
                <a:spcPts val="600"/>
              </a:spcBef>
              <a:spcAft>
                <a:spcPts val="600"/>
              </a:spcAft>
              <a:buClr>
                <a:schemeClr val="accent6"/>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Outcomes achieved by Barwon Health in response to complaints made to the MHCC about Barwon Health mirrored statewide trends, with the majority resulting in acknowledgement, action or answer.</a:t>
            </a:r>
          </a:p>
        </p:txBody>
      </p:sp>
    </p:spTree>
    <p:extLst>
      <p:ext uri="{BB962C8B-B14F-4D97-AF65-F5344CB8AC3E}">
        <p14:creationId xmlns:p14="http://schemas.microsoft.com/office/powerpoint/2010/main" val="37835337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Top Corners Rounded 2">
            <a:extLst>
              <a:ext uri="{FF2B5EF4-FFF2-40B4-BE49-F238E27FC236}">
                <a16:creationId xmlns:a16="http://schemas.microsoft.com/office/drawing/2014/main" id="{0934BBAE-7D57-45F4-A268-F641EE4B783C}"/>
              </a:ext>
            </a:extLst>
          </p:cNvPr>
          <p:cNvSpPr/>
          <p:nvPr/>
        </p:nvSpPr>
        <p:spPr>
          <a:xfrm rot="16200000">
            <a:off x="5969000" y="-292100"/>
            <a:ext cx="4940300" cy="7505700"/>
          </a:xfrm>
          <a:prstGeom prst="round2SameRect">
            <a:avLst>
              <a:gd name="adj1" fmla="val 3842"/>
              <a:gd name="adj2" fmla="val 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Title 1">
            <a:extLst>
              <a:ext uri="{FF2B5EF4-FFF2-40B4-BE49-F238E27FC236}">
                <a16:creationId xmlns:a16="http://schemas.microsoft.com/office/drawing/2014/main" id="{BE059322-5416-4AE2-8788-AD5DB3F4501E}"/>
              </a:ext>
            </a:extLst>
          </p:cNvPr>
          <p:cNvSpPr txBox="1">
            <a:spLocks/>
          </p:cNvSpPr>
          <p:nvPr/>
        </p:nvSpPr>
        <p:spPr>
          <a:xfrm>
            <a:off x="393940" y="1155262"/>
            <a:ext cx="4112072" cy="498942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Purpose</a:t>
            </a:r>
          </a:p>
          <a:p>
            <a:pPr algn="l">
              <a:lnSpc>
                <a:spcPct val="100000"/>
              </a:lnSpc>
              <a:spcBef>
                <a:spcPts val="600"/>
              </a:spcBef>
              <a:spcAft>
                <a:spcPts val="600"/>
              </a:spcAft>
            </a:pPr>
            <a:r>
              <a:rPr lang="en-US" sz="1800">
                <a:solidFill>
                  <a:schemeClr val="accent3"/>
                </a:solidFill>
                <a:latin typeface="Arial Nova Light" panose="020B0304020202020204" pitchFamily="34" charset="0"/>
                <a:cs typeface="Arial" panose="020B0604020202020204" pitchFamily="34" charset="0"/>
              </a:rPr>
              <a:t>The purpose of this summary presentation is to showcase key data about complaints made to the MHCC about the service, as well as complaints made directly to the service.</a:t>
            </a:r>
          </a:p>
          <a:p>
            <a:pPr algn="l">
              <a:lnSpc>
                <a:spcPct val="100000"/>
              </a:lnSpc>
              <a:spcBef>
                <a:spcPts val="600"/>
              </a:spcBef>
              <a:spcAft>
                <a:spcPts val="600"/>
              </a:spcAft>
            </a:pPr>
            <a:r>
              <a:rPr lang="en-US" sz="1800">
                <a:solidFill>
                  <a:schemeClr val="accent3"/>
                </a:solidFill>
                <a:latin typeface="Arial Nova Light" panose="020B0304020202020204" pitchFamily="34" charset="0"/>
                <a:cs typeface="Arial" panose="020B0604020202020204" pitchFamily="34" charset="0"/>
              </a:rPr>
              <a:t>This </a:t>
            </a:r>
            <a:r>
              <a:rPr lang="en-US" sz="1800" dirty="0">
                <a:solidFill>
                  <a:schemeClr val="accent3"/>
                </a:solidFill>
                <a:latin typeface="Arial Nova Light" panose="020B0304020202020204" pitchFamily="34" charset="0"/>
                <a:cs typeface="Arial" panose="020B0604020202020204" pitchFamily="34" charset="0"/>
              </a:rPr>
              <a:t>summary outlines a range of complaints statistics, including who complainants are, what issues are raised, and how the complaints are resolved.</a:t>
            </a:r>
          </a:p>
        </p:txBody>
      </p:sp>
      <p:sp>
        <p:nvSpPr>
          <p:cNvPr id="6" name="Title 1">
            <a:extLst>
              <a:ext uri="{FF2B5EF4-FFF2-40B4-BE49-F238E27FC236}">
                <a16:creationId xmlns:a16="http://schemas.microsoft.com/office/drawing/2014/main" id="{0E17B297-149D-45E0-919D-037F9527F336}"/>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Introduction</a:t>
            </a:r>
            <a:endParaRPr lang="en-AU" sz="3600" i="1" dirty="0">
              <a:solidFill>
                <a:schemeClr val="accent3"/>
              </a:solidFill>
              <a:latin typeface="Arial Nova Light" panose="020B0304020202020204" pitchFamily="34" charset="0"/>
              <a:cs typeface="Arial" panose="020B0604020202020204" pitchFamily="34" charset="0"/>
            </a:endParaRPr>
          </a:p>
        </p:txBody>
      </p:sp>
      <p:sp>
        <p:nvSpPr>
          <p:cNvPr id="5" name="Title 1">
            <a:extLst>
              <a:ext uri="{FF2B5EF4-FFF2-40B4-BE49-F238E27FC236}">
                <a16:creationId xmlns:a16="http://schemas.microsoft.com/office/drawing/2014/main" id="{2E25979D-22CF-41E1-AA20-9D00F3066897}"/>
              </a:ext>
            </a:extLst>
          </p:cNvPr>
          <p:cNvSpPr txBox="1">
            <a:spLocks/>
          </p:cNvSpPr>
          <p:nvPr/>
        </p:nvSpPr>
        <p:spPr>
          <a:xfrm>
            <a:off x="4883085" y="1155262"/>
            <a:ext cx="6772339" cy="4585138"/>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Interpreting the data</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Caution should be used when drawing conclusions from relative numbers of complaints reported by services.</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High numbers of complaints reported by services may represent effective complaints reporting processes, a positive complaints culture and/or demonstrate high numbers of issues experienced by people who use the service. </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Conversely, low numbers of complaints may indicate issues with the recording of complaints or the service’s approach to complaints, or a high level of satisfaction with the service.</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Complaints represent people's experience, and a sign of a positive complaints culture would be higher numbers of complaints to services and lower number of complaints to the MHCC, reflecting that people feel confident to raise their concerns with the service.</a:t>
            </a:r>
          </a:p>
        </p:txBody>
      </p:sp>
    </p:spTree>
    <p:extLst>
      <p:ext uri="{BB962C8B-B14F-4D97-AF65-F5344CB8AC3E}">
        <p14:creationId xmlns:p14="http://schemas.microsoft.com/office/powerpoint/2010/main" val="5474800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7E537-13FD-4378-9583-8D5B5C02A877}"/>
              </a:ext>
            </a:extLst>
          </p:cNvPr>
          <p:cNvSpPr>
            <a:spLocks noGrp="1"/>
          </p:cNvSpPr>
          <p:nvPr>
            <p:ph type="ctrTitle"/>
          </p:nvPr>
        </p:nvSpPr>
        <p:spPr>
          <a:xfrm>
            <a:off x="393940" y="301476"/>
            <a:ext cx="11359910" cy="853786"/>
          </a:xfrm>
        </p:spPr>
        <p:txBody>
          <a:bodyPr anchor="t">
            <a:normAutofit/>
          </a:bodyPr>
          <a:lstStyle/>
          <a:p>
            <a:pPr algn="l"/>
            <a:r>
              <a:rPr lang="en-AU" sz="3600" b="1" dirty="0">
                <a:solidFill>
                  <a:schemeClr val="accent3"/>
                </a:solidFill>
                <a:latin typeface="Arial Rounded MT Bold" panose="020F0704030504030204" pitchFamily="34" charset="0"/>
                <a:cs typeface="Arial" panose="020B0604020202020204" pitchFamily="34" charset="0"/>
              </a:rPr>
              <a:t>The role of the MHCC</a:t>
            </a:r>
            <a:endParaRPr lang="en-AU" sz="3600" b="1" i="1" dirty="0">
              <a:solidFill>
                <a:schemeClr val="accent3"/>
              </a:solidFill>
              <a:latin typeface="Arial Rounded MT Bold" panose="020F0704030504030204" pitchFamily="34" charset="0"/>
              <a:cs typeface="Arial" panose="020B0604020202020204" pitchFamily="34" charset="0"/>
            </a:endParaRPr>
          </a:p>
        </p:txBody>
      </p:sp>
      <p:sp>
        <p:nvSpPr>
          <p:cNvPr id="37" name="Title 1">
            <a:extLst>
              <a:ext uri="{FF2B5EF4-FFF2-40B4-BE49-F238E27FC236}">
                <a16:creationId xmlns:a16="http://schemas.microsoft.com/office/drawing/2014/main" id="{A2574EBC-FABB-45B3-B558-D4D5EA5DB5BD}"/>
              </a:ext>
            </a:extLst>
          </p:cNvPr>
          <p:cNvSpPr txBox="1">
            <a:spLocks/>
          </p:cNvSpPr>
          <p:nvPr/>
        </p:nvSpPr>
        <p:spPr>
          <a:xfrm>
            <a:off x="393940" y="1057499"/>
            <a:ext cx="6790631" cy="93504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2400" dirty="0">
                <a:solidFill>
                  <a:schemeClr val="accent3"/>
                </a:solidFill>
                <a:latin typeface="Arial Nova Light" panose="020B0304020202020204" pitchFamily="34" charset="0"/>
                <a:cs typeface="Arial" panose="020B0604020202020204" pitchFamily="34" charset="0"/>
              </a:rPr>
              <a:t>The MHCC collates and analyses complaints data about public mental health services to:</a:t>
            </a:r>
            <a:endParaRPr lang="en-AU" sz="2400" dirty="0">
              <a:solidFill>
                <a:schemeClr val="accent3"/>
              </a:solidFill>
              <a:latin typeface="Arial Nova Light" panose="020B0304020202020204" pitchFamily="34" charset="0"/>
              <a:cs typeface="Arial" panose="020B0604020202020204" pitchFamily="34" charset="0"/>
            </a:endParaRPr>
          </a:p>
        </p:txBody>
      </p:sp>
      <p:grpSp>
        <p:nvGrpSpPr>
          <p:cNvPr id="26" name="Group 25">
            <a:extLst>
              <a:ext uri="{FF2B5EF4-FFF2-40B4-BE49-F238E27FC236}">
                <a16:creationId xmlns:a16="http://schemas.microsoft.com/office/drawing/2014/main" id="{57B3EE19-C1B3-4E0B-9F26-44A707A4F3A6}"/>
              </a:ext>
            </a:extLst>
          </p:cNvPr>
          <p:cNvGrpSpPr/>
          <p:nvPr/>
        </p:nvGrpSpPr>
        <p:grpSpPr>
          <a:xfrm>
            <a:off x="910283" y="2250530"/>
            <a:ext cx="3507948" cy="923330"/>
            <a:chOff x="1367483" y="2729866"/>
            <a:chExt cx="3507948" cy="923330"/>
          </a:xfrm>
        </p:grpSpPr>
        <p:sp>
          <p:nvSpPr>
            <p:cNvPr id="22" name="TextBox 21">
              <a:extLst>
                <a:ext uri="{FF2B5EF4-FFF2-40B4-BE49-F238E27FC236}">
                  <a16:creationId xmlns:a16="http://schemas.microsoft.com/office/drawing/2014/main" id="{81BE13D9-F982-4B62-9B19-66C858F03360}"/>
                </a:ext>
              </a:extLst>
            </p:cNvPr>
            <p:cNvSpPr txBox="1"/>
            <p:nvPr/>
          </p:nvSpPr>
          <p:spPr>
            <a:xfrm>
              <a:off x="2443773" y="2729866"/>
              <a:ext cx="2431658" cy="923330"/>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identify key themes </a:t>
              </a:r>
              <a:r>
                <a:rPr lang="en-US" dirty="0">
                  <a:solidFill>
                    <a:schemeClr val="accent3"/>
                  </a:solidFill>
                  <a:latin typeface="Arial Nova Light" panose="020B0304020202020204" pitchFamily="34" charset="0"/>
                  <a:cs typeface="Arial" panose="020B0604020202020204" pitchFamily="34" charset="0"/>
                </a:rPr>
                <a:t>and emerging issues across the sector</a:t>
              </a:r>
            </a:p>
          </p:txBody>
        </p:sp>
        <p:grpSp>
          <p:nvGrpSpPr>
            <p:cNvPr id="15" name="Group 14">
              <a:extLst>
                <a:ext uri="{FF2B5EF4-FFF2-40B4-BE49-F238E27FC236}">
                  <a16:creationId xmlns:a16="http://schemas.microsoft.com/office/drawing/2014/main" id="{A24FE881-0D54-4C41-989A-6BB7B98E92CA}"/>
                </a:ext>
              </a:extLst>
            </p:cNvPr>
            <p:cNvGrpSpPr/>
            <p:nvPr/>
          </p:nvGrpSpPr>
          <p:grpSpPr>
            <a:xfrm>
              <a:off x="1367483" y="2729866"/>
              <a:ext cx="925690" cy="923330"/>
              <a:chOff x="763615" y="2872741"/>
              <a:chExt cx="925690" cy="923330"/>
            </a:xfrm>
          </p:grpSpPr>
          <p:sp>
            <p:nvSpPr>
              <p:cNvPr id="9" name="Rectangle: Diagonal Corners Rounded 8">
                <a:extLst>
                  <a:ext uri="{FF2B5EF4-FFF2-40B4-BE49-F238E27FC236}">
                    <a16:creationId xmlns:a16="http://schemas.microsoft.com/office/drawing/2014/main" id="{83DD7568-02C9-4057-B8D6-188B990D6AF2}"/>
                  </a:ext>
                </a:extLst>
              </p:cNvPr>
              <p:cNvSpPr/>
              <p:nvPr/>
            </p:nvSpPr>
            <p:spPr>
              <a:xfrm flipH="1">
                <a:off x="763615" y="2872741"/>
                <a:ext cx="925690" cy="923330"/>
              </a:xfrm>
              <a:prstGeom prst="round2DiagRect">
                <a:avLst>
                  <a:gd name="adj1" fmla="val 4288"/>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18" name="Graphic 17" descr="Magnifying glass with solid fill">
                <a:extLst>
                  <a:ext uri="{FF2B5EF4-FFF2-40B4-BE49-F238E27FC236}">
                    <a16:creationId xmlns:a16="http://schemas.microsoft.com/office/drawing/2014/main" id="{3E29D065-AADD-4EF3-ABE7-02A243585CD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5400000">
                <a:off x="833529" y="2955427"/>
                <a:ext cx="756000" cy="756000"/>
              </a:xfrm>
              <a:prstGeom prst="rect">
                <a:avLst/>
              </a:prstGeom>
            </p:spPr>
          </p:pic>
        </p:grpSp>
      </p:grpSp>
      <p:grpSp>
        <p:nvGrpSpPr>
          <p:cNvPr id="27" name="Group 26">
            <a:extLst>
              <a:ext uri="{FF2B5EF4-FFF2-40B4-BE49-F238E27FC236}">
                <a16:creationId xmlns:a16="http://schemas.microsoft.com/office/drawing/2014/main" id="{C4BE2850-CB47-46FC-A308-9A71E63C6F00}"/>
              </a:ext>
            </a:extLst>
          </p:cNvPr>
          <p:cNvGrpSpPr/>
          <p:nvPr/>
        </p:nvGrpSpPr>
        <p:grpSpPr>
          <a:xfrm>
            <a:off x="910283" y="3557993"/>
            <a:ext cx="4287033" cy="923330"/>
            <a:chOff x="1367483" y="4037329"/>
            <a:chExt cx="4287033" cy="923330"/>
          </a:xfrm>
        </p:grpSpPr>
        <p:sp>
          <p:nvSpPr>
            <p:cNvPr id="24" name="TextBox 23">
              <a:extLst>
                <a:ext uri="{FF2B5EF4-FFF2-40B4-BE49-F238E27FC236}">
                  <a16:creationId xmlns:a16="http://schemas.microsoft.com/office/drawing/2014/main" id="{665E99F9-2CE5-4EDB-86BD-F29FF5E059F8}"/>
                </a:ext>
              </a:extLst>
            </p:cNvPr>
            <p:cNvSpPr txBox="1"/>
            <p:nvPr/>
          </p:nvSpPr>
          <p:spPr>
            <a:xfrm>
              <a:off x="2458335" y="4037329"/>
              <a:ext cx="3196181" cy="923330"/>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increase awareness </a:t>
              </a:r>
              <a:r>
                <a:rPr lang="en-US" dirty="0">
                  <a:solidFill>
                    <a:schemeClr val="accent3"/>
                  </a:solidFill>
                  <a:latin typeface="Arial Nova Light" panose="020B0304020202020204" pitchFamily="34" charset="0"/>
                  <a:cs typeface="Arial" panose="020B0604020202020204" pitchFamily="34" charset="0"/>
                </a:rPr>
                <a:t>of systemic issues and improvement opportunities</a:t>
              </a:r>
            </a:p>
          </p:txBody>
        </p:sp>
        <p:grpSp>
          <p:nvGrpSpPr>
            <p:cNvPr id="14" name="Group 13">
              <a:extLst>
                <a:ext uri="{FF2B5EF4-FFF2-40B4-BE49-F238E27FC236}">
                  <a16:creationId xmlns:a16="http://schemas.microsoft.com/office/drawing/2014/main" id="{CED7C3F0-5E7D-4A92-96D7-2ED2F32F3ACF}"/>
                </a:ext>
              </a:extLst>
            </p:cNvPr>
            <p:cNvGrpSpPr/>
            <p:nvPr/>
          </p:nvGrpSpPr>
          <p:grpSpPr>
            <a:xfrm>
              <a:off x="1367483" y="4037329"/>
              <a:ext cx="925690" cy="923330"/>
              <a:chOff x="763615" y="4143440"/>
              <a:chExt cx="925690" cy="923330"/>
            </a:xfrm>
          </p:grpSpPr>
          <p:sp>
            <p:nvSpPr>
              <p:cNvPr id="33" name="Rectangle: Diagonal Corners Rounded 32">
                <a:extLst>
                  <a:ext uri="{FF2B5EF4-FFF2-40B4-BE49-F238E27FC236}">
                    <a16:creationId xmlns:a16="http://schemas.microsoft.com/office/drawing/2014/main" id="{F3CFFEF8-A27B-4C0B-8AFB-2077B003DD32}"/>
                  </a:ext>
                </a:extLst>
              </p:cNvPr>
              <p:cNvSpPr/>
              <p:nvPr/>
            </p:nvSpPr>
            <p:spPr>
              <a:xfrm>
                <a:off x="763615" y="4143440"/>
                <a:ext cx="925690" cy="923330"/>
              </a:xfrm>
              <a:prstGeom prst="round2DiagRect">
                <a:avLst>
                  <a:gd name="adj1" fmla="val 4288"/>
                  <a:gd name="adj2"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solidFill>
                    <a:schemeClr val="accent3"/>
                  </a:solidFill>
                  <a:latin typeface="Arial Nova Light" panose="020B0304020202020204" pitchFamily="34" charset="0"/>
                </a:endParaRPr>
              </a:p>
            </p:txBody>
          </p:sp>
          <p:pic>
            <p:nvPicPr>
              <p:cNvPr id="20" name="Graphic 19" descr="Chat with solid fill">
                <a:extLst>
                  <a:ext uri="{FF2B5EF4-FFF2-40B4-BE49-F238E27FC236}">
                    <a16:creationId xmlns:a16="http://schemas.microsoft.com/office/drawing/2014/main" id="{17FD1C66-92ED-4CD0-96CB-0C2EA6FE820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93094" y="4290291"/>
                <a:ext cx="756000" cy="756000"/>
              </a:xfrm>
              <a:prstGeom prst="rect">
                <a:avLst/>
              </a:prstGeom>
            </p:spPr>
          </p:pic>
        </p:grpSp>
      </p:grpSp>
      <p:grpSp>
        <p:nvGrpSpPr>
          <p:cNvPr id="29" name="Group 28">
            <a:extLst>
              <a:ext uri="{FF2B5EF4-FFF2-40B4-BE49-F238E27FC236}">
                <a16:creationId xmlns:a16="http://schemas.microsoft.com/office/drawing/2014/main" id="{7DEE19F8-352C-47FA-86B3-98F7B59D395C}"/>
              </a:ext>
            </a:extLst>
          </p:cNvPr>
          <p:cNvGrpSpPr/>
          <p:nvPr/>
        </p:nvGrpSpPr>
        <p:grpSpPr>
          <a:xfrm>
            <a:off x="5451009" y="2250530"/>
            <a:ext cx="4506409" cy="923330"/>
            <a:chOff x="5908209" y="2729866"/>
            <a:chExt cx="4506409" cy="923330"/>
          </a:xfrm>
        </p:grpSpPr>
        <p:sp>
          <p:nvSpPr>
            <p:cNvPr id="25" name="TextBox 24">
              <a:extLst>
                <a:ext uri="{FF2B5EF4-FFF2-40B4-BE49-F238E27FC236}">
                  <a16:creationId xmlns:a16="http://schemas.microsoft.com/office/drawing/2014/main" id="{A378D262-EDD2-415D-B840-33367307F963}"/>
                </a:ext>
              </a:extLst>
            </p:cNvPr>
            <p:cNvSpPr txBox="1"/>
            <p:nvPr/>
          </p:nvSpPr>
          <p:spPr>
            <a:xfrm>
              <a:off x="6989076" y="2729866"/>
              <a:ext cx="3425542" cy="923330"/>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gain insights into the concerns/experiences </a:t>
              </a:r>
              <a:r>
                <a:rPr lang="en-US" dirty="0">
                  <a:solidFill>
                    <a:schemeClr val="accent3"/>
                  </a:solidFill>
                  <a:latin typeface="Arial Nova Light" panose="020B0304020202020204" pitchFamily="34" charset="0"/>
                  <a:cs typeface="Arial" panose="020B0604020202020204" pitchFamily="34" charset="0"/>
                </a:rPr>
                <a:t>of consumers, families and carers</a:t>
              </a:r>
            </a:p>
          </p:txBody>
        </p:sp>
        <p:grpSp>
          <p:nvGrpSpPr>
            <p:cNvPr id="16" name="Group 15">
              <a:extLst>
                <a:ext uri="{FF2B5EF4-FFF2-40B4-BE49-F238E27FC236}">
                  <a16:creationId xmlns:a16="http://schemas.microsoft.com/office/drawing/2014/main" id="{CD88C5CF-CBCF-4890-8045-1E074504837E}"/>
                </a:ext>
              </a:extLst>
            </p:cNvPr>
            <p:cNvGrpSpPr/>
            <p:nvPr/>
          </p:nvGrpSpPr>
          <p:grpSpPr>
            <a:xfrm>
              <a:off x="5908209" y="2729866"/>
              <a:ext cx="925690" cy="923330"/>
              <a:chOff x="5304341" y="2872741"/>
              <a:chExt cx="925690" cy="923330"/>
            </a:xfrm>
          </p:grpSpPr>
          <p:sp>
            <p:nvSpPr>
              <p:cNvPr id="34" name="Rectangle: Diagonal Corners Rounded 33">
                <a:extLst>
                  <a:ext uri="{FF2B5EF4-FFF2-40B4-BE49-F238E27FC236}">
                    <a16:creationId xmlns:a16="http://schemas.microsoft.com/office/drawing/2014/main" id="{6D725332-667F-4EE9-A3EB-5A26A397184A}"/>
                  </a:ext>
                </a:extLst>
              </p:cNvPr>
              <p:cNvSpPr/>
              <p:nvPr/>
            </p:nvSpPr>
            <p:spPr>
              <a:xfrm>
                <a:off x="5304341" y="2872741"/>
                <a:ext cx="925690" cy="923330"/>
              </a:xfrm>
              <a:prstGeom prst="round2DiagRect">
                <a:avLst>
                  <a:gd name="adj1" fmla="val 4288"/>
                  <a:gd name="adj2"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8" name="Graphic 7" descr="Social network with solid fill">
                <a:extLst>
                  <a:ext uri="{FF2B5EF4-FFF2-40B4-BE49-F238E27FC236}">
                    <a16:creationId xmlns:a16="http://schemas.microsoft.com/office/drawing/2014/main" id="{B86A1022-7306-4420-BD75-420B32BA01D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398356" y="2941766"/>
                <a:ext cx="756000" cy="756000"/>
              </a:xfrm>
              <a:prstGeom prst="rect">
                <a:avLst/>
              </a:prstGeom>
            </p:spPr>
          </p:pic>
        </p:grpSp>
      </p:grpSp>
      <p:grpSp>
        <p:nvGrpSpPr>
          <p:cNvPr id="28" name="Group 27">
            <a:extLst>
              <a:ext uri="{FF2B5EF4-FFF2-40B4-BE49-F238E27FC236}">
                <a16:creationId xmlns:a16="http://schemas.microsoft.com/office/drawing/2014/main" id="{336225A6-0B1B-4C83-A6FD-D64547D0571D}"/>
              </a:ext>
            </a:extLst>
          </p:cNvPr>
          <p:cNvGrpSpPr/>
          <p:nvPr/>
        </p:nvGrpSpPr>
        <p:grpSpPr>
          <a:xfrm>
            <a:off x="910283" y="4865455"/>
            <a:ext cx="3507947" cy="935046"/>
            <a:chOff x="1367483" y="5344791"/>
            <a:chExt cx="3507947" cy="935046"/>
          </a:xfrm>
        </p:grpSpPr>
        <p:sp>
          <p:nvSpPr>
            <p:cNvPr id="36" name="TextBox 35">
              <a:extLst>
                <a:ext uri="{FF2B5EF4-FFF2-40B4-BE49-F238E27FC236}">
                  <a16:creationId xmlns:a16="http://schemas.microsoft.com/office/drawing/2014/main" id="{F8898A7F-8F37-4E56-BFE1-EB95029909FB}"/>
                </a:ext>
              </a:extLst>
            </p:cNvPr>
            <p:cNvSpPr txBox="1"/>
            <p:nvPr/>
          </p:nvSpPr>
          <p:spPr>
            <a:xfrm>
              <a:off x="2481739" y="5344791"/>
              <a:ext cx="2393691" cy="646331"/>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inform our projects </a:t>
              </a:r>
              <a:r>
                <a:rPr lang="en-US" dirty="0">
                  <a:solidFill>
                    <a:schemeClr val="accent3"/>
                  </a:solidFill>
                  <a:latin typeface="Arial Nova Light" panose="020B0304020202020204" pitchFamily="34" charset="0"/>
                  <a:cs typeface="Arial" panose="020B0604020202020204" pitchFamily="34" charset="0"/>
                </a:rPr>
                <a:t>and recommendations</a:t>
              </a:r>
            </a:p>
          </p:txBody>
        </p:sp>
        <p:grpSp>
          <p:nvGrpSpPr>
            <p:cNvPr id="13" name="Group 12">
              <a:extLst>
                <a:ext uri="{FF2B5EF4-FFF2-40B4-BE49-F238E27FC236}">
                  <a16:creationId xmlns:a16="http://schemas.microsoft.com/office/drawing/2014/main" id="{AC014129-91F2-40DF-997B-824BA6A210CA}"/>
                </a:ext>
              </a:extLst>
            </p:cNvPr>
            <p:cNvGrpSpPr/>
            <p:nvPr/>
          </p:nvGrpSpPr>
          <p:grpSpPr>
            <a:xfrm>
              <a:off x="1367483" y="5344791"/>
              <a:ext cx="937436" cy="935046"/>
              <a:chOff x="763615" y="5487666"/>
              <a:chExt cx="937436" cy="935046"/>
            </a:xfrm>
          </p:grpSpPr>
          <p:sp>
            <p:nvSpPr>
              <p:cNvPr id="38" name="Rectangle: Diagonal Corners Rounded 37">
                <a:extLst>
                  <a:ext uri="{FF2B5EF4-FFF2-40B4-BE49-F238E27FC236}">
                    <a16:creationId xmlns:a16="http://schemas.microsoft.com/office/drawing/2014/main" id="{B39C246B-2294-4F7E-8399-8FFB97CD0A96}"/>
                  </a:ext>
                </a:extLst>
              </p:cNvPr>
              <p:cNvSpPr/>
              <p:nvPr/>
            </p:nvSpPr>
            <p:spPr>
              <a:xfrm flipH="1">
                <a:off x="763615" y="5487666"/>
                <a:ext cx="937436" cy="935046"/>
              </a:xfrm>
              <a:prstGeom prst="round2DiagRect">
                <a:avLst>
                  <a:gd name="adj1" fmla="val 4288"/>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39" name="Graphic 38" descr="Lightbulb and gear with solid fill">
                <a:extLst>
                  <a:ext uri="{FF2B5EF4-FFF2-40B4-BE49-F238E27FC236}">
                    <a16:creationId xmlns:a16="http://schemas.microsoft.com/office/drawing/2014/main" id="{7A7D5155-7AB6-40A7-A516-415B1D38A4D6}"/>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75375" y="5589532"/>
                <a:ext cx="756000" cy="756000"/>
              </a:xfrm>
              <a:prstGeom prst="rect">
                <a:avLst/>
              </a:prstGeom>
            </p:spPr>
          </p:pic>
        </p:grpSp>
      </p:grpSp>
      <p:grpSp>
        <p:nvGrpSpPr>
          <p:cNvPr id="30" name="Group 29">
            <a:extLst>
              <a:ext uri="{FF2B5EF4-FFF2-40B4-BE49-F238E27FC236}">
                <a16:creationId xmlns:a16="http://schemas.microsoft.com/office/drawing/2014/main" id="{4A7410B0-D59D-4C4C-B0DB-251C3C4AE15A}"/>
              </a:ext>
            </a:extLst>
          </p:cNvPr>
          <p:cNvGrpSpPr/>
          <p:nvPr/>
        </p:nvGrpSpPr>
        <p:grpSpPr>
          <a:xfrm>
            <a:off x="5439137" y="3557993"/>
            <a:ext cx="4227078" cy="923330"/>
            <a:chOff x="5896337" y="4037329"/>
            <a:chExt cx="4227078" cy="923330"/>
          </a:xfrm>
        </p:grpSpPr>
        <p:sp>
          <p:nvSpPr>
            <p:cNvPr id="23" name="TextBox 22">
              <a:extLst>
                <a:ext uri="{FF2B5EF4-FFF2-40B4-BE49-F238E27FC236}">
                  <a16:creationId xmlns:a16="http://schemas.microsoft.com/office/drawing/2014/main" id="{667F0F12-8FAB-47EE-B17A-206F3ABD5BA1}"/>
                </a:ext>
              </a:extLst>
            </p:cNvPr>
            <p:cNvSpPr txBox="1"/>
            <p:nvPr/>
          </p:nvSpPr>
          <p:spPr>
            <a:xfrm>
              <a:off x="7004721" y="4037329"/>
              <a:ext cx="3118694" cy="923330"/>
            </a:xfrm>
            <a:prstGeom prst="rect">
              <a:avLst/>
            </a:prstGeom>
            <a:noFill/>
          </p:spPr>
          <p:txBody>
            <a:bodyPr wrap="square">
              <a:spAutoFit/>
            </a:bodyPr>
            <a:lstStyle/>
            <a:p>
              <a:pPr>
                <a:spcBef>
                  <a:spcPts val="600"/>
                </a:spcBef>
                <a:spcAft>
                  <a:spcPts val="600"/>
                </a:spcAft>
              </a:pPr>
              <a:r>
                <a:rPr lang="en-US" dirty="0">
                  <a:solidFill>
                    <a:schemeClr val="accent3"/>
                  </a:solidFill>
                  <a:latin typeface="Arial Nova Light" panose="020B0304020202020204" pitchFamily="34" charset="0"/>
                  <a:cs typeface="Arial" panose="020B0604020202020204" pitchFamily="34" charset="0"/>
                </a:rPr>
                <a:t>understand the </a:t>
              </a:r>
              <a:r>
                <a:rPr lang="en-US" b="1" dirty="0">
                  <a:solidFill>
                    <a:schemeClr val="accent3"/>
                  </a:solidFill>
                  <a:latin typeface="Arial Nova Light" panose="020B0304020202020204" pitchFamily="34" charset="0"/>
                  <a:cs typeface="Arial" panose="020B0604020202020204" pitchFamily="34" charset="0"/>
                </a:rPr>
                <a:t>status of complaint processes </a:t>
              </a:r>
              <a:r>
                <a:rPr lang="en-US" dirty="0">
                  <a:solidFill>
                    <a:schemeClr val="accent3"/>
                  </a:solidFill>
                  <a:latin typeface="Arial Nova Light" panose="020B0304020202020204" pitchFamily="34" charset="0"/>
                  <a:cs typeface="Arial" panose="020B0604020202020204" pitchFamily="34" charset="0"/>
                </a:rPr>
                <a:t>and reporting across the sector</a:t>
              </a:r>
            </a:p>
          </p:txBody>
        </p:sp>
        <p:grpSp>
          <p:nvGrpSpPr>
            <p:cNvPr id="21" name="Group 20">
              <a:extLst>
                <a:ext uri="{FF2B5EF4-FFF2-40B4-BE49-F238E27FC236}">
                  <a16:creationId xmlns:a16="http://schemas.microsoft.com/office/drawing/2014/main" id="{39DAE658-CFAE-4F8A-BDCF-57A2BBA0B9A3}"/>
                </a:ext>
              </a:extLst>
            </p:cNvPr>
            <p:cNvGrpSpPr/>
            <p:nvPr/>
          </p:nvGrpSpPr>
          <p:grpSpPr>
            <a:xfrm>
              <a:off x="5896337" y="4037329"/>
              <a:ext cx="925690" cy="923330"/>
              <a:chOff x="5292469" y="4143440"/>
              <a:chExt cx="925690" cy="923330"/>
            </a:xfrm>
          </p:grpSpPr>
          <p:sp>
            <p:nvSpPr>
              <p:cNvPr id="35" name="Rectangle: Diagonal Corners Rounded 34">
                <a:extLst>
                  <a:ext uri="{FF2B5EF4-FFF2-40B4-BE49-F238E27FC236}">
                    <a16:creationId xmlns:a16="http://schemas.microsoft.com/office/drawing/2014/main" id="{B1770393-271F-4592-932C-4D21FAA7E4F5}"/>
                  </a:ext>
                </a:extLst>
              </p:cNvPr>
              <p:cNvSpPr/>
              <p:nvPr/>
            </p:nvSpPr>
            <p:spPr>
              <a:xfrm flipH="1">
                <a:off x="5292469" y="4143440"/>
                <a:ext cx="925690" cy="923330"/>
              </a:xfrm>
              <a:prstGeom prst="round2DiagRect">
                <a:avLst>
                  <a:gd name="adj1" fmla="val 4288"/>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12" name="Graphic 11" descr="Workflow with solid fill">
                <a:extLst>
                  <a:ext uri="{FF2B5EF4-FFF2-40B4-BE49-F238E27FC236}">
                    <a16:creationId xmlns:a16="http://schemas.microsoft.com/office/drawing/2014/main" id="{8B295009-DC11-4B26-BDB8-F585BE93521B}"/>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5398356" y="4211012"/>
                <a:ext cx="756000" cy="756000"/>
              </a:xfrm>
              <a:prstGeom prst="rect">
                <a:avLst/>
              </a:prstGeom>
            </p:spPr>
          </p:pic>
        </p:grpSp>
      </p:grpSp>
    </p:spTree>
    <p:extLst>
      <p:ext uri="{BB962C8B-B14F-4D97-AF65-F5344CB8AC3E}">
        <p14:creationId xmlns:p14="http://schemas.microsoft.com/office/powerpoint/2010/main" val="32792352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F7DF55E5-7D10-42FA-93A5-3B611DA698C8}"/>
              </a:ext>
            </a:extLst>
          </p:cNvPr>
          <p:cNvGrpSpPr/>
          <p:nvPr/>
        </p:nvGrpSpPr>
        <p:grpSpPr>
          <a:xfrm>
            <a:off x="5339457" y="1915914"/>
            <a:ext cx="1513086" cy="1513086"/>
            <a:chOff x="4377077" y="1987623"/>
            <a:chExt cx="759214" cy="759214"/>
          </a:xfrm>
        </p:grpSpPr>
        <p:sp>
          <p:nvSpPr>
            <p:cNvPr id="6" name="Oval 5">
              <a:extLst>
                <a:ext uri="{FF2B5EF4-FFF2-40B4-BE49-F238E27FC236}">
                  <a16:creationId xmlns:a16="http://schemas.microsoft.com/office/drawing/2014/main" id="{1382C54C-1874-4C66-86EA-CB15DEC40DA8}"/>
                </a:ext>
              </a:extLst>
            </p:cNvPr>
            <p:cNvSpPr/>
            <p:nvPr/>
          </p:nvSpPr>
          <p:spPr>
            <a:xfrm>
              <a:off x="4377077" y="1987623"/>
              <a:ext cx="759214" cy="7592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6" descr="Tally with solid fill">
              <a:extLst>
                <a:ext uri="{FF2B5EF4-FFF2-40B4-BE49-F238E27FC236}">
                  <a16:creationId xmlns:a16="http://schemas.microsoft.com/office/drawing/2014/main" id="{DFB07C5B-3E56-4615-95F1-4138686DBCD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17505" y="2128051"/>
              <a:ext cx="478358" cy="478358"/>
            </a:xfrm>
            <a:prstGeom prst="rect">
              <a:avLst/>
            </a:prstGeom>
          </p:spPr>
        </p:pic>
      </p:grpSp>
      <p:sp>
        <p:nvSpPr>
          <p:cNvPr id="9" name="TextBox 8">
            <a:extLst>
              <a:ext uri="{FF2B5EF4-FFF2-40B4-BE49-F238E27FC236}">
                <a16:creationId xmlns:a16="http://schemas.microsoft.com/office/drawing/2014/main" id="{92495EC5-9106-4BE9-A5E2-D15114464F34}"/>
              </a:ext>
            </a:extLst>
          </p:cNvPr>
          <p:cNvSpPr txBox="1"/>
          <p:nvPr/>
        </p:nvSpPr>
        <p:spPr>
          <a:xfrm>
            <a:off x="3895725" y="3708868"/>
            <a:ext cx="4400550" cy="1455182"/>
          </a:xfrm>
          <a:prstGeom prst="rect">
            <a:avLst/>
          </a:prstGeom>
          <a:noFill/>
        </p:spPr>
        <p:txBody>
          <a:bodyPr wrap="square" anchor="ctr">
            <a:noAutofit/>
          </a:bodyPr>
          <a:lstStyle/>
          <a:p>
            <a:pPr algn="ctr">
              <a:lnSpc>
                <a:spcPct val="85000"/>
              </a:lnSpc>
            </a:pPr>
            <a:r>
              <a:rPr lang="en-AU" sz="4400" dirty="0">
                <a:solidFill>
                  <a:schemeClr val="bg1"/>
                </a:solidFill>
                <a:latin typeface="Arial Rounded MT Bold" panose="020F0704030504030204" pitchFamily="34" charset="0"/>
              </a:rPr>
              <a:t>Number of complaints</a:t>
            </a:r>
          </a:p>
        </p:txBody>
      </p:sp>
    </p:spTree>
    <p:extLst>
      <p:ext uri="{BB962C8B-B14F-4D97-AF65-F5344CB8AC3E}">
        <p14:creationId xmlns:p14="http://schemas.microsoft.com/office/powerpoint/2010/main" val="3630968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Title 1">
            <a:extLst>
              <a:ext uri="{FF2B5EF4-FFF2-40B4-BE49-F238E27FC236}">
                <a16:creationId xmlns:a16="http://schemas.microsoft.com/office/drawing/2014/main" id="{BE44FBF2-A33C-4A25-A70A-F999F9D86D64}"/>
              </a:ext>
            </a:extLst>
          </p:cNvPr>
          <p:cNvSpPr txBox="1">
            <a:spLocks/>
          </p:cNvSpPr>
          <p:nvPr/>
        </p:nvSpPr>
        <p:spPr>
          <a:xfrm>
            <a:off x="393940" y="2682007"/>
            <a:ext cx="4769416" cy="3663784"/>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285750" indent="-285750"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The number of complaints about Barwon Health over steadily over the three-year period.</a:t>
            </a:r>
          </a:p>
          <a:p>
            <a:pPr marL="285750" indent="-285750"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Overall, more complaints were made directly to Barwon Health than complaints to the MHCC.</a:t>
            </a:r>
          </a:p>
          <a:p>
            <a:pPr marL="285750" indent="-285750"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This suggests that consumers and family members/carers feel empowered to raise their concerns with the service directly.</a:t>
            </a:r>
          </a:p>
        </p:txBody>
      </p:sp>
      <p:sp>
        <p:nvSpPr>
          <p:cNvPr id="7" name="Rectangle 6">
            <a:extLst>
              <a:ext uri="{FF2B5EF4-FFF2-40B4-BE49-F238E27FC236}">
                <a16:creationId xmlns:a16="http://schemas.microsoft.com/office/drawing/2014/main" id="{B8C74E88-7F6D-4041-91CB-DE55566F01D8}"/>
              </a:ext>
            </a:extLst>
          </p:cNvPr>
          <p:cNvSpPr/>
          <p:nvPr/>
        </p:nvSpPr>
        <p:spPr>
          <a:xfrm>
            <a:off x="611520" y="1283358"/>
            <a:ext cx="2167128" cy="11312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80000"/>
              </a:lnSpc>
            </a:pPr>
            <a:r>
              <a:rPr lang="en-AU" sz="4400" b="1" dirty="0">
                <a:solidFill>
                  <a:schemeClr val="accent1"/>
                </a:solidFill>
                <a:latin typeface="Arial Rounded MT Bold" panose="020F0704030504030204" pitchFamily="34" charset="0"/>
              </a:rPr>
              <a:t>55</a:t>
            </a:r>
          </a:p>
          <a:p>
            <a:pPr>
              <a:lnSpc>
                <a:spcPct val="80000"/>
              </a:lnSpc>
            </a:pPr>
            <a:r>
              <a:rPr lang="en-AU" sz="1600" dirty="0">
                <a:solidFill>
                  <a:srgbClr val="052A39"/>
                </a:solidFill>
                <a:latin typeface="Arial Nova Light" panose="020B0304020202020204" pitchFamily="34" charset="0"/>
              </a:rPr>
              <a:t>Complaints to MHCC about Barwon Health </a:t>
            </a:r>
            <a:r>
              <a:rPr kumimoji="0" lang="en-AU" sz="9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mn-cs"/>
              </a:rPr>
              <a:t>2019-20</a:t>
            </a:r>
            <a:endParaRPr lang="en-AU" sz="1600" dirty="0">
              <a:solidFill>
                <a:srgbClr val="052A39"/>
              </a:solidFill>
              <a:latin typeface="Arial Nova Light" panose="020B0304020202020204" pitchFamily="34" charset="0"/>
            </a:endParaRPr>
          </a:p>
        </p:txBody>
      </p:sp>
      <p:sp>
        <p:nvSpPr>
          <p:cNvPr id="95" name="Rectangle 94">
            <a:extLst>
              <a:ext uri="{FF2B5EF4-FFF2-40B4-BE49-F238E27FC236}">
                <a16:creationId xmlns:a16="http://schemas.microsoft.com/office/drawing/2014/main" id="{0BE1A289-64D1-483F-B840-A7B7912C2D13}"/>
              </a:ext>
            </a:extLst>
          </p:cNvPr>
          <p:cNvSpPr/>
          <p:nvPr/>
        </p:nvSpPr>
        <p:spPr>
          <a:xfrm>
            <a:off x="2778649" y="1283358"/>
            <a:ext cx="2167128" cy="11312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80000"/>
              </a:lnSpc>
            </a:pPr>
            <a:r>
              <a:rPr lang="en-AU" sz="4400" b="1" dirty="0">
                <a:solidFill>
                  <a:schemeClr val="accent2"/>
                </a:solidFill>
                <a:latin typeface="Arial Rounded MT Bold" panose="020F0704030504030204" pitchFamily="34" charset="0"/>
              </a:rPr>
              <a:t>92</a:t>
            </a:r>
          </a:p>
          <a:p>
            <a:pPr>
              <a:lnSpc>
                <a:spcPct val="80000"/>
              </a:lnSpc>
            </a:pPr>
            <a:r>
              <a:rPr lang="en-AU" sz="1600" dirty="0">
                <a:solidFill>
                  <a:srgbClr val="052A39"/>
                </a:solidFill>
                <a:latin typeface="Arial Nova Light" panose="020B0304020202020204" pitchFamily="34" charset="0"/>
              </a:rPr>
              <a:t>Complaints to Barwon Health </a:t>
            </a:r>
            <a:br>
              <a:rPr lang="en-AU" sz="1600" dirty="0">
                <a:solidFill>
                  <a:srgbClr val="052A39"/>
                </a:solidFill>
                <a:latin typeface="Arial Nova Light" panose="020B0304020202020204" pitchFamily="34" charset="0"/>
              </a:rPr>
            </a:br>
            <a:r>
              <a:rPr lang="en-AU" sz="900" dirty="0">
                <a:solidFill>
                  <a:srgbClr val="052A39"/>
                </a:solidFill>
                <a:latin typeface="Arial Nova Light" panose="020B0304020202020204" pitchFamily="34" charset="0"/>
              </a:rPr>
              <a:t>2019-20</a:t>
            </a:r>
            <a:endParaRPr lang="en-AU" sz="1600" dirty="0">
              <a:solidFill>
                <a:srgbClr val="052A39"/>
              </a:solidFill>
              <a:latin typeface="Arial Nova Light" panose="020B0304020202020204" pitchFamily="34" charset="0"/>
            </a:endParaRPr>
          </a:p>
        </p:txBody>
      </p:sp>
      <p:graphicFrame>
        <p:nvGraphicFramePr>
          <p:cNvPr id="10" name="Chart 9">
            <a:extLst>
              <a:ext uri="{FF2B5EF4-FFF2-40B4-BE49-F238E27FC236}">
                <a16:creationId xmlns:a16="http://schemas.microsoft.com/office/drawing/2014/main" id="{249D1375-7714-4DB0-A7EB-02D9DEAC83CD}"/>
              </a:ext>
            </a:extLst>
          </p:cNvPr>
          <p:cNvGraphicFramePr>
            <a:graphicFrameLocks/>
          </p:cNvGraphicFramePr>
          <p:nvPr>
            <p:extLst>
              <p:ext uri="{D42A27DB-BD31-4B8C-83A1-F6EECF244321}">
                <p14:modId xmlns:p14="http://schemas.microsoft.com/office/powerpoint/2010/main" val="627183028"/>
              </p:ext>
            </p:extLst>
          </p:nvPr>
        </p:nvGraphicFramePr>
        <p:xfrm>
          <a:off x="5840744" y="1155262"/>
          <a:ext cx="5194170" cy="4968165"/>
        </p:xfrm>
        <a:graphic>
          <a:graphicData uri="http://schemas.openxmlformats.org/drawingml/2006/chart">
            <c:chart xmlns:c="http://schemas.openxmlformats.org/drawingml/2006/chart" xmlns:r="http://schemas.openxmlformats.org/officeDocument/2006/relationships" r:id="rId2"/>
          </a:graphicData>
        </a:graphic>
      </p:graphicFrame>
      <p:sp>
        <p:nvSpPr>
          <p:cNvPr id="9" name="Title 1">
            <a:extLst>
              <a:ext uri="{FF2B5EF4-FFF2-40B4-BE49-F238E27FC236}">
                <a16:creationId xmlns:a16="http://schemas.microsoft.com/office/drawing/2014/main" id="{E4CA47E7-68FB-4040-96A4-F6AE41EC3028}"/>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How many complaints were made? </a:t>
            </a:r>
            <a:r>
              <a:rPr lang="en-AU" sz="1400" dirty="0">
                <a:solidFill>
                  <a:schemeClr val="accent3"/>
                </a:solidFill>
                <a:latin typeface="Arial Nova Light" panose="020B0304020202020204" pitchFamily="34" charset="0"/>
                <a:cs typeface="Arial" panose="020B0604020202020204" pitchFamily="34" charset="0"/>
              </a:rPr>
              <a:t>2019-20</a:t>
            </a:r>
            <a:endParaRPr lang="en-AU" sz="3600" i="1"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10809162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Title 1">
            <a:extLst>
              <a:ext uri="{FF2B5EF4-FFF2-40B4-BE49-F238E27FC236}">
                <a16:creationId xmlns:a16="http://schemas.microsoft.com/office/drawing/2014/main" id="{BE44FBF2-A33C-4A25-A70A-F999F9D86D64}"/>
              </a:ext>
            </a:extLst>
          </p:cNvPr>
          <p:cNvSpPr txBox="1">
            <a:spLocks/>
          </p:cNvSpPr>
          <p:nvPr/>
        </p:nvSpPr>
        <p:spPr>
          <a:xfrm>
            <a:off x="465268" y="1222420"/>
            <a:ext cx="4359034" cy="4883348"/>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285750" indent="-285750" algn="l">
              <a:spcBef>
                <a:spcPts val="600"/>
              </a:spcBef>
              <a:spcAft>
                <a:spcPts val="600"/>
              </a:spcAft>
              <a:buFont typeface="Arial" panose="020B0604020202020204" pitchFamily="34" charset="0"/>
              <a:buChar char="•"/>
            </a:pPr>
            <a:r>
              <a:rPr lang="en-US" sz="2000" dirty="0">
                <a:solidFill>
                  <a:schemeClr val="accent3"/>
                </a:solidFill>
                <a:latin typeface="Arial Nova Light" panose="020B0304020202020204" pitchFamily="34" charset="0"/>
                <a:cs typeface="Arial" panose="020B0604020202020204" pitchFamily="34" charset="0"/>
              </a:rPr>
              <a:t>In 2019-20, compared to the rest of the sector, Barwon Health had a moderate rate of complaints made to the MHCC, and a high rate of complaints directly to the service</a:t>
            </a:r>
            <a:r>
              <a:rPr lang="en-US" sz="2400" dirty="0">
                <a:solidFill>
                  <a:schemeClr val="accent3"/>
                </a:solidFill>
                <a:latin typeface="Arial Nova Light" panose="020B0304020202020204" pitchFamily="34" charset="0"/>
                <a:cs typeface="Arial" panose="020B0604020202020204" pitchFamily="34" charset="0"/>
              </a:rPr>
              <a:t>.</a:t>
            </a:r>
          </a:p>
        </p:txBody>
      </p:sp>
      <p:grpSp>
        <p:nvGrpSpPr>
          <p:cNvPr id="8" name="Group 7">
            <a:extLst>
              <a:ext uri="{FF2B5EF4-FFF2-40B4-BE49-F238E27FC236}">
                <a16:creationId xmlns:a16="http://schemas.microsoft.com/office/drawing/2014/main" id="{EB7068C4-FCAD-4062-B30F-6CB4447A730A}"/>
              </a:ext>
            </a:extLst>
          </p:cNvPr>
          <p:cNvGrpSpPr/>
          <p:nvPr/>
        </p:nvGrpSpPr>
        <p:grpSpPr>
          <a:xfrm>
            <a:off x="7743164" y="368634"/>
            <a:ext cx="4663282" cy="853786"/>
            <a:chOff x="389864" y="879801"/>
            <a:chExt cx="4663282" cy="853786"/>
          </a:xfrm>
        </p:grpSpPr>
        <p:sp>
          <p:nvSpPr>
            <p:cNvPr id="7" name="Rectangle: Rounded Corners 6">
              <a:extLst>
                <a:ext uri="{FF2B5EF4-FFF2-40B4-BE49-F238E27FC236}">
                  <a16:creationId xmlns:a16="http://schemas.microsoft.com/office/drawing/2014/main" id="{F11599DD-2DCF-4EB5-9AA3-BE1EBD4BCDE3}"/>
                </a:ext>
              </a:extLst>
            </p:cNvPr>
            <p:cNvSpPr/>
            <p:nvPr/>
          </p:nvSpPr>
          <p:spPr>
            <a:xfrm>
              <a:off x="389864" y="879801"/>
              <a:ext cx="4019070" cy="853786"/>
            </a:xfrm>
            <a:prstGeom prst="roundRect">
              <a:avLst>
                <a:gd name="adj" fmla="val 1108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34" name="Group 133">
              <a:extLst>
                <a:ext uri="{FF2B5EF4-FFF2-40B4-BE49-F238E27FC236}">
                  <a16:creationId xmlns:a16="http://schemas.microsoft.com/office/drawing/2014/main" id="{720B604C-7EA8-4753-AF17-BF975CE5AD78}"/>
                </a:ext>
              </a:extLst>
            </p:cNvPr>
            <p:cNvGrpSpPr/>
            <p:nvPr/>
          </p:nvGrpSpPr>
          <p:grpSpPr>
            <a:xfrm>
              <a:off x="438150" y="990441"/>
              <a:ext cx="2389688" cy="652711"/>
              <a:chOff x="253774" y="5246980"/>
              <a:chExt cx="2389688" cy="652711"/>
            </a:xfrm>
          </p:grpSpPr>
          <p:grpSp>
            <p:nvGrpSpPr>
              <p:cNvPr id="150" name="Group 149">
                <a:extLst>
                  <a:ext uri="{FF2B5EF4-FFF2-40B4-BE49-F238E27FC236}">
                    <a16:creationId xmlns:a16="http://schemas.microsoft.com/office/drawing/2014/main" id="{18BEE287-C128-41A8-B882-A9B0B7E17BB7}"/>
                  </a:ext>
                </a:extLst>
              </p:cNvPr>
              <p:cNvGrpSpPr/>
              <p:nvPr/>
            </p:nvGrpSpPr>
            <p:grpSpPr>
              <a:xfrm>
                <a:off x="253774" y="5246980"/>
                <a:ext cx="2389688" cy="459374"/>
                <a:chOff x="253774" y="5246980"/>
                <a:chExt cx="2389688" cy="459374"/>
              </a:xfrm>
            </p:grpSpPr>
            <p:sp>
              <p:nvSpPr>
                <p:cNvPr id="154" name="Oval 153">
                  <a:extLst>
                    <a:ext uri="{FF2B5EF4-FFF2-40B4-BE49-F238E27FC236}">
                      <a16:creationId xmlns:a16="http://schemas.microsoft.com/office/drawing/2014/main" id="{3C23BE66-49CB-4C68-8A6C-8C00E4893B96}"/>
                    </a:ext>
                  </a:extLst>
                </p:cNvPr>
                <p:cNvSpPr/>
                <p:nvPr/>
              </p:nvSpPr>
              <p:spPr>
                <a:xfrm>
                  <a:off x="369490" y="5508246"/>
                  <a:ext cx="125810" cy="12581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56" name="Rectangle 155">
                  <a:extLst>
                    <a:ext uri="{FF2B5EF4-FFF2-40B4-BE49-F238E27FC236}">
                      <a16:creationId xmlns:a16="http://schemas.microsoft.com/office/drawing/2014/main" id="{FE11D61C-FF8A-4EE8-B50B-130B038F0E97}"/>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(n=55)</a:t>
                  </a:r>
                </a:p>
              </p:txBody>
            </p:sp>
            <p:sp>
              <p:nvSpPr>
                <p:cNvPr id="158" name="Rectangle 157">
                  <a:extLst>
                    <a:ext uri="{FF2B5EF4-FFF2-40B4-BE49-F238E27FC236}">
                      <a16:creationId xmlns:a16="http://schemas.microsoft.com/office/drawing/2014/main" id="{46458C66-1FBA-4251-B989-C846FD6B7E45}"/>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Complaints about Barwon Health</a:t>
                  </a:r>
                </a:p>
              </p:txBody>
            </p:sp>
          </p:grpSp>
          <p:grpSp>
            <p:nvGrpSpPr>
              <p:cNvPr id="151" name="Group 150">
                <a:extLst>
                  <a:ext uri="{FF2B5EF4-FFF2-40B4-BE49-F238E27FC236}">
                    <a16:creationId xmlns:a16="http://schemas.microsoft.com/office/drawing/2014/main" id="{2D7198D8-B2A5-4CDE-B319-8FA88A1C1B93}"/>
                  </a:ext>
                </a:extLst>
              </p:cNvPr>
              <p:cNvGrpSpPr/>
              <p:nvPr/>
            </p:nvGrpSpPr>
            <p:grpSpPr>
              <a:xfrm>
                <a:off x="369490" y="5663471"/>
                <a:ext cx="2186737" cy="236220"/>
                <a:chOff x="369490" y="5373085"/>
                <a:chExt cx="2186737" cy="236220"/>
              </a:xfrm>
            </p:grpSpPr>
            <p:sp>
              <p:nvSpPr>
                <p:cNvPr id="152" name="Oval 151">
                  <a:extLst>
                    <a:ext uri="{FF2B5EF4-FFF2-40B4-BE49-F238E27FC236}">
                      <a16:creationId xmlns:a16="http://schemas.microsoft.com/office/drawing/2014/main" id="{92A9283F-D72B-400D-A55F-D7E93333A3E4}"/>
                    </a:ext>
                  </a:extLst>
                </p:cNvPr>
                <p:cNvSpPr/>
                <p:nvPr/>
              </p:nvSpPr>
              <p:spPr>
                <a:xfrm>
                  <a:off x="369490" y="5411197"/>
                  <a:ext cx="125810" cy="12581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53" name="Rectangle 152">
                  <a:extLst>
                    <a:ext uri="{FF2B5EF4-FFF2-40B4-BE49-F238E27FC236}">
                      <a16:creationId xmlns:a16="http://schemas.microsoft.com/office/drawing/2014/main" id="{A2AB544E-4468-4A75-974D-5F6A3F1DB67A}"/>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(n=92)</a:t>
                  </a:r>
                </a:p>
              </p:txBody>
            </p:sp>
          </p:grpSp>
        </p:grpSp>
        <p:grpSp>
          <p:nvGrpSpPr>
            <p:cNvPr id="159" name="Group 158">
              <a:extLst>
                <a:ext uri="{FF2B5EF4-FFF2-40B4-BE49-F238E27FC236}">
                  <a16:creationId xmlns:a16="http://schemas.microsoft.com/office/drawing/2014/main" id="{B1921A71-CB3C-4B63-B8B9-2379D788D89F}"/>
                </a:ext>
              </a:extLst>
            </p:cNvPr>
            <p:cNvGrpSpPr/>
            <p:nvPr/>
          </p:nvGrpSpPr>
          <p:grpSpPr>
            <a:xfrm>
              <a:off x="2663458" y="990441"/>
              <a:ext cx="2389688" cy="652711"/>
              <a:chOff x="253774" y="5246980"/>
              <a:chExt cx="2389688" cy="652711"/>
            </a:xfrm>
          </p:grpSpPr>
          <p:grpSp>
            <p:nvGrpSpPr>
              <p:cNvPr id="160" name="Group 159">
                <a:extLst>
                  <a:ext uri="{FF2B5EF4-FFF2-40B4-BE49-F238E27FC236}">
                    <a16:creationId xmlns:a16="http://schemas.microsoft.com/office/drawing/2014/main" id="{73C77E8C-BE06-4FDF-A9DB-1DDD54C0DA6A}"/>
                  </a:ext>
                </a:extLst>
              </p:cNvPr>
              <p:cNvGrpSpPr/>
              <p:nvPr/>
            </p:nvGrpSpPr>
            <p:grpSpPr>
              <a:xfrm>
                <a:off x="253774" y="5246980"/>
                <a:ext cx="2389688" cy="459374"/>
                <a:chOff x="253774" y="5246980"/>
                <a:chExt cx="2389688" cy="459374"/>
              </a:xfrm>
            </p:grpSpPr>
            <p:sp>
              <p:nvSpPr>
                <p:cNvPr id="165" name="Oval 164">
                  <a:extLst>
                    <a:ext uri="{FF2B5EF4-FFF2-40B4-BE49-F238E27FC236}">
                      <a16:creationId xmlns:a16="http://schemas.microsoft.com/office/drawing/2014/main" id="{2204A61B-9E9B-42E8-BFD5-F7C101A9A0B9}"/>
                    </a:ext>
                  </a:extLst>
                </p:cNvPr>
                <p:cNvSpPr/>
                <p:nvPr/>
              </p:nvSpPr>
              <p:spPr>
                <a:xfrm>
                  <a:off x="369490" y="5508246"/>
                  <a:ext cx="125810" cy="125810"/>
                </a:xfrm>
                <a:prstGeom prst="ellipse">
                  <a:avLst/>
                </a:prstGeom>
                <a:solidFill>
                  <a:srgbClr val="176E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66" name="Rectangle 165">
                  <a:extLst>
                    <a:ext uri="{FF2B5EF4-FFF2-40B4-BE49-F238E27FC236}">
                      <a16:creationId xmlns:a16="http://schemas.microsoft.com/office/drawing/2014/main" id="{C245DD22-3AB3-41AC-988A-17F1DD699634}"/>
                    </a:ext>
                  </a:extLst>
                </p:cNvPr>
                <p:cNvSpPr/>
                <p:nvPr/>
              </p:nvSpPr>
              <p:spPr>
                <a:xfrm>
                  <a:off x="490683" y="5470134"/>
                  <a:ext cx="167536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(n=1503)</a:t>
                  </a:r>
                </a:p>
              </p:txBody>
            </p:sp>
            <p:sp>
              <p:nvSpPr>
                <p:cNvPr id="167" name="Rectangle 166">
                  <a:extLst>
                    <a:ext uri="{FF2B5EF4-FFF2-40B4-BE49-F238E27FC236}">
                      <a16:creationId xmlns:a16="http://schemas.microsoft.com/office/drawing/2014/main" id="{44FAD19C-500D-44CA-BF68-1DEACC7EB43B}"/>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Sector-wide complaints</a:t>
                  </a:r>
                </a:p>
              </p:txBody>
            </p:sp>
          </p:grpSp>
          <p:grpSp>
            <p:nvGrpSpPr>
              <p:cNvPr id="161" name="Group 160">
                <a:extLst>
                  <a:ext uri="{FF2B5EF4-FFF2-40B4-BE49-F238E27FC236}">
                    <a16:creationId xmlns:a16="http://schemas.microsoft.com/office/drawing/2014/main" id="{33E6F95A-6B05-4CDD-8819-3CA080A881FC}"/>
                  </a:ext>
                </a:extLst>
              </p:cNvPr>
              <p:cNvGrpSpPr/>
              <p:nvPr/>
            </p:nvGrpSpPr>
            <p:grpSpPr>
              <a:xfrm>
                <a:off x="369490" y="5663471"/>
                <a:ext cx="2186737" cy="236220"/>
                <a:chOff x="369490" y="5373085"/>
                <a:chExt cx="2186737" cy="236220"/>
              </a:xfrm>
            </p:grpSpPr>
            <p:sp>
              <p:nvSpPr>
                <p:cNvPr id="163" name="Oval 162">
                  <a:extLst>
                    <a:ext uri="{FF2B5EF4-FFF2-40B4-BE49-F238E27FC236}">
                      <a16:creationId xmlns:a16="http://schemas.microsoft.com/office/drawing/2014/main" id="{FC77EE98-D404-4ABE-9215-D781F47FBCE9}"/>
                    </a:ext>
                  </a:extLst>
                </p:cNvPr>
                <p:cNvSpPr/>
                <p:nvPr/>
              </p:nvSpPr>
              <p:spPr>
                <a:xfrm>
                  <a:off x="369490" y="5411197"/>
                  <a:ext cx="125810" cy="125810"/>
                </a:xfrm>
                <a:prstGeom prst="ellipse">
                  <a:avLst/>
                </a:prstGeom>
                <a:solidFill>
                  <a:srgbClr val="4E76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64" name="Rectangle 163">
                  <a:extLst>
                    <a:ext uri="{FF2B5EF4-FFF2-40B4-BE49-F238E27FC236}">
                      <a16:creationId xmlns:a16="http://schemas.microsoft.com/office/drawing/2014/main" id="{644C7784-3FCE-4A2F-AAF3-CC456DDC1F62}"/>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(n=1528)</a:t>
                  </a:r>
                </a:p>
              </p:txBody>
            </p:sp>
          </p:grpSp>
        </p:grpSp>
      </p:grpSp>
      <p:sp>
        <p:nvSpPr>
          <p:cNvPr id="168" name="Title 1">
            <a:extLst>
              <a:ext uri="{FF2B5EF4-FFF2-40B4-BE49-F238E27FC236}">
                <a16:creationId xmlns:a16="http://schemas.microsoft.com/office/drawing/2014/main" id="{F7A4C9B7-AEC7-46AC-814C-0F25997974BB}"/>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Complaint rates </a:t>
            </a:r>
            <a:r>
              <a:rPr lang="en-AU" sz="1400" dirty="0">
                <a:solidFill>
                  <a:schemeClr val="accent3"/>
                </a:solidFill>
                <a:latin typeface="Arial Nova Light" panose="020B0304020202020204" pitchFamily="34" charset="0"/>
                <a:cs typeface="Arial" panose="020B0604020202020204" pitchFamily="34" charset="0"/>
              </a:rPr>
              <a:t>2019-20</a:t>
            </a:r>
            <a:endParaRPr lang="en-AU" sz="3600" i="1" dirty="0">
              <a:solidFill>
                <a:schemeClr val="accent3"/>
              </a:solidFill>
              <a:latin typeface="Arial Nova Light" panose="020B0304020202020204" pitchFamily="34" charset="0"/>
              <a:cs typeface="Arial" panose="020B0604020202020204" pitchFamily="34" charset="0"/>
            </a:endParaRPr>
          </a:p>
        </p:txBody>
      </p:sp>
      <p:sp>
        <p:nvSpPr>
          <p:cNvPr id="169" name="Title 1">
            <a:extLst>
              <a:ext uri="{FF2B5EF4-FFF2-40B4-BE49-F238E27FC236}">
                <a16:creationId xmlns:a16="http://schemas.microsoft.com/office/drawing/2014/main" id="{825F2600-A550-4863-A875-06A44395C59B}"/>
              </a:ext>
            </a:extLst>
          </p:cNvPr>
          <p:cNvSpPr txBox="1">
            <a:spLocks/>
          </p:cNvSpPr>
          <p:nvPr/>
        </p:nvSpPr>
        <p:spPr>
          <a:xfrm>
            <a:off x="5163021" y="2403109"/>
            <a:ext cx="1120711" cy="518262"/>
          </a:xfrm>
          <a:prstGeom prst="rect">
            <a:avLst/>
          </a:prstGeom>
        </p:spPr>
        <p:txBody>
          <a:bodyPr vert="horz" lIns="91440" tIns="45720" rIns="91440" bIns="45720" rtlCol="0" anchor="ctr">
            <a:noAutofit/>
          </a:bodyPr>
          <a:lstStyle>
            <a:defPPr>
              <a:defRPr lang="en-US"/>
            </a:defPPr>
            <a:lvl1pPr algn="r">
              <a:lnSpc>
                <a:spcPct val="90000"/>
              </a:lnSpc>
              <a:spcBef>
                <a:spcPts val="600"/>
              </a:spcBef>
              <a:spcAft>
                <a:spcPts val="600"/>
              </a:spcAft>
              <a:buNone/>
              <a:defRPr sz="1200">
                <a:solidFill>
                  <a:schemeClr val="accent1">
                    <a:lumMod val="50000"/>
                  </a:schemeClr>
                </a:solidFill>
                <a:latin typeface="Arial Nova Light" panose="020B0304020202020204" pitchFamily="34" charset="0"/>
                <a:ea typeface="+mj-ea"/>
                <a:cs typeface="Arial" panose="020B0604020202020204" pitchFamily="34" charset="0"/>
              </a:defRPr>
            </a:lvl1pPr>
          </a:lstStyle>
          <a:p>
            <a:r>
              <a:rPr lang="en-US" dirty="0"/>
              <a:t>Complaints to the MHCC about service</a:t>
            </a:r>
          </a:p>
        </p:txBody>
      </p:sp>
      <p:graphicFrame>
        <p:nvGraphicFramePr>
          <p:cNvPr id="28" name="Chart 27">
            <a:extLst>
              <a:ext uri="{FF2B5EF4-FFF2-40B4-BE49-F238E27FC236}">
                <a16:creationId xmlns:a16="http://schemas.microsoft.com/office/drawing/2014/main" id="{23984EAE-5519-4510-8264-4560DD17377F}"/>
              </a:ext>
            </a:extLst>
          </p:cNvPr>
          <p:cNvGraphicFramePr>
            <a:graphicFrameLocks/>
          </p:cNvGraphicFramePr>
          <p:nvPr>
            <p:extLst>
              <p:ext uri="{D42A27DB-BD31-4B8C-83A1-F6EECF244321}">
                <p14:modId xmlns:p14="http://schemas.microsoft.com/office/powerpoint/2010/main" val="707530908"/>
              </p:ext>
            </p:extLst>
          </p:nvPr>
        </p:nvGraphicFramePr>
        <p:xfrm>
          <a:off x="7159133" y="1378416"/>
          <a:ext cx="4657725" cy="4914900"/>
        </p:xfrm>
        <a:graphic>
          <a:graphicData uri="http://schemas.openxmlformats.org/drawingml/2006/chart">
            <c:chart xmlns:c="http://schemas.openxmlformats.org/drawingml/2006/chart" xmlns:r="http://schemas.openxmlformats.org/officeDocument/2006/relationships" r:id="rId2"/>
          </a:graphicData>
        </a:graphic>
      </p:graphicFrame>
      <p:sp>
        <p:nvSpPr>
          <p:cNvPr id="29" name="Title 1">
            <a:extLst>
              <a:ext uri="{FF2B5EF4-FFF2-40B4-BE49-F238E27FC236}">
                <a16:creationId xmlns:a16="http://schemas.microsoft.com/office/drawing/2014/main" id="{4B98E981-0D53-44CC-868F-861D0CE265FF}"/>
              </a:ext>
            </a:extLst>
          </p:cNvPr>
          <p:cNvSpPr txBox="1">
            <a:spLocks/>
          </p:cNvSpPr>
          <p:nvPr/>
        </p:nvSpPr>
        <p:spPr>
          <a:xfrm>
            <a:off x="5163021" y="3755085"/>
            <a:ext cx="1120711" cy="518262"/>
          </a:xfrm>
          <a:prstGeom prst="rect">
            <a:avLst/>
          </a:prstGeom>
        </p:spPr>
        <p:txBody>
          <a:bodyPr vert="horz" lIns="91440" tIns="45720" rIns="91440" bIns="45720" rtlCol="0" anchor="ctr">
            <a:noAutofit/>
          </a:bodyPr>
          <a:lstStyle>
            <a:defPPr>
              <a:defRPr lang="en-US"/>
            </a:defPPr>
            <a:lvl1pPr algn="r">
              <a:lnSpc>
                <a:spcPct val="90000"/>
              </a:lnSpc>
              <a:spcBef>
                <a:spcPts val="600"/>
              </a:spcBef>
              <a:spcAft>
                <a:spcPts val="600"/>
              </a:spcAft>
              <a:buNone/>
              <a:defRPr sz="1200">
                <a:solidFill>
                  <a:schemeClr val="accent2">
                    <a:lumMod val="50000"/>
                  </a:schemeClr>
                </a:solidFill>
                <a:latin typeface="Arial Nova Light" panose="020B0304020202020204" pitchFamily="34" charset="0"/>
                <a:ea typeface="+mj-ea"/>
                <a:cs typeface="Arial" panose="020B0604020202020204" pitchFamily="34" charset="0"/>
              </a:defRPr>
            </a:lvl1pPr>
          </a:lstStyle>
          <a:p>
            <a:r>
              <a:rPr lang="en-US" dirty="0"/>
              <a:t>Complaints to directly to service</a:t>
            </a:r>
          </a:p>
        </p:txBody>
      </p:sp>
      <p:sp>
        <p:nvSpPr>
          <p:cNvPr id="30" name="Title 1">
            <a:extLst>
              <a:ext uri="{FF2B5EF4-FFF2-40B4-BE49-F238E27FC236}">
                <a16:creationId xmlns:a16="http://schemas.microsoft.com/office/drawing/2014/main" id="{6C169F4A-9640-4059-9CAD-C716808497DD}"/>
              </a:ext>
            </a:extLst>
          </p:cNvPr>
          <p:cNvSpPr txBox="1">
            <a:spLocks/>
          </p:cNvSpPr>
          <p:nvPr/>
        </p:nvSpPr>
        <p:spPr>
          <a:xfrm>
            <a:off x="5163021" y="5207466"/>
            <a:ext cx="1120711" cy="518262"/>
          </a:xfrm>
          <a:prstGeom prst="rect">
            <a:avLst/>
          </a:prstGeom>
        </p:spPr>
        <p:txBody>
          <a:bodyPr vert="horz" lIns="91440" tIns="45720" rIns="91440" bIns="45720" rtlCol="0" anchor="ctr">
            <a:noAutofit/>
          </a:bodyPr>
          <a:lstStyle>
            <a:defPPr>
              <a:defRPr lang="en-US"/>
            </a:defPPr>
            <a:lvl1pPr algn="r">
              <a:lnSpc>
                <a:spcPct val="90000"/>
              </a:lnSpc>
              <a:spcBef>
                <a:spcPts val="600"/>
              </a:spcBef>
              <a:spcAft>
                <a:spcPts val="600"/>
              </a:spcAft>
              <a:buNone/>
              <a:defRPr sz="1200">
                <a:solidFill>
                  <a:schemeClr val="tx1">
                    <a:lumMod val="75000"/>
                    <a:lumOff val="25000"/>
                  </a:schemeClr>
                </a:solidFill>
                <a:latin typeface="Arial Nova Light" panose="020B0304020202020204" pitchFamily="34" charset="0"/>
                <a:ea typeface="+mj-ea"/>
                <a:cs typeface="Arial" panose="020B0604020202020204" pitchFamily="34" charset="0"/>
              </a:defRPr>
            </a:lvl1pPr>
          </a:lstStyle>
          <a:p>
            <a:r>
              <a:rPr lang="en-US" dirty="0"/>
              <a:t>Compliments to directly to service*</a:t>
            </a:r>
          </a:p>
        </p:txBody>
      </p:sp>
      <p:sp>
        <p:nvSpPr>
          <p:cNvPr id="31" name="Title 1">
            <a:extLst>
              <a:ext uri="{FF2B5EF4-FFF2-40B4-BE49-F238E27FC236}">
                <a16:creationId xmlns:a16="http://schemas.microsoft.com/office/drawing/2014/main" id="{83DAB2CF-300D-4DB5-B45B-DBB909FC4896}"/>
              </a:ext>
            </a:extLst>
          </p:cNvPr>
          <p:cNvSpPr txBox="1">
            <a:spLocks/>
          </p:cNvSpPr>
          <p:nvPr/>
        </p:nvSpPr>
        <p:spPr>
          <a:xfrm>
            <a:off x="6380908" y="2129307"/>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1">
                    <a:lumMod val="50000"/>
                  </a:schemeClr>
                </a:solidFill>
                <a:latin typeface="Arial Nova Light" panose="020B0304020202020204" pitchFamily="34" charset="0"/>
                <a:cs typeface="Arial" panose="020B0604020202020204" pitchFamily="34" charset="0"/>
              </a:rPr>
              <a:t>Barwon Health</a:t>
            </a:r>
          </a:p>
        </p:txBody>
      </p:sp>
      <p:sp>
        <p:nvSpPr>
          <p:cNvPr id="32" name="Title 1">
            <a:extLst>
              <a:ext uri="{FF2B5EF4-FFF2-40B4-BE49-F238E27FC236}">
                <a16:creationId xmlns:a16="http://schemas.microsoft.com/office/drawing/2014/main" id="{0B390429-58B0-4E38-A42D-4A264010BD7D}"/>
              </a:ext>
            </a:extLst>
          </p:cNvPr>
          <p:cNvSpPr txBox="1">
            <a:spLocks/>
          </p:cNvSpPr>
          <p:nvPr/>
        </p:nvSpPr>
        <p:spPr>
          <a:xfrm>
            <a:off x="6380908" y="2687091"/>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1">
                    <a:lumMod val="50000"/>
                  </a:schemeClr>
                </a:solidFill>
                <a:latin typeface="Arial Nova Light" panose="020B0304020202020204" pitchFamily="34" charset="0"/>
                <a:cs typeface="Arial" panose="020B0604020202020204" pitchFamily="34" charset="0"/>
              </a:rPr>
              <a:t>Sector median</a:t>
            </a:r>
          </a:p>
        </p:txBody>
      </p:sp>
      <p:sp>
        <p:nvSpPr>
          <p:cNvPr id="33" name="Title 1">
            <a:extLst>
              <a:ext uri="{FF2B5EF4-FFF2-40B4-BE49-F238E27FC236}">
                <a16:creationId xmlns:a16="http://schemas.microsoft.com/office/drawing/2014/main" id="{C9EDA928-934D-4253-B3F7-D2C5A0EA2328}"/>
              </a:ext>
            </a:extLst>
          </p:cNvPr>
          <p:cNvSpPr txBox="1">
            <a:spLocks/>
          </p:cNvSpPr>
          <p:nvPr/>
        </p:nvSpPr>
        <p:spPr>
          <a:xfrm>
            <a:off x="6380908" y="3519195"/>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2">
                    <a:lumMod val="50000"/>
                  </a:schemeClr>
                </a:solidFill>
                <a:latin typeface="Arial Nova Light" panose="020B0304020202020204" pitchFamily="34" charset="0"/>
                <a:cs typeface="Arial" panose="020B0604020202020204" pitchFamily="34" charset="0"/>
              </a:rPr>
              <a:t>Barwon Health</a:t>
            </a:r>
          </a:p>
        </p:txBody>
      </p:sp>
      <p:sp>
        <p:nvSpPr>
          <p:cNvPr id="34" name="Title 1">
            <a:extLst>
              <a:ext uri="{FF2B5EF4-FFF2-40B4-BE49-F238E27FC236}">
                <a16:creationId xmlns:a16="http://schemas.microsoft.com/office/drawing/2014/main" id="{4F16EC91-A360-45E9-BADF-DEB26D607630}"/>
              </a:ext>
            </a:extLst>
          </p:cNvPr>
          <p:cNvSpPr txBox="1">
            <a:spLocks/>
          </p:cNvSpPr>
          <p:nvPr/>
        </p:nvSpPr>
        <p:spPr>
          <a:xfrm>
            <a:off x="6380908" y="4076979"/>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2">
                    <a:lumMod val="50000"/>
                  </a:schemeClr>
                </a:solidFill>
                <a:latin typeface="Arial Nova Light" panose="020B0304020202020204" pitchFamily="34" charset="0"/>
                <a:cs typeface="Arial" panose="020B0604020202020204" pitchFamily="34" charset="0"/>
              </a:rPr>
              <a:t>Sector median</a:t>
            </a:r>
          </a:p>
        </p:txBody>
      </p:sp>
      <p:sp>
        <p:nvSpPr>
          <p:cNvPr id="35" name="Title 1">
            <a:extLst>
              <a:ext uri="{FF2B5EF4-FFF2-40B4-BE49-F238E27FC236}">
                <a16:creationId xmlns:a16="http://schemas.microsoft.com/office/drawing/2014/main" id="{CD52D763-E022-438E-BCA7-DADA4CE04A21}"/>
              </a:ext>
            </a:extLst>
          </p:cNvPr>
          <p:cNvSpPr txBox="1">
            <a:spLocks/>
          </p:cNvSpPr>
          <p:nvPr/>
        </p:nvSpPr>
        <p:spPr>
          <a:xfrm>
            <a:off x="6380908" y="4948945"/>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tx1">
                    <a:lumMod val="75000"/>
                    <a:lumOff val="25000"/>
                  </a:schemeClr>
                </a:solidFill>
                <a:latin typeface="Arial Nova Light" panose="020B0304020202020204" pitchFamily="34" charset="0"/>
                <a:cs typeface="Arial" panose="020B0604020202020204" pitchFamily="34" charset="0"/>
              </a:rPr>
              <a:t>Barwon Health</a:t>
            </a:r>
          </a:p>
        </p:txBody>
      </p:sp>
      <p:sp>
        <p:nvSpPr>
          <p:cNvPr id="36" name="Title 1">
            <a:extLst>
              <a:ext uri="{FF2B5EF4-FFF2-40B4-BE49-F238E27FC236}">
                <a16:creationId xmlns:a16="http://schemas.microsoft.com/office/drawing/2014/main" id="{F1F82844-6A7D-42D9-93D7-70A9DADC8E0D}"/>
              </a:ext>
            </a:extLst>
          </p:cNvPr>
          <p:cNvSpPr txBox="1">
            <a:spLocks/>
          </p:cNvSpPr>
          <p:nvPr/>
        </p:nvSpPr>
        <p:spPr>
          <a:xfrm>
            <a:off x="6380908" y="5506729"/>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tx1">
                    <a:lumMod val="75000"/>
                    <a:lumOff val="25000"/>
                  </a:schemeClr>
                </a:solidFill>
                <a:latin typeface="Arial Nova Light" panose="020B0304020202020204" pitchFamily="34" charset="0"/>
                <a:cs typeface="Arial" panose="020B0604020202020204" pitchFamily="34" charset="0"/>
              </a:rPr>
              <a:t>Sector median</a:t>
            </a:r>
          </a:p>
        </p:txBody>
      </p:sp>
      <p:sp>
        <p:nvSpPr>
          <p:cNvPr id="2" name="Right Brace 1">
            <a:extLst>
              <a:ext uri="{FF2B5EF4-FFF2-40B4-BE49-F238E27FC236}">
                <a16:creationId xmlns:a16="http://schemas.microsoft.com/office/drawing/2014/main" id="{CB2E3568-19FE-40E4-857B-F8C27380F6DC}"/>
              </a:ext>
            </a:extLst>
          </p:cNvPr>
          <p:cNvSpPr/>
          <p:nvPr/>
        </p:nvSpPr>
        <p:spPr>
          <a:xfrm flipH="1">
            <a:off x="6287470" y="2254268"/>
            <a:ext cx="93438" cy="815944"/>
          </a:xfrm>
          <a:prstGeom prst="rightBrace">
            <a:avLst>
              <a:gd name="adj1" fmla="val 101985"/>
              <a:gd name="adj2" fmla="val 50000"/>
            </a:avLst>
          </a:prstGeom>
          <a:ln w="127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38" name="Right Brace 37">
            <a:extLst>
              <a:ext uri="{FF2B5EF4-FFF2-40B4-BE49-F238E27FC236}">
                <a16:creationId xmlns:a16="http://schemas.microsoft.com/office/drawing/2014/main" id="{A09B3BC4-8642-453A-86CB-A5FA7F9BF9DF}"/>
              </a:ext>
            </a:extLst>
          </p:cNvPr>
          <p:cNvSpPr/>
          <p:nvPr/>
        </p:nvSpPr>
        <p:spPr>
          <a:xfrm flipH="1">
            <a:off x="6287470" y="3606244"/>
            <a:ext cx="93438" cy="815944"/>
          </a:xfrm>
          <a:prstGeom prst="rightBrace">
            <a:avLst>
              <a:gd name="adj1" fmla="val 101985"/>
              <a:gd name="adj2" fmla="val 50000"/>
            </a:avLst>
          </a:prstGeom>
          <a:ln w="1270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39" name="Right Brace 38">
            <a:extLst>
              <a:ext uri="{FF2B5EF4-FFF2-40B4-BE49-F238E27FC236}">
                <a16:creationId xmlns:a16="http://schemas.microsoft.com/office/drawing/2014/main" id="{DE9AA03C-7D4E-405B-81BD-7CDBF4A43B07}"/>
              </a:ext>
            </a:extLst>
          </p:cNvPr>
          <p:cNvSpPr/>
          <p:nvPr/>
        </p:nvSpPr>
        <p:spPr>
          <a:xfrm flipH="1">
            <a:off x="6287470" y="5058625"/>
            <a:ext cx="93438" cy="815944"/>
          </a:xfrm>
          <a:prstGeom prst="rightBrace">
            <a:avLst>
              <a:gd name="adj1" fmla="val 101985"/>
              <a:gd name="adj2" fmla="val 50000"/>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37" name="TextBox 36">
            <a:extLst>
              <a:ext uri="{FF2B5EF4-FFF2-40B4-BE49-F238E27FC236}">
                <a16:creationId xmlns:a16="http://schemas.microsoft.com/office/drawing/2014/main" id="{5A38E5DF-CBE7-4355-ABA2-AAA609CDB8D6}"/>
              </a:ext>
            </a:extLst>
          </p:cNvPr>
          <p:cNvSpPr txBox="1"/>
          <p:nvPr/>
        </p:nvSpPr>
        <p:spPr>
          <a:xfrm>
            <a:off x="7244173" y="6050901"/>
            <a:ext cx="3902363" cy="430887"/>
          </a:xfrm>
          <a:prstGeom prst="rect">
            <a:avLst/>
          </a:prstGeom>
          <a:noFill/>
        </p:spPr>
        <p:txBody>
          <a:bodyPr wrap="square">
            <a:spAutoFit/>
          </a:bodyPr>
          <a:lstStyle/>
          <a:p>
            <a:r>
              <a:rPr lang="en-AU" sz="1100" dirty="0">
                <a:solidFill>
                  <a:schemeClr val="tx1">
                    <a:lumMod val="75000"/>
                    <a:lumOff val="25000"/>
                  </a:schemeClr>
                </a:solidFill>
                <a:effectLst/>
                <a:latin typeface="Arial Nova Light" panose="020B0304020202020204" pitchFamily="34" charset="0"/>
                <a:ea typeface="Times New Roman" panose="02020603050405020304" pitchFamily="18" charset="0"/>
              </a:rPr>
              <a:t>*Note: not all services reported compliments, and services likely used different approaches to capture compliments data</a:t>
            </a:r>
            <a:endParaRPr lang="en-AU" sz="1100" dirty="0">
              <a:solidFill>
                <a:schemeClr val="tx1">
                  <a:lumMod val="75000"/>
                  <a:lumOff val="25000"/>
                </a:schemeClr>
              </a:solidFill>
              <a:latin typeface="Arial Nova Light" panose="020B0304020202020204" pitchFamily="34" charset="0"/>
            </a:endParaRPr>
          </a:p>
        </p:txBody>
      </p:sp>
    </p:spTree>
    <p:extLst>
      <p:ext uri="{BB962C8B-B14F-4D97-AF65-F5344CB8AC3E}">
        <p14:creationId xmlns:p14="http://schemas.microsoft.com/office/powerpoint/2010/main" val="10267000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78AF2B26-50A2-4EF4-81EE-D6952DF82E99}"/>
              </a:ext>
            </a:extLst>
          </p:cNvPr>
          <p:cNvSpPr txBox="1">
            <a:spLocks/>
          </p:cNvSpPr>
          <p:nvPr/>
        </p:nvSpPr>
        <p:spPr>
          <a:xfrm>
            <a:off x="393940" y="301476"/>
            <a:ext cx="11359910" cy="853786"/>
          </a:xfrm>
          <a:prstGeom prst="rect">
            <a:avLst/>
          </a:prstGeom>
        </p:spPr>
        <p:txBody>
          <a:bodyPr vert="horz" lIns="91440" tIns="45720" rIns="91440" bIns="45720" rtlCol="0" anchor="t">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Who is making complaints? </a:t>
            </a:r>
            <a:r>
              <a:rPr lang="en-AU" sz="1400" dirty="0">
                <a:solidFill>
                  <a:schemeClr val="accent3"/>
                </a:solidFill>
                <a:latin typeface="Arial Nova Light" panose="020B0304020202020204" pitchFamily="34" charset="0"/>
                <a:cs typeface="Arial" panose="020B0604020202020204" pitchFamily="34" charset="0"/>
              </a:rPr>
              <a:t>2019-20</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solidFill>
                  <a:srgbClr val="052A39"/>
                </a:solidFill>
                <a:latin typeface="Arial Nova Light" panose="020B0304020202020204" pitchFamily="34" charset="0"/>
                <a:ea typeface="+mn-ea"/>
                <a:cs typeface="Arial" panose="020B0604020202020204" pitchFamily="34" charset="0"/>
              </a:rPr>
              <a:t>Complaints raised </a:t>
            </a:r>
            <a:r>
              <a:rPr kumimoji="0" lang="en-AU" sz="18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rPr>
              <a:t>about Barwon Health</a:t>
            </a:r>
            <a:endParaRPr kumimoji="0" lang="en-AU" sz="16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endParaRPr>
          </a:p>
        </p:txBody>
      </p:sp>
      <p:sp>
        <p:nvSpPr>
          <p:cNvPr id="24" name="Oval 23">
            <a:extLst>
              <a:ext uri="{FF2B5EF4-FFF2-40B4-BE49-F238E27FC236}">
                <a16:creationId xmlns:a16="http://schemas.microsoft.com/office/drawing/2014/main" id="{895944F8-F855-4A71-A879-C62188B3C168}"/>
              </a:ext>
            </a:extLst>
          </p:cNvPr>
          <p:cNvSpPr/>
          <p:nvPr/>
        </p:nvSpPr>
        <p:spPr>
          <a:xfrm>
            <a:off x="5596991" y="-41148"/>
            <a:ext cx="6940296" cy="6940296"/>
          </a:xfrm>
          <a:prstGeom prst="ellipse">
            <a:avLst/>
          </a:prstGeom>
          <a:solidFill>
            <a:srgbClr val="FFFFF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rstTxWarp prst="textArchUp">
              <a:avLst/>
            </a:prstTxWarp>
          </a:bodyPr>
          <a:lstStyle/>
          <a:p>
            <a:pPr algn="ctr"/>
            <a:r>
              <a:rPr lang="en-AU" sz="1300" dirty="0">
                <a:solidFill>
                  <a:schemeClr val="tx2">
                    <a:lumMod val="75000"/>
                    <a:lumOff val="25000"/>
                  </a:schemeClr>
                </a:solidFill>
                <a:latin typeface="Arial Rounded MT Bold" panose="020F0704030504030204" pitchFamily="34" charset="0"/>
              </a:rPr>
              <a:t>Complaints to Barwon Health</a:t>
            </a:r>
          </a:p>
        </p:txBody>
      </p:sp>
      <p:sp>
        <p:nvSpPr>
          <p:cNvPr id="25" name="Oval 24">
            <a:extLst>
              <a:ext uri="{FF2B5EF4-FFF2-40B4-BE49-F238E27FC236}">
                <a16:creationId xmlns:a16="http://schemas.microsoft.com/office/drawing/2014/main" id="{369D8D33-5DA1-4E73-B26D-22F885E2BBA3}"/>
              </a:ext>
            </a:extLst>
          </p:cNvPr>
          <p:cNvSpPr/>
          <p:nvPr/>
        </p:nvSpPr>
        <p:spPr>
          <a:xfrm>
            <a:off x="7762159" y="2165059"/>
            <a:ext cx="2533759" cy="2533759"/>
          </a:xfrm>
          <a:prstGeom prst="ellipse">
            <a:avLst/>
          </a:prstGeom>
          <a:solidFill>
            <a:srgbClr val="FFFFF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rstTxWarp prst="textArchUp">
              <a:avLst/>
            </a:prstTxWarp>
          </a:bodyPr>
          <a:lstStyle/>
          <a:p>
            <a:pPr algn="ctr"/>
            <a:r>
              <a:rPr lang="en-AU" sz="1300" dirty="0">
                <a:solidFill>
                  <a:schemeClr val="tx2">
                    <a:lumMod val="75000"/>
                    <a:lumOff val="25000"/>
                  </a:schemeClr>
                </a:solidFill>
                <a:latin typeface="Arial Rounded MT Bold" panose="020F0704030504030204" pitchFamily="34" charset="0"/>
              </a:rPr>
              <a:t>Complaints to MHCC</a:t>
            </a:r>
          </a:p>
        </p:txBody>
      </p:sp>
      <p:grpSp>
        <p:nvGrpSpPr>
          <p:cNvPr id="28" name="Group 27">
            <a:extLst>
              <a:ext uri="{FF2B5EF4-FFF2-40B4-BE49-F238E27FC236}">
                <a16:creationId xmlns:a16="http://schemas.microsoft.com/office/drawing/2014/main" id="{E75EFCBE-BEEB-47D3-A3FD-FC231C4ED2B4}"/>
              </a:ext>
            </a:extLst>
          </p:cNvPr>
          <p:cNvGrpSpPr/>
          <p:nvPr/>
        </p:nvGrpSpPr>
        <p:grpSpPr>
          <a:xfrm>
            <a:off x="6945965" y="5670170"/>
            <a:ext cx="4684060" cy="891794"/>
            <a:chOff x="123677" y="5470134"/>
            <a:chExt cx="4219486" cy="803344"/>
          </a:xfrm>
        </p:grpSpPr>
        <p:grpSp>
          <p:nvGrpSpPr>
            <p:cNvPr id="29" name="Group 28">
              <a:extLst>
                <a:ext uri="{FF2B5EF4-FFF2-40B4-BE49-F238E27FC236}">
                  <a16:creationId xmlns:a16="http://schemas.microsoft.com/office/drawing/2014/main" id="{95EA30C2-C6B7-4D67-B9A0-E56F27A864F1}"/>
                </a:ext>
              </a:extLst>
            </p:cNvPr>
            <p:cNvGrpSpPr/>
            <p:nvPr/>
          </p:nvGrpSpPr>
          <p:grpSpPr>
            <a:xfrm>
              <a:off x="198040" y="5470134"/>
              <a:ext cx="1687974" cy="236220"/>
              <a:chOff x="198040" y="5470134"/>
              <a:chExt cx="1687974" cy="236220"/>
            </a:xfrm>
          </p:grpSpPr>
          <p:sp>
            <p:nvSpPr>
              <p:cNvPr id="33" name="Oval 32">
                <a:extLst>
                  <a:ext uri="{FF2B5EF4-FFF2-40B4-BE49-F238E27FC236}">
                    <a16:creationId xmlns:a16="http://schemas.microsoft.com/office/drawing/2014/main" id="{F9B47C33-25B6-49BE-841D-27E3068318B2}"/>
                  </a:ext>
                </a:extLst>
              </p:cNvPr>
              <p:cNvSpPr/>
              <p:nvPr/>
            </p:nvSpPr>
            <p:spPr>
              <a:xfrm>
                <a:off x="369490" y="5508246"/>
                <a:ext cx="125810" cy="125810"/>
              </a:xfrm>
              <a:prstGeom prst="ellipse">
                <a:avLst/>
              </a:prstGeom>
              <a:solidFill>
                <a:srgbClr val="95DD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4" name="Rectangle 33">
                <a:extLst>
                  <a:ext uri="{FF2B5EF4-FFF2-40B4-BE49-F238E27FC236}">
                    <a16:creationId xmlns:a16="http://schemas.microsoft.com/office/drawing/2014/main" id="{DCFBE20C-9535-4E6B-BF6D-39E1DA3D2A11}"/>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50" dirty="0">
                    <a:solidFill>
                      <a:schemeClr val="tx2">
                        <a:lumMod val="90000"/>
                        <a:lumOff val="10000"/>
                      </a:schemeClr>
                    </a:solidFill>
                    <a:latin typeface="Arial Nova Light" panose="020B0304020202020204" pitchFamily="34" charset="0"/>
                  </a:rPr>
                  <a:t>Consumer</a:t>
                </a:r>
              </a:p>
            </p:txBody>
          </p:sp>
          <p:sp>
            <p:nvSpPr>
              <p:cNvPr id="37" name="Oval 36">
                <a:extLst>
                  <a:ext uri="{FF2B5EF4-FFF2-40B4-BE49-F238E27FC236}">
                    <a16:creationId xmlns:a16="http://schemas.microsoft.com/office/drawing/2014/main" id="{03648D4F-3A15-4E5F-A241-D6C1DE9DB718}"/>
                  </a:ext>
                </a:extLst>
              </p:cNvPr>
              <p:cNvSpPr/>
              <p:nvPr/>
            </p:nvSpPr>
            <p:spPr>
              <a:xfrm>
                <a:off x="198040" y="5508246"/>
                <a:ext cx="125810" cy="125810"/>
              </a:xfrm>
              <a:prstGeom prst="ellipse">
                <a:avLst/>
              </a:prstGeom>
              <a:solidFill>
                <a:srgbClr val="23A5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grpSp>
        <p:grpSp>
          <p:nvGrpSpPr>
            <p:cNvPr id="30" name="Group 29">
              <a:extLst>
                <a:ext uri="{FF2B5EF4-FFF2-40B4-BE49-F238E27FC236}">
                  <a16:creationId xmlns:a16="http://schemas.microsoft.com/office/drawing/2014/main" id="{D4394EF0-E6D8-4135-A331-B340F9DEFDD0}"/>
                </a:ext>
              </a:extLst>
            </p:cNvPr>
            <p:cNvGrpSpPr/>
            <p:nvPr/>
          </p:nvGrpSpPr>
          <p:grpSpPr>
            <a:xfrm>
              <a:off x="123677" y="5654891"/>
              <a:ext cx="4219486" cy="618587"/>
              <a:chOff x="123677" y="5364505"/>
              <a:chExt cx="4219486" cy="618587"/>
            </a:xfrm>
          </p:grpSpPr>
          <p:sp>
            <p:nvSpPr>
              <p:cNvPr id="31" name="Oval 30">
                <a:extLst>
                  <a:ext uri="{FF2B5EF4-FFF2-40B4-BE49-F238E27FC236}">
                    <a16:creationId xmlns:a16="http://schemas.microsoft.com/office/drawing/2014/main" id="{D2DCAA00-38C5-4A73-B566-052648D5FA06}"/>
                  </a:ext>
                </a:extLst>
              </p:cNvPr>
              <p:cNvSpPr/>
              <p:nvPr/>
            </p:nvSpPr>
            <p:spPr>
              <a:xfrm>
                <a:off x="369490" y="5411197"/>
                <a:ext cx="125810" cy="125810"/>
              </a:xfrm>
              <a:prstGeom prst="ellipse">
                <a:avLst/>
              </a:prstGeom>
              <a:solidFill>
                <a:srgbClr val="AED8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2" name="Rectangle 31">
                <a:extLst>
                  <a:ext uri="{FF2B5EF4-FFF2-40B4-BE49-F238E27FC236}">
                    <a16:creationId xmlns:a16="http://schemas.microsoft.com/office/drawing/2014/main" id="{8E8F248A-AC05-450A-BD94-841E9DAFCB49}"/>
                  </a:ext>
                </a:extLst>
              </p:cNvPr>
              <p:cNvSpPr/>
              <p:nvPr/>
            </p:nvSpPr>
            <p:spPr>
              <a:xfrm>
                <a:off x="490683" y="5364505"/>
                <a:ext cx="1466562"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50" dirty="0">
                    <a:solidFill>
                      <a:schemeClr val="tx2">
                        <a:lumMod val="90000"/>
                        <a:lumOff val="10000"/>
                      </a:schemeClr>
                    </a:solidFill>
                    <a:latin typeface="Arial Nova Light" panose="020B0304020202020204" pitchFamily="34" charset="0"/>
                  </a:rPr>
                  <a:t>Family member/carer</a:t>
                </a:r>
              </a:p>
            </p:txBody>
          </p:sp>
          <p:sp>
            <p:nvSpPr>
              <p:cNvPr id="35" name="Oval 34">
                <a:extLst>
                  <a:ext uri="{FF2B5EF4-FFF2-40B4-BE49-F238E27FC236}">
                    <a16:creationId xmlns:a16="http://schemas.microsoft.com/office/drawing/2014/main" id="{D8BDAE70-375A-4ACF-8FA1-CEC312CE7F40}"/>
                  </a:ext>
                </a:extLst>
              </p:cNvPr>
              <p:cNvSpPr/>
              <p:nvPr/>
            </p:nvSpPr>
            <p:spPr>
              <a:xfrm>
                <a:off x="369490" y="5598404"/>
                <a:ext cx="125810" cy="125810"/>
              </a:xfrm>
              <a:prstGeom prst="ellipse">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6" name="Rectangle 35">
                <a:extLst>
                  <a:ext uri="{FF2B5EF4-FFF2-40B4-BE49-F238E27FC236}">
                    <a16:creationId xmlns:a16="http://schemas.microsoft.com/office/drawing/2014/main" id="{43BC8F91-ED9A-4FAA-92C3-CA3093B60F21}"/>
                  </a:ext>
                </a:extLst>
              </p:cNvPr>
              <p:cNvSpPr/>
              <p:nvPr/>
            </p:nvSpPr>
            <p:spPr>
              <a:xfrm>
                <a:off x="490683" y="5560292"/>
                <a:ext cx="1466562"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50" dirty="0">
                    <a:solidFill>
                      <a:schemeClr val="tx2">
                        <a:lumMod val="90000"/>
                        <a:lumOff val="10000"/>
                      </a:schemeClr>
                    </a:solidFill>
                    <a:latin typeface="Arial Nova Light" panose="020B0304020202020204" pitchFamily="34" charset="0"/>
                  </a:rPr>
                  <a:t>Other</a:t>
                </a:r>
              </a:p>
            </p:txBody>
          </p:sp>
          <p:sp>
            <p:nvSpPr>
              <p:cNvPr id="38" name="Oval 37">
                <a:extLst>
                  <a:ext uri="{FF2B5EF4-FFF2-40B4-BE49-F238E27FC236}">
                    <a16:creationId xmlns:a16="http://schemas.microsoft.com/office/drawing/2014/main" id="{8529E80D-2085-4660-9E1B-3E9B00D8DF2B}"/>
                  </a:ext>
                </a:extLst>
              </p:cNvPr>
              <p:cNvSpPr/>
              <p:nvPr/>
            </p:nvSpPr>
            <p:spPr>
              <a:xfrm>
                <a:off x="198040" y="5411197"/>
                <a:ext cx="125810" cy="125810"/>
              </a:xfrm>
              <a:prstGeom prst="ellipse">
                <a:avLst/>
              </a:prstGeom>
              <a:solidFill>
                <a:srgbClr val="75B1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9" name="Oval 38">
                <a:extLst>
                  <a:ext uri="{FF2B5EF4-FFF2-40B4-BE49-F238E27FC236}">
                    <a16:creationId xmlns:a16="http://schemas.microsoft.com/office/drawing/2014/main" id="{6AEAE89F-95C4-474F-8DD2-AA2AAB79DEA5}"/>
                  </a:ext>
                </a:extLst>
              </p:cNvPr>
              <p:cNvSpPr/>
              <p:nvPr/>
            </p:nvSpPr>
            <p:spPr>
              <a:xfrm>
                <a:off x="198040" y="5598404"/>
                <a:ext cx="125810" cy="125810"/>
              </a:xfrm>
              <a:prstGeom prst="ellipse">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49" name="Rectangle 48">
                <a:extLst>
                  <a:ext uri="{FF2B5EF4-FFF2-40B4-BE49-F238E27FC236}">
                    <a16:creationId xmlns:a16="http://schemas.microsoft.com/office/drawing/2014/main" id="{62CA1E46-01CF-410A-8065-182A6C164F37}"/>
                  </a:ext>
                </a:extLst>
              </p:cNvPr>
              <p:cNvSpPr/>
              <p:nvPr/>
            </p:nvSpPr>
            <p:spPr>
              <a:xfrm>
                <a:off x="123677" y="5746872"/>
                <a:ext cx="421948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tx2">
                        <a:lumMod val="90000"/>
                        <a:lumOff val="10000"/>
                      </a:schemeClr>
                    </a:solidFill>
                    <a:latin typeface="Arial Nova Light" panose="020B0304020202020204" pitchFamily="34" charset="0"/>
                  </a:rPr>
                  <a:t>Note: this graphic does not include complaints where the complainant status was unknown.</a:t>
                </a:r>
              </a:p>
            </p:txBody>
          </p:sp>
        </p:grpSp>
      </p:grpSp>
      <p:sp>
        <p:nvSpPr>
          <p:cNvPr id="42" name="TextBox 41">
            <a:extLst>
              <a:ext uri="{FF2B5EF4-FFF2-40B4-BE49-F238E27FC236}">
                <a16:creationId xmlns:a16="http://schemas.microsoft.com/office/drawing/2014/main" id="{12FCE8F7-4DC7-417F-A76F-D25E22BC09AC}"/>
              </a:ext>
            </a:extLst>
          </p:cNvPr>
          <p:cNvSpPr txBox="1"/>
          <p:nvPr/>
        </p:nvSpPr>
        <p:spPr>
          <a:xfrm>
            <a:off x="406564" y="1312198"/>
            <a:ext cx="5689436" cy="2050369"/>
          </a:xfrm>
          <a:prstGeom prst="rect">
            <a:avLst/>
          </a:prstGeom>
          <a:noFill/>
        </p:spPr>
        <p:txBody>
          <a:bodyPr wrap="square">
            <a:spAutoFit/>
          </a:bodyPr>
          <a:lstStyle/>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Consumers made a smaller proportion of complaints to the MHCC about Barwon Health than consumers made in the sector. </a:t>
            </a:r>
          </a:p>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Similarly, in direct complaints to Barwon Health, consumers made the most complaints, but at lower proportions than the sector.</a:t>
            </a:r>
            <a:endParaRPr lang="en-AU" dirty="0">
              <a:solidFill>
                <a:schemeClr val="accent3"/>
              </a:solidFill>
              <a:latin typeface="Arial Nova Light" panose="020B0304020202020204" pitchFamily="34" charset="0"/>
              <a:cs typeface="Arial" panose="020B0604020202020204" pitchFamily="34" charset="0"/>
            </a:endParaRPr>
          </a:p>
        </p:txBody>
      </p:sp>
      <p:graphicFrame>
        <p:nvGraphicFramePr>
          <p:cNvPr id="20" name="Chart 19">
            <a:extLst>
              <a:ext uri="{FF2B5EF4-FFF2-40B4-BE49-F238E27FC236}">
                <a16:creationId xmlns:a16="http://schemas.microsoft.com/office/drawing/2014/main" id="{F4079EF6-5C7E-4F55-940E-D9CDA6A4F449}"/>
              </a:ext>
            </a:extLst>
          </p:cNvPr>
          <p:cNvGraphicFramePr>
            <a:graphicFrameLocks/>
          </p:cNvGraphicFramePr>
          <p:nvPr>
            <p:extLst>
              <p:ext uri="{D42A27DB-BD31-4B8C-83A1-F6EECF244321}">
                <p14:modId xmlns:p14="http://schemas.microsoft.com/office/powerpoint/2010/main" val="338317973"/>
              </p:ext>
            </p:extLst>
          </p:nvPr>
        </p:nvGraphicFramePr>
        <p:xfrm>
          <a:off x="6492479" y="925602"/>
          <a:ext cx="5137546" cy="484251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085639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6996E139-B72F-4001-AD28-F9162DE0730C}"/>
              </a:ext>
            </a:extLst>
          </p:cNvPr>
          <p:cNvGrpSpPr/>
          <p:nvPr/>
        </p:nvGrpSpPr>
        <p:grpSpPr>
          <a:xfrm>
            <a:off x="5339457" y="1915914"/>
            <a:ext cx="1513086" cy="1513086"/>
            <a:chOff x="4377077" y="1987623"/>
            <a:chExt cx="759214" cy="759214"/>
          </a:xfrm>
        </p:grpSpPr>
        <p:sp>
          <p:nvSpPr>
            <p:cNvPr id="3" name="Oval 2">
              <a:extLst>
                <a:ext uri="{FF2B5EF4-FFF2-40B4-BE49-F238E27FC236}">
                  <a16:creationId xmlns:a16="http://schemas.microsoft.com/office/drawing/2014/main" id="{A0963D7B-58E7-41C9-B6F4-4EE55D5B8B80}"/>
                </a:ext>
              </a:extLst>
            </p:cNvPr>
            <p:cNvSpPr/>
            <p:nvPr/>
          </p:nvSpPr>
          <p:spPr>
            <a:xfrm>
              <a:off x="4377077" y="1987623"/>
              <a:ext cx="759214" cy="7592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 name="Graphic 3">
              <a:extLst>
                <a:ext uri="{FF2B5EF4-FFF2-40B4-BE49-F238E27FC236}">
                  <a16:creationId xmlns:a16="http://schemas.microsoft.com/office/drawing/2014/main" id="{3B7A6BF1-2A80-4F71-B157-3D53ECC62D4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4517505" y="2128051"/>
              <a:ext cx="478358" cy="478358"/>
            </a:xfrm>
            <a:prstGeom prst="rect">
              <a:avLst/>
            </a:prstGeom>
          </p:spPr>
        </p:pic>
      </p:grpSp>
      <p:sp>
        <p:nvSpPr>
          <p:cNvPr id="5" name="TextBox 4">
            <a:extLst>
              <a:ext uri="{FF2B5EF4-FFF2-40B4-BE49-F238E27FC236}">
                <a16:creationId xmlns:a16="http://schemas.microsoft.com/office/drawing/2014/main" id="{DC0634C4-2C99-447C-B59B-DAAC9B0C130B}"/>
              </a:ext>
            </a:extLst>
          </p:cNvPr>
          <p:cNvSpPr txBox="1"/>
          <p:nvPr/>
        </p:nvSpPr>
        <p:spPr>
          <a:xfrm>
            <a:off x="3895725" y="3708868"/>
            <a:ext cx="4400550" cy="1455182"/>
          </a:xfrm>
          <a:prstGeom prst="rect">
            <a:avLst/>
          </a:prstGeom>
          <a:noFill/>
        </p:spPr>
        <p:txBody>
          <a:bodyPr wrap="square" anchor="ctr">
            <a:noAutofit/>
          </a:bodyPr>
          <a:lstStyle/>
          <a:p>
            <a:pPr algn="ctr">
              <a:lnSpc>
                <a:spcPct val="85000"/>
              </a:lnSpc>
            </a:pPr>
            <a:r>
              <a:rPr lang="en-AU" sz="4400" dirty="0">
                <a:solidFill>
                  <a:schemeClr val="bg1"/>
                </a:solidFill>
                <a:latin typeface="Arial Rounded MT Bold" panose="020F0704030504030204" pitchFamily="34" charset="0"/>
              </a:rPr>
              <a:t>Issues raised in complaints</a:t>
            </a:r>
          </a:p>
        </p:txBody>
      </p:sp>
    </p:spTree>
    <p:extLst>
      <p:ext uri="{BB962C8B-B14F-4D97-AF65-F5344CB8AC3E}">
        <p14:creationId xmlns:p14="http://schemas.microsoft.com/office/powerpoint/2010/main" val="13887768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6A58D90E-3081-46FA-9C68-3A6F16D9EC6B}"/>
              </a:ext>
            </a:extLst>
          </p:cNvPr>
          <p:cNvGrpSpPr/>
          <p:nvPr/>
        </p:nvGrpSpPr>
        <p:grpSpPr>
          <a:xfrm>
            <a:off x="7927089" y="2567541"/>
            <a:ext cx="3548823" cy="3663211"/>
            <a:chOff x="7927089" y="1516149"/>
            <a:chExt cx="3548823" cy="3663211"/>
          </a:xfrm>
        </p:grpSpPr>
        <p:sp>
          <p:nvSpPr>
            <p:cNvPr id="6" name="Title 1">
              <a:extLst>
                <a:ext uri="{FF2B5EF4-FFF2-40B4-BE49-F238E27FC236}">
                  <a16:creationId xmlns:a16="http://schemas.microsoft.com/office/drawing/2014/main" id="{7F8C37AF-5655-49EC-B38C-DC889A8726E1}"/>
                </a:ext>
              </a:extLst>
            </p:cNvPr>
            <p:cNvSpPr txBox="1">
              <a:spLocks/>
            </p:cNvSpPr>
            <p:nvPr/>
          </p:nvSpPr>
          <p:spPr>
            <a:xfrm>
              <a:off x="7927089" y="2041845"/>
              <a:ext cx="3548822" cy="3137515"/>
            </a:xfrm>
            <a:prstGeom prst="rect">
              <a:avLst/>
            </a:prstGeom>
            <a:solidFill>
              <a:schemeClr val="bg1">
                <a:lumMod val="95000"/>
              </a:schemeClr>
            </a:solidFill>
          </p:spPr>
          <p:txBody>
            <a:bodyPr vert="horz" lIns="91440" tIns="18000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Level 3</a:t>
              </a:r>
              <a:r>
                <a:rPr lang="en-US" sz="1800" dirty="0">
                  <a:solidFill>
                    <a:schemeClr val="accent3"/>
                  </a:solidFill>
                  <a:latin typeface="Arial Nova Light" panose="020B0304020202020204" pitchFamily="34" charset="0"/>
                  <a:cs typeface="Arial" panose="020B0604020202020204" pitchFamily="34" charset="0"/>
                </a:rPr>
                <a:t> issues further break down Level 2 issues.</a:t>
              </a:r>
            </a:p>
            <a:p>
              <a:pPr algn="l">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For example, the Level 2 category </a:t>
              </a:r>
              <a:r>
                <a:rPr lang="en-US" sz="1800" b="1" dirty="0">
                  <a:solidFill>
                    <a:schemeClr val="accent3"/>
                  </a:solidFill>
                  <a:latin typeface="Arial Nova Light" panose="020B0304020202020204" pitchFamily="34" charset="0"/>
                  <a:cs typeface="Arial" panose="020B0604020202020204" pitchFamily="34" charset="0"/>
                </a:rPr>
                <a:t>Medication Error</a:t>
              </a:r>
              <a:r>
                <a:rPr lang="en-US" sz="1800" dirty="0">
                  <a:solidFill>
                    <a:schemeClr val="accent3"/>
                  </a:solidFill>
                  <a:latin typeface="Arial Nova Light" panose="020B0304020202020204" pitchFamily="34" charset="0"/>
                  <a:cs typeface="Arial" panose="020B0604020202020204" pitchFamily="34" charset="0"/>
                </a:rPr>
                <a:t> includes the following Level 3 issues:</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wrong medication or dose</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wrong prescription</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known allergy/reaction not considered</a:t>
              </a:r>
            </a:p>
            <a:p>
              <a:pPr algn="l">
                <a:spcBef>
                  <a:spcPts val="600"/>
                </a:spcBef>
                <a:spcAft>
                  <a:spcPts val="600"/>
                </a:spcAft>
              </a:pPr>
              <a:endParaRPr lang="en-US" sz="1800" dirty="0">
                <a:solidFill>
                  <a:schemeClr val="accent3"/>
                </a:solidFill>
                <a:latin typeface="Arial Nova Light" panose="020B0304020202020204" pitchFamily="34" charset="0"/>
                <a:cs typeface="Arial" panose="020B0604020202020204" pitchFamily="34" charset="0"/>
              </a:endParaRPr>
            </a:p>
          </p:txBody>
        </p:sp>
        <p:sp>
          <p:nvSpPr>
            <p:cNvPr id="10" name="Rectangle 9">
              <a:extLst>
                <a:ext uri="{FF2B5EF4-FFF2-40B4-BE49-F238E27FC236}">
                  <a16:creationId xmlns:a16="http://schemas.microsoft.com/office/drawing/2014/main" id="{78438DD0-AF21-4E48-9E3F-66C9A5E6EF1C}"/>
                </a:ext>
              </a:extLst>
            </p:cNvPr>
            <p:cNvSpPr/>
            <p:nvPr/>
          </p:nvSpPr>
          <p:spPr>
            <a:xfrm>
              <a:off x="7927090" y="1516149"/>
              <a:ext cx="3548822" cy="52569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2400" b="1" dirty="0">
                  <a:latin typeface="Arial Rounded MT Bold" panose="020F0704030504030204" pitchFamily="34" charset="0"/>
                </a:rPr>
                <a:t>Level 3</a:t>
              </a:r>
            </a:p>
          </p:txBody>
        </p:sp>
        <p:sp>
          <p:nvSpPr>
            <p:cNvPr id="23" name="Freeform: Shape 22">
              <a:extLst>
                <a:ext uri="{FF2B5EF4-FFF2-40B4-BE49-F238E27FC236}">
                  <a16:creationId xmlns:a16="http://schemas.microsoft.com/office/drawing/2014/main" id="{7275CCA2-244E-4DCC-8258-CC9E137D2CF1}"/>
                </a:ext>
              </a:extLst>
            </p:cNvPr>
            <p:cNvSpPr/>
            <p:nvPr/>
          </p:nvSpPr>
          <p:spPr>
            <a:xfrm>
              <a:off x="11031249" y="1752007"/>
              <a:ext cx="293121" cy="85024"/>
            </a:xfrm>
            <a:custGeom>
              <a:avLst/>
              <a:gdLst>
                <a:gd name="connsiteX0" fmla="*/ 328136 w 394049"/>
                <a:gd name="connsiteY0" fmla="*/ 0 h 114300"/>
                <a:gd name="connsiteX1" fmla="*/ 65913 w 394049"/>
                <a:gd name="connsiteY1" fmla="*/ 0 h 114300"/>
                <a:gd name="connsiteX2" fmla="*/ 0 w 394049"/>
                <a:gd name="connsiteY2" fmla="*/ 114300 h 114300"/>
                <a:gd name="connsiteX3" fmla="*/ 394049 w 394049"/>
                <a:gd name="connsiteY3" fmla="*/ 114300 h 114300"/>
                <a:gd name="connsiteX4" fmla="*/ 328136 w 394049"/>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049" h="114300">
                  <a:moveTo>
                    <a:pt x="328136" y="0"/>
                  </a:moveTo>
                  <a:lnTo>
                    <a:pt x="65913" y="0"/>
                  </a:lnTo>
                  <a:lnTo>
                    <a:pt x="0" y="114300"/>
                  </a:lnTo>
                  <a:lnTo>
                    <a:pt x="394049" y="114300"/>
                  </a:lnTo>
                  <a:lnTo>
                    <a:pt x="328136" y="0"/>
                  </a:lnTo>
                  <a:close/>
                </a:path>
              </a:pathLst>
            </a:custGeom>
            <a:solidFill>
              <a:srgbClr val="FFFFFF">
                <a:alpha val="30196"/>
              </a:srgbClr>
            </a:solidFill>
            <a:ln w="9525" cap="flat">
              <a:noFill/>
              <a:prstDash val="solid"/>
              <a:miter/>
            </a:ln>
          </p:spPr>
          <p:txBody>
            <a:bodyPr rtlCol="0" anchor="ctr"/>
            <a:lstStyle/>
            <a:p>
              <a:endParaRPr lang="en-AU"/>
            </a:p>
          </p:txBody>
        </p:sp>
        <p:sp>
          <p:nvSpPr>
            <p:cNvPr id="24" name="Freeform: Shape 23">
              <a:extLst>
                <a:ext uri="{FF2B5EF4-FFF2-40B4-BE49-F238E27FC236}">
                  <a16:creationId xmlns:a16="http://schemas.microsoft.com/office/drawing/2014/main" id="{3BE98AAE-1A00-4AEF-A3C5-A18DFDF727BE}"/>
                </a:ext>
              </a:extLst>
            </p:cNvPr>
            <p:cNvSpPr/>
            <p:nvPr/>
          </p:nvSpPr>
          <p:spPr>
            <a:xfrm>
              <a:off x="11096647" y="1583092"/>
              <a:ext cx="162325" cy="140573"/>
            </a:xfrm>
            <a:custGeom>
              <a:avLst/>
              <a:gdLst>
                <a:gd name="connsiteX0" fmla="*/ 109061 w 218217"/>
                <a:gd name="connsiteY0" fmla="*/ 0 h 188976"/>
                <a:gd name="connsiteX1" fmla="*/ 0 w 218217"/>
                <a:gd name="connsiteY1" fmla="*/ 188976 h 188976"/>
                <a:gd name="connsiteX2" fmla="*/ 218218 w 218217"/>
                <a:gd name="connsiteY2" fmla="*/ 188976 h 188976"/>
                <a:gd name="connsiteX3" fmla="*/ 109061 w 218217"/>
                <a:gd name="connsiteY3" fmla="*/ 0 h 188976"/>
              </a:gdLst>
              <a:ahLst/>
              <a:cxnLst>
                <a:cxn ang="0">
                  <a:pos x="connsiteX0" y="connsiteY0"/>
                </a:cxn>
                <a:cxn ang="0">
                  <a:pos x="connsiteX1" y="connsiteY1"/>
                </a:cxn>
                <a:cxn ang="0">
                  <a:pos x="connsiteX2" y="connsiteY2"/>
                </a:cxn>
                <a:cxn ang="0">
                  <a:pos x="connsiteX3" y="connsiteY3"/>
                </a:cxn>
              </a:cxnLst>
              <a:rect l="l" t="t" r="r" b="b"/>
              <a:pathLst>
                <a:path w="218217" h="188976">
                  <a:moveTo>
                    <a:pt x="109061" y="0"/>
                  </a:moveTo>
                  <a:lnTo>
                    <a:pt x="0" y="188976"/>
                  </a:lnTo>
                  <a:lnTo>
                    <a:pt x="218218" y="188976"/>
                  </a:lnTo>
                  <a:lnTo>
                    <a:pt x="109061" y="0"/>
                  </a:lnTo>
                  <a:close/>
                </a:path>
              </a:pathLst>
            </a:custGeom>
            <a:solidFill>
              <a:srgbClr val="FFFFFF">
                <a:alpha val="30196"/>
              </a:srgbClr>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sp>
          <p:nvSpPr>
            <p:cNvPr id="25" name="Freeform: Shape 24">
              <a:extLst>
                <a:ext uri="{FF2B5EF4-FFF2-40B4-BE49-F238E27FC236}">
                  <a16:creationId xmlns:a16="http://schemas.microsoft.com/office/drawing/2014/main" id="{DC3B76EF-FCB5-4FD5-8ADB-B47F30BA46D1}"/>
                </a:ext>
              </a:extLst>
            </p:cNvPr>
            <p:cNvSpPr/>
            <p:nvPr/>
          </p:nvSpPr>
          <p:spPr>
            <a:xfrm>
              <a:off x="10965780" y="1865373"/>
              <a:ext cx="424058" cy="85024"/>
            </a:xfrm>
            <a:custGeom>
              <a:avLst/>
              <a:gdLst>
                <a:gd name="connsiteX0" fmla="*/ 504063 w 570071"/>
                <a:gd name="connsiteY0" fmla="*/ 0 h 114300"/>
                <a:gd name="connsiteX1" fmla="*/ 66008 w 570071"/>
                <a:gd name="connsiteY1" fmla="*/ 0 h 114300"/>
                <a:gd name="connsiteX2" fmla="*/ 0 w 570071"/>
                <a:gd name="connsiteY2" fmla="*/ 114300 h 114300"/>
                <a:gd name="connsiteX3" fmla="*/ 570071 w 570071"/>
                <a:gd name="connsiteY3" fmla="*/ 114300 h 114300"/>
                <a:gd name="connsiteX4" fmla="*/ 504063 w 570071"/>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071" h="114300">
                  <a:moveTo>
                    <a:pt x="504063" y="0"/>
                  </a:moveTo>
                  <a:lnTo>
                    <a:pt x="66008" y="0"/>
                  </a:lnTo>
                  <a:lnTo>
                    <a:pt x="0" y="114300"/>
                  </a:lnTo>
                  <a:lnTo>
                    <a:pt x="570071" y="114300"/>
                  </a:lnTo>
                  <a:lnTo>
                    <a:pt x="504063" y="0"/>
                  </a:lnTo>
                  <a:close/>
                </a:path>
              </a:pathLst>
            </a:custGeom>
            <a:solidFill>
              <a:schemeClr val="bg1"/>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grpSp>
      <p:sp>
        <p:nvSpPr>
          <p:cNvPr id="32" name="Arrow: Bent-Up 31">
            <a:extLst>
              <a:ext uri="{FF2B5EF4-FFF2-40B4-BE49-F238E27FC236}">
                <a16:creationId xmlns:a16="http://schemas.microsoft.com/office/drawing/2014/main" id="{60D18AFC-5073-450F-9EF1-5F919EB102C3}"/>
              </a:ext>
            </a:extLst>
          </p:cNvPr>
          <p:cNvSpPr/>
          <p:nvPr/>
        </p:nvSpPr>
        <p:spPr>
          <a:xfrm flipV="1">
            <a:off x="7787414" y="2092978"/>
            <a:ext cx="659840" cy="567604"/>
          </a:xfrm>
          <a:custGeom>
            <a:avLst/>
            <a:gdLst>
              <a:gd name="connsiteX0" fmla="*/ 0 w 659840"/>
              <a:gd name="connsiteY0" fmla="*/ 385221 h 567604"/>
              <a:gd name="connsiteX1" fmla="*/ 295779 w 659840"/>
              <a:gd name="connsiteY1" fmla="*/ 385221 h 567604"/>
              <a:gd name="connsiteX2" fmla="*/ 295779 w 659840"/>
              <a:gd name="connsiteY2" fmla="*/ 248900 h 567604"/>
              <a:gd name="connsiteX3" fmla="*/ 114100 w 659840"/>
              <a:gd name="connsiteY3" fmla="*/ 248900 h 567604"/>
              <a:gd name="connsiteX4" fmla="*/ 386970 w 659840"/>
              <a:gd name="connsiteY4" fmla="*/ 0 h 567604"/>
              <a:gd name="connsiteX5" fmla="*/ 659840 w 659840"/>
              <a:gd name="connsiteY5" fmla="*/ 248900 h 567604"/>
              <a:gd name="connsiteX6" fmla="*/ 478161 w 659840"/>
              <a:gd name="connsiteY6" fmla="*/ 248900 h 567604"/>
              <a:gd name="connsiteX7" fmla="*/ 478161 w 659840"/>
              <a:gd name="connsiteY7" fmla="*/ 567604 h 567604"/>
              <a:gd name="connsiteX8" fmla="*/ 0 w 659840"/>
              <a:gd name="connsiteY8" fmla="*/ 567604 h 567604"/>
              <a:gd name="connsiteX9" fmla="*/ 0 w 659840"/>
              <a:gd name="connsiteY9" fmla="*/ 385221 h 567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840" h="567604" fill="none" extrusionOk="0">
                <a:moveTo>
                  <a:pt x="0" y="385221"/>
                </a:moveTo>
                <a:cubicBezTo>
                  <a:pt x="96226" y="381465"/>
                  <a:pt x="220182" y="399023"/>
                  <a:pt x="295779" y="385221"/>
                </a:cubicBezTo>
                <a:cubicBezTo>
                  <a:pt x="299534" y="321663"/>
                  <a:pt x="302310" y="316031"/>
                  <a:pt x="295779" y="248900"/>
                </a:cubicBezTo>
                <a:cubicBezTo>
                  <a:pt x="249976" y="240138"/>
                  <a:pt x="153279" y="242761"/>
                  <a:pt x="114100" y="248900"/>
                </a:cubicBezTo>
                <a:cubicBezTo>
                  <a:pt x="175508" y="172488"/>
                  <a:pt x="298424" y="85820"/>
                  <a:pt x="386970" y="0"/>
                </a:cubicBezTo>
                <a:cubicBezTo>
                  <a:pt x="471782" y="75507"/>
                  <a:pt x="558457" y="167325"/>
                  <a:pt x="659840" y="248900"/>
                </a:cubicBezTo>
                <a:cubicBezTo>
                  <a:pt x="593007" y="252892"/>
                  <a:pt x="564282" y="245196"/>
                  <a:pt x="478161" y="248900"/>
                </a:cubicBezTo>
                <a:cubicBezTo>
                  <a:pt x="476839" y="356732"/>
                  <a:pt x="479170" y="421567"/>
                  <a:pt x="478161" y="567604"/>
                </a:cubicBezTo>
                <a:cubicBezTo>
                  <a:pt x="239462" y="548336"/>
                  <a:pt x="145684" y="560519"/>
                  <a:pt x="0" y="567604"/>
                </a:cubicBezTo>
                <a:cubicBezTo>
                  <a:pt x="-8613" y="480810"/>
                  <a:pt x="-6987" y="440135"/>
                  <a:pt x="0" y="385221"/>
                </a:cubicBezTo>
                <a:close/>
              </a:path>
              <a:path w="659840" h="567604" stroke="0" extrusionOk="0">
                <a:moveTo>
                  <a:pt x="0" y="385221"/>
                </a:moveTo>
                <a:cubicBezTo>
                  <a:pt x="97447" y="397933"/>
                  <a:pt x="229547" y="374273"/>
                  <a:pt x="295779" y="385221"/>
                </a:cubicBezTo>
                <a:cubicBezTo>
                  <a:pt x="301882" y="355839"/>
                  <a:pt x="300909" y="305671"/>
                  <a:pt x="295779" y="248900"/>
                </a:cubicBezTo>
                <a:cubicBezTo>
                  <a:pt x="245383" y="251032"/>
                  <a:pt x="200816" y="240868"/>
                  <a:pt x="114100" y="248900"/>
                </a:cubicBezTo>
                <a:cubicBezTo>
                  <a:pt x="208980" y="142251"/>
                  <a:pt x="332777" y="68109"/>
                  <a:pt x="386970" y="0"/>
                </a:cubicBezTo>
                <a:cubicBezTo>
                  <a:pt x="500132" y="108304"/>
                  <a:pt x="564058" y="184860"/>
                  <a:pt x="659840" y="248900"/>
                </a:cubicBezTo>
                <a:cubicBezTo>
                  <a:pt x="602004" y="255779"/>
                  <a:pt x="552281" y="255432"/>
                  <a:pt x="478161" y="248900"/>
                </a:cubicBezTo>
                <a:cubicBezTo>
                  <a:pt x="486025" y="330243"/>
                  <a:pt x="481559" y="409583"/>
                  <a:pt x="478161" y="567604"/>
                </a:cubicBezTo>
                <a:cubicBezTo>
                  <a:pt x="347048" y="585172"/>
                  <a:pt x="199569" y="580602"/>
                  <a:pt x="0" y="567604"/>
                </a:cubicBezTo>
                <a:cubicBezTo>
                  <a:pt x="8380" y="520429"/>
                  <a:pt x="527" y="432373"/>
                  <a:pt x="0" y="385221"/>
                </a:cubicBezTo>
                <a:close/>
              </a:path>
            </a:pathLst>
          </a:custGeom>
          <a:solidFill>
            <a:schemeClr val="accent2"/>
          </a:solidFill>
          <a:ln w="38100">
            <a:solidFill>
              <a:schemeClr val="bg1"/>
            </a:solidFill>
            <a:extLst>
              <a:ext uri="{C807C97D-BFC1-408E-A445-0C87EB9F89A2}">
                <ask:lineSketchStyleProps xmlns:ask="http://schemas.microsoft.com/office/drawing/2018/sketchyshapes" sd="1468145740">
                  <a:prstGeom prst="bentUpArrow">
                    <a:avLst>
                      <a:gd name="adj1" fmla="val 32132"/>
                      <a:gd name="adj2" fmla="val 48074"/>
                      <a:gd name="adj3" fmla="val 4385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8">
            <a:extLst>
              <a:ext uri="{FF2B5EF4-FFF2-40B4-BE49-F238E27FC236}">
                <a16:creationId xmlns:a16="http://schemas.microsoft.com/office/drawing/2014/main" id="{21DE3ED2-B7E2-4871-A40C-2DD054683D3C}"/>
              </a:ext>
            </a:extLst>
          </p:cNvPr>
          <p:cNvSpPr/>
          <p:nvPr/>
        </p:nvSpPr>
        <p:spPr>
          <a:xfrm>
            <a:off x="4297786" y="2041845"/>
            <a:ext cx="3548822" cy="52569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2400" b="1" dirty="0">
                <a:latin typeface="Arial Rounded MT Bold" panose="020F0704030504030204" pitchFamily="34" charset="0"/>
              </a:rPr>
              <a:t>Level 2</a:t>
            </a:r>
          </a:p>
        </p:txBody>
      </p:sp>
      <p:sp>
        <p:nvSpPr>
          <p:cNvPr id="8" name="Arrow: Bent-Up 7">
            <a:extLst>
              <a:ext uri="{FF2B5EF4-FFF2-40B4-BE49-F238E27FC236}">
                <a16:creationId xmlns:a16="http://schemas.microsoft.com/office/drawing/2014/main" id="{27687CFA-94EC-452B-A41C-42A4ED2EB842}"/>
              </a:ext>
            </a:extLst>
          </p:cNvPr>
          <p:cNvSpPr/>
          <p:nvPr/>
        </p:nvSpPr>
        <p:spPr>
          <a:xfrm flipV="1">
            <a:off x="4194603" y="1560397"/>
            <a:ext cx="659840" cy="567604"/>
          </a:xfrm>
          <a:custGeom>
            <a:avLst/>
            <a:gdLst>
              <a:gd name="connsiteX0" fmla="*/ 0 w 659840"/>
              <a:gd name="connsiteY0" fmla="*/ 385221 h 567604"/>
              <a:gd name="connsiteX1" fmla="*/ 295779 w 659840"/>
              <a:gd name="connsiteY1" fmla="*/ 385221 h 567604"/>
              <a:gd name="connsiteX2" fmla="*/ 295779 w 659840"/>
              <a:gd name="connsiteY2" fmla="*/ 248900 h 567604"/>
              <a:gd name="connsiteX3" fmla="*/ 114100 w 659840"/>
              <a:gd name="connsiteY3" fmla="*/ 248900 h 567604"/>
              <a:gd name="connsiteX4" fmla="*/ 386970 w 659840"/>
              <a:gd name="connsiteY4" fmla="*/ 0 h 567604"/>
              <a:gd name="connsiteX5" fmla="*/ 659840 w 659840"/>
              <a:gd name="connsiteY5" fmla="*/ 248900 h 567604"/>
              <a:gd name="connsiteX6" fmla="*/ 478161 w 659840"/>
              <a:gd name="connsiteY6" fmla="*/ 248900 h 567604"/>
              <a:gd name="connsiteX7" fmla="*/ 478161 w 659840"/>
              <a:gd name="connsiteY7" fmla="*/ 567604 h 567604"/>
              <a:gd name="connsiteX8" fmla="*/ 0 w 659840"/>
              <a:gd name="connsiteY8" fmla="*/ 567604 h 567604"/>
              <a:gd name="connsiteX9" fmla="*/ 0 w 659840"/>
              <a:gd name="connsiteY9" fmla="*/ 385221 h 567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840" h="567604" fill="none" extrusionOk="0">
                <a:moveTo>
                  <a:pt x="0" y="385221"/>
                </a:moveTo>
                <a:cubicBezTo>
                  <a:pt x="96226" y="381465"/>
                  <a:pt x="220182" y="399023"/>
                  <a:pt x="295779" y="385221"/>
                </a:cubicBezTo>
                <a:cubicBezTo>
                  <a:pt x="299534" y="321663"/>
                  <a:pt x="302310" y="316031"/>
                  <a:pt x="295779" y="248900"/>
                </a:cubicBezTo>
                <a:cubicBezTo>
                  <a:pt x="249976" y="240138"/>
                  <a:pt x="153279" y="242761"/>
                  <a:pt x="114100" y="248900"/>
                </a:cubicBezTo>
                <a:cubicBezTo>
                  <a:pt x="175508" y="172488"/>
                  <a:pt x="298424" y="85820"/>
                  <a:pt x="386970" y="0"/>
                </a:cubicBezTo>
                <a:cubicBezTo>
                  <a:pt x="471782" y="75507"/>
                  <a:pt x="558457" y="167325"/>
                  <a:pt x="659840" y="248900"/>
                </a:cubicBezTo>
                <a:cubicBezTo>
                  <a:pt x="593007" y="252892"/>
                  <a:pt x="564282" y="245196"/>
                  <a:pt x="478161" y="248900"/>
                </a:cubicBezTo>
                <a:cubicBezTo>
                  <a:pt x="476839" y="356732"/>
                  <a:pt x="479170" y="421567"/>
                  <a:pt x="478161" y="567604"/>
                </a:cubicBezTo>
                <a:cubicBezTo>
                  <a:pt x="239462" y="548336"/>
                  <a:pt x="145684" y="560519"/>
                  <a:pt x="0" y="567604"/>
                </a:cubicBezTo>
                <a:cubicBezTo>
                  <a:pt x="-8613" y="480810"/>
                  <a:pt x="-6987" y="440135"/>
                  <a:pt x="0" y="385221"/>
                </a:cubicBezTo>
                <a:close/>
              </a:path>
              <a:path w="659840" h="567604" stroke="0" extrusionOk="0">
                <a:moveTo>
                  <a:pt x="0" y="385221"/>
                </a:moveTo>
                <a:cubicBezTo>
                  <a:pt x="97447" y="397933"/>
                  <a:pt x="229547" y="374273"/>
                  <a:pt x="295779" y="385221"/>
                </a:cubicBezTo>
                <a:cubicBezTo>
                  <a:pt x="301882" y="355839"/>
                  <a:pt x="300909" y="305671"/>
                  <a:pt x="295779" y="248900"/>
                </a:cubicBezTo>
                <a:cubicBezTo>
                  <a:pt x="245383" y="251032"/>
                  <a:pt x="200816" y="240868"/>
                  <a:pt x="114100" y="248900"/>
                </a:cubicBezTo>
                <a:cubicBezTo>
                  <a:pt x="208980" y="142251"/>
                  <a:pt x="332777" y="68109"/>
                  <a:pt x="386970" y="0"/>
                </a:cubicBezTo>
                <a:cubicBezTo>
                  <a:pt x="500132" y="108304"/>
                  <a:pt x="564058" y="184860"/>
                  <a:pt x="659840" y="248900"/>
                </a:cubicBezTo>
                <a:cubicBezTo>
                  <a:pt x="602004" y="255779"/>
                  <a:pt x="552281" y="255432"/>
                  <a:pt x="478161" y="248900"/>
                </a:cubicBezTo>
                <a:cubicBezTo>
                  <a:pt x="486025" y="330243"/>
                  <a:pt x="481559" y="409583"/>
                  <a:pt x="478161" y="567604"/>
                </a:cubicBezTo>
                <a:cubicBezTo>
                  <a:pt x="347048" y="585172"/>
                  <a:pt x="199569" y="580602"/>
                  <a:pt x="0" y="567604"/>
                </a:cubicBezTo>
                <a:cubicBezTo>
                  <a:pt x="8380" y="520429"/>
                  <a:pt x="527" y="432373"/>
                  <a:pt x="0" y="385221"/>
                </a:cubicBezTo>
                <a:close/>
              </a:path>
            </a:pathLst>
          </a:custGeom>
          <a:ln w="38100">
            <a:solidFill>
              <a:schemeClr val="bg1"/>
            </a:solidFill>
            <a:extLst>
              <a:ext uri="{C807C97D-BFC1-408E-A445-0C87EB9F89A2}">
                <ask:lineSketchStyleProps xmlns:ask="http://schemas.microsoft.com/office/drawing/2018/sketchyshapes" sd="1468145740">
                  <a:prstGeom prst="bentUpArrow">
                    <a:avLst>
                      <a:gd name="adj1" fmla="val 32132"/>
                      <a:gd name="adj2" fmla="val 48074"/>
                      <a:gd name="adj3" fmla="val 4385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a:extLst>
              <a:ext uri="{FF2B5EF4-FFF2-40B4-BE49-F238E27FC236}">
                <a16:creationId xmlns:a16="http://schemas.microsoft.com/office/drawing/2014/main" id="{9397E537-13FD-4378-9583-8D5B5C02A877}"/>
              </a:ext>
            </a:extLst>
          </p:cNvPr>
          <p:cNvSpPr>
            <a:spLocks noGrp="1"/>
          </p:cNvSpPr>
          <p:nvPr>
            <p:ph type="ctrTitle"/>
          </p:nvPr>
        </p:nvSpPr>
        <p:spPr>
          <a:xfrm>
            <a:off x="361261" y="913328"/>
            <a:ext cx="10816548" cy="853786"/>
          </a:xfrm>
        </p:spPr>
        <p:txBody>
          <a:bodyPr anchor="t">
            <a:normAutofit/>
          </a:bodyPr>
          <a:lstStyle/>
          <a:p>
            <a:pPr algn="l"/>
            <a:r>
              <a:rPr lang="en-AU" sz="2000" dirty="0">
                <a:solidFill>
                  <a:schemeClr val="accent3"/>
                </a:solidFill>
                <a:latin typeface="Arial Nova Light" panose="020B0304020202020204" pitchFamily="34" charset="0"/>
                <a:cs typeface="Arial" panose="020B0604020202020204" pitchFamily="34" charset="0"/>
              </a:rPr>
              <a:t>The MHCC uses three levels of issue categories to classify complaints.</a:t>
            </a:r>
            <a:endParaRPr lang="en-AU" sz="3200" b="1" dirty="0">
              <a:solidFill>
                <a:schemeClr val="accent3"/>
              </a:solidFill>
              <a:latin typeface="Arial Nova Light" panose="020B03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9AE32A5E-535A-4064-A07C-19CBB27D321F}"/>
              </a:ext>
            </a:extLst>
          </p:cNvPr>
          <p:cNvSpPr/>
          <p:nvPr/>
        </p:nvSpPr>
        <p:spPr>
          <a:xfrm>
            <a:off x="668481" y="1516149"/>
            <a:ext cx="3548822" cy="52569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2400" b="1" dirty="0">
                <a:latin typeface="Arial Rounded MT Bold" panose="020F0704030504030204" pitchFamily="34" charset="0"/>
              </a:rPr>
              <a:t>Level 1</a:t>
            </a:r>
          </a:p>
        </p:txBody>
      </p:sp>
      <p:sp>
        <p:nvSpPr>
          <p:cNvPr id="11" name="Title 1">
            <a:extLst>
              <a:ext uri="{FF2B5EF4-FFF2-40B4-BE49-F238E27FC236}">
                <a16:creationId xmlns:a16="http://schemas.microsoft.com/office/drawing/2014/main" id="{34E4EDF4-A19A-475D-B522-494DDBE3FA7D}"/>
              </a:ext>
            </a:extLst>
          </p:cNvPr>
          <p:cNvSpPr txBox="1">
            <a:spLocks/>
          </p:cNvSpPr>
          <p:nvPr/>
        </p:nvSpPr>
        <p:spPr>
          <a:xfrm>
            <a:off x="4297785" y="2567541"/>
            <a:ext cx="3548822" cy="3663211"/>
          </a:xfrm>
          <a:prstGeom prst="rect">
            <a:avLst/>
          </a:prstGeom>
          <a:solidFill>
            <a:schemeClr val="accent2">
              <a:lumMod val="20000"/>
              <a:lumOff val="80000"/>
            </a:schemeClr>
          </a:solidFill>
        </p:spPr>
        <p:txBody>
          <a:bodyPr vert="horz" lIns="91440" tIns="18000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Level 2 </a:t>
            </a:r>
            <a:r>
              <a:rPr lang="en-US" sz="1800" dirty="0">
                <a:solidFill>
                  <a:schemeClr val="accent3"/>
                </a:solidFill>
                <a:latin typeface="Arial Nova Light" panose="020B0304020202020204" pitchFamily="34" charset="0"/>
                <a:cs typeface="Arial" panose="020B0604020202020204" pitchFamily="34" charset="0"/>
              </a:rPr>
              <a:t>issues break down Level 1 issues into more specific categories. </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For example, the Level 1 category </a:t>
            </a:r>
            <a:r>
              <a:rPr lang="en-US" sz="1800" b="1" dirty="0">
                <a:solidFill>
                  <a:schemeClr val="accent3"/>
                </a:solidFill>
                <a:latin typeface="Arial Nova Light" panose="020B0304020202020204" pitchFamily="34" charset="0"/>
                <a:cs typeface="Arial" panose="020B0604020202020204" pitchFamily="34" charset="0"/>
              </a:rPr>
              <a:t>Medication</a:t>
            </a:r>
            <a:r>
              <a:rPr lang="en-US" sz="1800" dirty="0">
                <a:solidFill>
                  <a:schemeClr val="accent3"/>
                </a:solidFill>
                <a:latin typeface="Arial Nova Light" panose="020B0304020202020204" pitchFamily="34" charset="0"/>
                <a:cs typeface="Arial" panose="020B0604020202020204" pitchFamily="34" charset="0"/>
              </a:rPr>
              <a:t> includes the following Level 2 issues: </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medication error</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disagreement with medication</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oversedation or side effects</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refusals to prescribe</a:t>
            </a:r>
          </a:p>
        </p:txBody>
      </p:sp>
      <p:sp>
        <p:nvSpPr>
          <p:cNvPr id="15" name="Freeform: Shape 14">
            <a:extLst>
              <a:ext uri="{FF2B5EF4-FFF2-40B4-BE49-F238E27FC236}">
                <a16:creationId xmlns:a16="http://schemas.microsoft.com/office/drawing/2014/main" id="{50A7AE9C-20F5-41CE-8684-0073396A16D2}"/>
              </a:ext>
            </a:extLst>
          </p:cNvPr>
          <p:cNvSpPr/>
          <p:nvPr/>
        </p:nvSpPr>
        <p:spPr>
          <a:xfrm>
            <a:off x="3756211" y="1752556"/>
            <a:ext cx="293121" cy="85024"/>
          </a:xfrm>
          <a:custGeom>
            <a:avLst/>
            <a:gdLst>
              <a:gd name="connsiteX0" fmla="*/ 328136 w 394049"/>
              <a:gd name="connsiteY0" fmla="*/ 0 h 114300"/>
              <a:gd name="connsiteX1" fmla="*/ 65913 w 394049"/>
              <a:gd name="connsiteY1" fmla="*/ 0 h 114300"/>
              <a:gd name="connsiteX2" fmla="*/ 0 w 394049"/>
              <a:gd name="connsiteY2" fmla="*/ 114300 h 114300"/>
              <a:gd name="connsiteX3" fmla="*/ 394049 w 394049"/>
              <a:gd name="connsiteY3" fmla="*/ 114300 h 114300"/>
              <a:gd name="connsiteX4" fmla="*/ 328136 w 394049"/>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049" h="114300">
                <a:moveTo>
                  <a:pt x="328136" y="0"/>
                </a:moveTo>
                <a:lnTo>
                  <a:pt x="65913" y="0"/>
                </a:lnTo>
                <a:lnTo>
                  <a:pt x="0" y="114300"/>
                </a:lnTo>
                <a:lnTo>
                  <a:pt x="394049" y="114300"/>
                </a:lnTo>
                <a:lnTo>
                  <a:pt x="328136" y="0"/>
                </a:lnTo>
                <a:close/>
              </a:path>
            </a:pathLst>
          </a:custGeom>
          <a:solidFill>
            <a:srgbClr val="FFFFFF">
              <a:alpha val="30196"/>
            </a:srgbClr>
          </a:solidFill>
          <a:ln w="9525" cap="flat">
            <a:noFill/>
            <a:prstDash val="solid"/>
            <a:miter/>
          </a:ln>
        </p:spPr>
        <p:txBody>
          <a:bodyPr rtlCol="0" anchor="ctr"/>
          <a:lstStyle/>
          <a:p>
            <a:endParaRPr lang="en-AU"/>
          </a:p>
        </p:txBody>
      </p:sp>
      <p:sp>
        <p:nvSpPr>
          <p:cNvPr id="17" name="Freeform: Shape 16">
            <a:extLst>
              <a:ext uri="{FF2B5EF4-FFF2-40B4-BE49-F238E27FC236}">
                <a16:creationId xmlns:a16="http://schemas.microsoft.com/office/drawing/2014/main" id="{E715FC1B-21E1-45EF-BF68-2FEDEF5FD435}"/>
              </a:ext>
            </a:extLst>
          </p:cNvPr>
          <p:cNvSpPr/>
          <p:nvPr/>
        </p:nvSpPr>
        <p:spPr>
          <a:xfrm>
            <a:off x="3821609" y="1583641"/>
            <a:ext cx="162325" cy="140573"/>
          </a:xfrm>
          <a:custGeom>
            <a:avLst/>
            <a:gdLst>
              <a:gd name="connsiteX0" fmla="*/ 109061 w 218217"/>
              <a:gd name="connsiteY0" fmla="*/ 0 h 188976"/>
              <a:gd name="connsiteX1" fmla="*/ 0 w 218217"/>
              <a:gd name="connsiteY1" fmla="*/ 188976 h 188976"/>
              <a:gd name="connsiteX2" fmla="*/ 218218 w 218217"/>
              <a:gd name="connsiteY2" fmla="*/ 188976 h 188976"/>
              <a:gd name="connsiteX3" fmla="*/ 109061 w 218217"/>
              <a:gd name="connsiteY3" fmla="*/ 0 h 188976"/>
            </a:gdLst>
            <a:ahLst/>
            <a:cxnLst>
              <a:cxn ang="0">
                <a:pos x="connsiteX0" y="connsiteY0"/>
              </a:cxn>
              <a:cxn ang="0">
                <a:pos x="connsiteX1" y="connsiteY1"/>
              </a:cxn>
              <a:cxn ang="0">
                <a:pos x="connsiteX2" y="connsiteY2"/>
              </a:cxn>
              <a:cxn ang="0">
                <a:pos x="connsiteX3" y="connsiteY3"/>
              </a:cxn>
            </a:cxnLst>
            <a:rect l="l" t="t" r="r" b="b"/>
            <a:pathLst>
              <a:path w="218217" h="188976">
                <a:moveTo>
                  <a:pt x="109061" y="0"/>
                </a:moveTo>
                <a:lnTo>
                  <a:pt x="0" y="188976"/>
                </a:lnTo>
                <a:lnTo>
                  <a:pt x="218218" y="188976"/>
                </a:lnTo>
                <a:lnTo>
                  <a:pt x="109061" y="0"/>
                </a:lnTo>
                <a:close/>
              </a:path>
            </a:pathLst>
          </a:custGeom>
          <a:solidFill>
            <a:schemeClr val="bg1"/>
          </a:solidFill>
          <a:ln w="9525" cap="flat">
            <a:noFill/>
            <a:prstDash val="solid"/>
            <a:miter/>
          </a:ln>
        </p:spPr>
        <p:txBody>
          <a:bodyPr rtlCol="0" anchor="ctr"/>
          <a:lstStyle/>
          <a:p>
            <a:endParaRPr lang="en-AU"/>
          </a:p>
        </p:txBody>
      </p:sp>
      <p:sp>
        <p:nvSpPr>
          <p:cNvPr id="18" name="Freeform: Shape 17">
            <a:extLst>
              <a:ext uri="{FF2B5EF4-FFF2-40B4-BE49-F238E27FC236}">
                <a16:creationId xmlns:a16="http://schemas.microsoft.com/office/drawing/2014/main" id="{66185F60-1B06-4B5E-83FF-884118D1A717}"/>
              </a:ext>
            </a:extLst>
          </p:cNvPr>
          <p:cNvSpPr/>
          <p:nvPr/>
        </p:nvSpPr>
        <p:spPr>
          <a:xfrm>
            <a:off x="3690742" y="1865922"/>
            <a:ext cx="424058" cy="85024"/>
          </a:xfrm>
          <a:custGeom>
            <a:avLst/>
            <a:gdLst>
              <a:gd name="connsiteX0" fmla="*/ 504063 w 570071"/>
              <a:gd name="connsiteY0" fmla="*/ 0 h 114300"/>
              <a:gd name="connsiteX1" fmla="*/ 66008 w 570071"/>
              <a:gd name="connsiteY1" fmla="*/ 0 h 114300"/>
              <a:gd name="connsiteX2" fmla="*/ 0 w 570071"/>
              <a:gd name="connsiteY2" fmla="*/ 114300 h 114300"/>
              <a:gd name="connsiteX3" fmla="*/ 570071 w 570071"/>
              <a:gd name="connsiteY3" fmla="*/ 114300 h 114300"/>
              <a:gd name="connsiteX4" fmla="*/ 504063 w 570071"/>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071" h="114300">
                <a:moveTo>
                  <a:pt x="504063" y="0"/>
                </a:moveTo>
                <a:lnTo>
                  <a:pt x="66008" y="0"/>
                </a:lnTo>
                <a:lnTo>
                  <a:pt x="0" y="114300"/>
                </a:lnTo>
                <a:lnTo>
                  <a:pt x="570071" y="114300"/>
                </a:lnTo>
                <a:lnTo>
                  <a:pt x="504063" y="0"/>
                </a:lnTo>
                <a:close/>
              </a:path>
            </a:pathLst>
          </a:custGeom>
          <a:solidFill>
            <a:srgbClr val="FFFFFF">
              <a:alpha val="30196"/>
            </a:srgbClr>
          </a:solidFill>
          <a:ln w="9525" cap="flat">
            <a:noFill/>
            <a:prstDash val="solid"/>
            <a:miter/>
          </a:ln>
        </p:spPr>
        <p:txBody>
          <a:bodyPr rtlCol="0" anchor="ctr"/>
          <a:lstStyle/>
          <a:p>
            <a:endParaRPr lang="en-AU"/>
          </a:p>
        </p:txBody>
      </p:sp>
      <p:sp>
        <p:nvSpPr>
          <p:cNvPr id="20" name="Freeform: Shape 19">
            <a:extLst>
              <a:ext uri="{FF2B5EF4-FFF2-40B4-BE49-F238E27FC236}">
                <a16:creationId xmlns:a16="http://schemas.microsoft.com/office/drawing/2014/main" id="{49E1123E-DB46-4F64-B913-C5E4CC59068C}"/>
              </a:ext>
            </a:extLst>
          </p:cNvPr>
          <p:cNvSpPr/>
          <p:nvPr/>
        </p:nvSpPr>
        <p:spPr>
          <a:xfrm>
            <a:off x="7413811" y="2290050"/>
            <a:ext cx="293121" cy="85024"/>
          </a:xfrm>
          <a:custGeom>
            <a:avLst/>
            <a:gdLst>
              <a:gd name="connsiteX0" fmla="*/ 328136 w 394049"/>
              <a:gd name="connsiteY0" fmla="*/ 0 h 114300"/>
              <a:gd name="connsiteX1" fmla="*/ 65913 w 394049"/>
              <a:gd name="connsiteY1" fmla="*/ 0 h 114300"/>
              <a:gd name="connsiteX2" fmla="*/ 0 w 394049"/>
              <a:gd name="connsiteY2" fmla="*/ 114300 h 114300"/>
              <a:gd name="connsiteX3" fmla="*/ 394049 w 394049"/>
              <a:gd name="connsiteY3" fmla="*/ 114300 h 114300"/>
              <a:gd name="connsiteX4" fmla="*/ 328136 w 394049"/>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049" h="114300">
                <a:moveTo>
                  <a:pt x="328136" y="0"/>
                </a:moveTo>
                <a:lnTo>
                  <a:pt x="65913" y="0"/>
                </a:lnTo>
                <a:lnTo>
                  <a:pt x="0" y="114300"/>
                </a:lnTo>
                <a:lnTo>
                  <a:pt x="394049" y="114300"/>
                </a:lnTo>
                <a:lnTo>
                  <a:pt x="328136" y="0"/>
                </a:lnTo>
                <a:close/>
              </a:path>
            </a:pathLst>
          </a:custGeom>
          <a:solidFill>
            <a:schemeClr val="bg1"/>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sp>
        <p:nvSpPr>
          <p:cNvPr id="21" name="Freeform: Shape 20">
            <a:extLst>
              <a:ext uri="{FF2B5EF4-FFF2-40B4-BE49-F238E27FC236}">
                <a16:creationId xmlns:a16="http://schemas.microsoft.com/office/drawing/2014/main" id="{3E76C390-8B9F-4388-8FAF-532E4D6DF50A}"/>
              </a:ext>
            </a:extLst>
          </p:cNvPr>
          <p:cNvSpPr/>
          <p:nvPr/>
        </p:nvSpPr>
        <p:spPr>
          <a:xfrm>
            <a:off x="7479209" y="2121135"/>
            <a:ext cx="162325" cy="140573"/>
          </a:xfrm>
          <a:custGeom>
            <a:avLst/>
            <a:gdLst>
              <a:gd name="connsiteX0" fmla="*/ 109061 w 218217"/>
              <a:gd name="connsiteY0" fmla="*/ 0 h 188976"/>
              <a:gd name="connsiteX1" fmla="*/ 0 w 218217"/>
              <a:gd name="connsiteY1" fmla="*/ 188976 h 188976"/>
              <a:gd name="connsiteX2" fmla="*/ 218218 w 218217"/>
              <a:gd name="connsiteY2" fmla="*/ 188976 h 188976"/>
              <a:gd name="connsiteX3" fmla="*/ 109061 w 218217"/>
              <a:gd name="connsiteY3" fmla="*/ 0 h 188976"/>
            </a:gdLst>
            <a:ahLst/>
            <a:cxnLst>
              <a:cxn ang="0">
                <a:pos x="connsiteX0" y="connsiteY0"/>
              </a:cxn>
              <a:cxn ang="0">
                <a:pos x="connsiteX1" y="connsiteY1"/>
              </a:cxn>
              <a:cxn ang="0">
                <a:pos x="connsiteX2" y="connsiteY2"/>
              </a:cxn>
              <a:cxn ang="0">
                <a:pos x="connsiteX3" y="connsiteY3"/>
              </a:cxn>
            </a:cxnLst>
            <a:rect l="l" t="t" r="r" b="b"/>
            <a:pathLst>
              <a:path w="218217" h="188976">
                <a:moveTo>
                  <a:pt x="109061" y="0"/>
                </a:moveTo>
                <a:lnTo>
                  <a:pt x="0" y="188976"/>
                </a:lnTo>
                <a:lnTo>
                  <a:pt x="218218" y="188976"/>
                </a:lnTo>
                <a:lnTo>
                  <a:pt x="109061" y="0"/>
                </a:lnTo>
                <a:close/>
              </a:path>
            </a:pathLst>
          </a:custGeom>
          <a:solidFill>
            <a:srgbClr val="FFFFFF">
              <a:alpha val="30196"/>
            </a:srgbClr>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sp>
        <p:nvSpPr>
          <p:cNvPr id="22" name="Freeform: Shape 21">
            <a:extLst>
              <a:ext uri="{FF2B5EF4-FFF2-40B4-BE49-F238E27FC236}">
                <a16:creationId xmlns:a16="http://schemas.microsoft.com/office/drawing/2014/main" id="{3924AF2F-5602-42E9-9DAA-DCDF76D1A72C}"/>
              </a:ext>
            </a:extLst>
          </p:cNvPr>
          <p:cNvSpPr/>
          <p:nvPr/>
        </p:nvSpPr>
        <p:spPr>
          <a:xfrm>
            <a:off x="7348342" y="2403416"/>
            <a:ext cx="424058" cy="85024"/>
          </a:xfrm>
          <a:custGeom>
            <a:avLst/>
            <a:gdLst>
              <a:gd name="connsiteX0" fmla="*/ 504063 w 570071"/>
              <a:gd name="connsiteY0" fmla="*/ 0 h 114300"/>
              <a:gd name="connsiteX1" fmla="*/ 66008 w 570071"/>
              <a:gd name="connsiteY1" fmla="*/ 0 h 114300"/>
              <a:gd name="connsiteX2" fmla="*/ 0 w 570071"/>
              <a:gd name="connsiteY2" fmla="*/ 114300 h 114300"/>
              <a:gd name="connsiteX3" fmla="*/ 570071 w 570071"/>
              <a:gd name="connsiteY3" fmla="*/ 114300 h 114300"/>
              <a:gd name="connsiteX4" fmla="*/ 504063 w 570071"/>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071" h="114300">
                <a:moveTo>
                  <a:pt x="504063" y="0"/>
                </a:moveTo>
                <a:lnTo>
                  <a:pt x="66008" y="0"/>
                </a:lnTo>
                <a:lnTo>
                  <a:pt x="0" y="114300"/>
                </a:lnTo>
                <a:lnTo>
                  <a:pt x="570071" y="114300"/>
                </a:lnTo>
                <a:lnTo>
                  <a:pt x="504063" y="0"/>
                </a:lnTo>
                <a:close/>
              </a:path>
            </a:pathLst>
          </a:custGeom>
          <a:solidFill>
            <a:srgbClr val="FFFFFF">
              <a:alpha val="30196"/>
            </a:srgbClr>
          </a:solidFill>
          <a:ln w="9525" cap="flat">
            <a:noFill/>
            <a:prstDash val="solid"/>
            <a:miter/>
          </a:ln>
        </p:spPr>
        <p:txBody>
          <a:bodyPr rtlCol="0" anchor="ctr"/>
          <a:lstStyle/>
          <a:p>
            <a:endParaRPr lang="en-AU"/>
          </a:p>
        </p:txBody>
      </p:sp>
      <p:sp>
        <p:nvSpPr>
          <p:cNvPr id="27" name="Title 1">
            <a:extLst>
              <a:ext uri="{FF2B5EF4-FFF2-40B4-BE49-F238E27FC236}">
                <a16:creationId xmlns:a16="http://schemas.microsoft.com/office/drawing/2014/main" id="{045D1B45-FADF-49C9-80BD-E3DCF483A7BE}"/>
              </a:ext>
            </a:extLst>
          </p:cNvPr>
          <p:cNvSpPr txBox="1">
            <a:spLocks/>
          </p:cNvSpPr>
          <p:nvPr/>
        </p:nvSpPr>
        <p:spPr>
          <a:xfrm>
            <a:off x="668481" y="2041845"/>
            <a:ext cx="3548822" cy="4188907"/>
          </a:xfrm>
          <a:prstGeom prst="rect">
            <a:avLst/>
          </a:prstGeom>
          <a:solidFill>
            <a:schemeClr val="accent1">
              <a:lumMod val="20000"/>
              <a:lumOff val="80000"/>
            </a:schemeClr>
          </a:solidFill>
        </p:spPr>
        <p:txBody>
          <a:bodyPr vert="horz" lIns="91440" tIns="18000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400"/>
              </a:spcBef>
              <a:spcAft>
                <a:spcPts val="400"/>
              </a:spcAft>
            </a:pPr>
            <a:r>
              <a:rPr lang="en-AU" sz="1800" dirty="0">
                <a:solidFill>
                  <a:schemeClr val="accent3"/>
                </a:solidFill>
                <a:latin typeface="Arial Nova Light" panose="020B0304020202020204" pitchFamily="34" charset="0"/>
                <a:cs typeface="Arial" panose="020B0604020202020204" pitchFamily="34" charset="0"/>
              </a:rPr>
              <a:t>Level 1 issues consist of:</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treatment</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communication</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conduct and behaviour</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medication</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diagnosis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access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facilities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records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complaint management</a:t>
            </a:r>
          </a:p>
        </p:txBody>
      </p:sp>
      <p:sp>
        <p:nvSpPr>
          <p:cNvPr id="26" name="Title 1">
            <a:extLst>
              <a:ext uri="{FF2B5EF4-FFF2-40B4-BE49-F238E27FC236}">
                <a16:creationId xmlns:a16="http://schemas.microsoft.com/office/drawing/2014/main" id="{25F4B268-B043-4287-ABE0-0D7FBE21BA6E}"/>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How does the MHCC categorise issues?</a:t>
            </a:r>
            <a:endParaRPr lang="en-AU" sz="3600" i="1"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1736902226"/>
      </p:ext>
    </p:extLst>
  </p:cSld>
  <p:clrMapOvr>
    <a:masterClrMapping/>
  </p:clrMapOvr>
</p:sld>
</file>

<file path=ppt/theme/theme1.xml><?xml version="1.0" encoding="utf-8"?>
<a:theme xmlns:a="http://schemas.openxmlformats.org/drawingml/2006/main" name="Office Theme">
  <a:themeElements>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2ADC919191E504692633F5F5CCA8916" ma:contentTypeVersion="11" ma:contentTypeDescription="Create a new document." ma:contentTypeScope="" ma:versionID="dbb91ea34ea862fd466b88413794a509">
  <xsd:schema xmlns:xsd="http://www.w3.org/2001/XMLSchema" xmlns:xs="http://www.w3.org/2001/XMLSchema" xmlns:p="http://schemas.microsoft.com/office/2006/metadata/properties" xmlns:ns3="346a98b2-8cb5-4b00-9f7c-6f20646cf270" xmlns:ns4="1003d65e-de0c-4738-9985-419c46fd36e2" targetNamespace="http://schemas.microsoft.com/office/2006/metadata/properties" ma:root="true" ma:fieldsID="4be06c204e5985d25c1c1608fec25971" ns3:_="" ns4:_="">
    <xsd:import namespace="346a98b2-8cb5-4b00-9f7c-6f20646cf270"/>
    <xsd:import namespace="1003d65e-de0c-4738-9985-419c46fd36e2"/>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46a98b2-8cb5-4b00-9f7c-6f20646cf27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003d65e-de0c-4738-9985-419c46fd36e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E5AA8DE-971E-460E-9ACA-8E519CBA998F}">
  <ds:schemaRefs>
    <ds:schemaRef ds:uri="http://purl.org/dc/terms/"/>
    <ds:schemaRef ds:uri="http://www.w3.org/XML/1998/namespace"/>
    <ds:schemaRef ds:uri="http://purl.org/dc/dcmitype/"/>
    <ds:schemaRef ds:uri="http://schemas.microsoft.com/office/2006/documentManagement/types"/>
    <ds:schemaRef ds:uri="http://purl.org/dc/elements/1.1/"/>
    <ds:schemaRef ds:uri="http://schemas.microsoft.com/office/infopath/2007/PartnerControls"/>
    <ds:schemaRef ds:uri="http://schemas.openxmlformats.org/package/2006/metadata/core-properties"/>
    <ds:schemaRef ds:uri="1003d65e-de0c-4738-9985-419c46fd36e2"/>
    <ds:schemaRef ds:uri="346a98b2-8cb5-4b00-9f7c-6f20646cf270"/>
    <ds:schemaRef ds:uri="http://schemas.microsoft.com/office/2006/metadata/properties"/>
  </ds:schemaRefs>
</ds:datastoreItem>
</file>

<file path=customXml/itemProps2.xml><?xml version="1.0" encoding="utf-8"?>
<ds:datastoreItem xmlns:ds="http://schemas.openxmlformats.org/officeDocument/2006/customXml" ds:itemID="{C839047D-D7CE-4A5F-A8AB-DA13877DBD0F}">
  <ds:schemaRefs>
    <ds:schemaRef ds:uri="http://schemas.microsoft.com/sharepoint/v3/contenttype/forms"/>
  </ds:schemaRefs>
</ds:datastoreItem>
</file>

<file path=customXml/itemProps3.xml><?xml version="1.0" encoding="utf-8"?>
<ds:datastoreItem xmlns:ds="http://schemas.openxmlformats.org/officeDocument/2006/customXml" ds:itemID="{31B6C54B-07E6-4A93-A4D2-E69F3B484EC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46a98b2-8cb5-4b00-9f7c-6f20646cf270"/>
    <ds:schemaRef ds:uri="1003d65e-de0c-4738-9985-419c46fd36e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17747</TotalTime>
  <Words>1415</Words>
  <Application>Microsoft Office PowerPoint</Application>
  <PresentationFormat>Widescreen</PresentationFormat>
  <Paragraphs>193</Paragraphs>
  <Slides>16</Slides>
  <Notes>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Arial</vt:lpstr>
      <vt:lpstr>Arial Black</vt:lpstr>
      <vt:lpstr>Arial Nova Light</vt:lpstr>
      <vt:lpstr>Arial Rounded MT Bold</vt:lpstr>
      <vt:lpstr>Calibri</vt:lpstr>
      <vt:lpstr>Courier New</vt:lpstr>
      <vt:lpstr>Franklin Gothic Book</vt:lpstr>
      <vt:lpstr>Office Theme</vt:lpstr>
      <vt:lpstr>Summary of service provider complaint report: Barwon Health</vt:lpstr>
      <vt:lpstr>PowerPoint Presentation</vt:lpstr>
      <vt:lpstr>The role of the MHCC</vt:lpstr>
      <vt:lpstr>PowerPoint Presentation</vt:lpstr>
      <vt:lpstr>PowerPoint Presentation</vt:lpstr>
      <vt:lpstr>PowerPoint Presentation</vt:lpstr>
      <vt:lpstr>PowerPoint Presentation</vt:lpstr>
      <vt:lpstr>PowerPoint Presentation</vt:lpstr>
      <vt:lpstr>The MHCC uses three levels of issue categories to classify complaints.</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Service provider  complaint report: Melbourne Health</dc:title>
  <dc:creator>Mizaan Ahmad</dc:creator>
  <cp:lastModifiedBy>Isabel Anton (MHCC)</cp:lastModifiedBy>
  <cp:revision>23</cp:revision>
  <dcterms:created xsi:type="dcterms:W3CDTF">2021-01-20T23:56:26Z</dcterms:created>
  <dcterms:modified xsi:type="dcterms:W3CDTF">2022-04-11T03:17:14Z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0x01010012ADC919191E504692633F5F5CCA8916</vt:lpwstr>
  </property>
  <property fmtid="{D5CDD505-2E9C-101B-9397-08002B2CF9AE}" pid="3" name="MSIP_Label_43e64453-338c-4f93-8a4d-0039a0a41f2a_Enabled">
    <vt:lpwstr>true</vt:lpwstr>
  </property>
  <property fmtid="{D5CDD505-2E9C-101B-9397-08002B2CF9AE}" pid="4" name="MSIP_Label_43e64453-338c-4f93-8a4d-0039a0a41f2a_SetDate">
    <vt:lpwstr>2022-04-11T03:17:14Z</vt:lpwstr>
  </property>
  <property fmtid="{D5CDD505-2E9C-101B-9397-08002B2CF9AE}" pid="5" name="MSIP_Label_43e64453-338c-4f93-8a4d-0039a0a41f2a_Method">
    <vt:lpwstr>Privileged</vt:lpwstr>
  </property>
  <property fmtid="{D5CDD505-2E9C-101B-9397-08002B2CF9AE}" pid="6" name="MSIP_Label_43e64453-338c-4f93-8a4d-0039a0a41f2a_Name">
    <vt:lpwstr>43e64453-338c-4f93-8a4d-0039a0a41f2a</vt:lpwstr>
  </property>
  <property fmtid="{D5CDD505-2E9C-101B-9397-08002B2CF9AE}" pid="7" name="MSIP_Label_43e64453-338c-4f93-8a4d-0039a0a41f2a_SiteId">
    <vt:lpwstr>c0e0601f-0fac-449c-9c88-a104c4eb9f28</vt:lpwstr>
  </property>
  <property fmtid="{D5CDD505-2E9C-101B-9397-08002B2CF9AE}" pid="8" name="MSIP_Label_43e64453-338c-4f93-8a4d-0039a0a41f2a_ActionId">
    <vt:lpwstr>dc901902-42ff-4b9a-b7c3-f14eac5d9d02</vt:lpwstr>
  </property>
  <property fmtid="{D5CDD505-2E9C-101B-9397-08002B2CF9AE}" pid="9" name="MSIP_Label_43e64453-338c-4f93-8a4d-0039a0a41f2a_ContentBits">
    <vt:lpwstr>2</vt:lpwstr>
  </property>
</Properties>
</file>