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theme/themeOverride1.xml" ContentType="application/vnd.openxmlformats-officedocument.themeOverr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notesSlides/notesSlide1.xml" ContentType="application/vnd.openxmlformats-officedocument.presentationml.notesSlid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charts/chart6.xml" ContentType="application/vnd.openxmlformats-officedocument.drawingml.chart+xml"/>
  <Override PartName="/ppt/charts/style6.xml" ContentType="application/vnd.ms-office.chartstyle+xml"/>
  <Override PartName="/ppt/charts/colors6.xml" ContentType="application/vnd.ms-office.chartcolorstyle+xml"/>
  <Override PartName="/ppt/charts/chart7.xml" ContentType="application/vnd.openxmlformats-officedocument.drawingml.chart+xml"/>
  <Override PartName="/ppt/charts/style7.xml" ContentType="application/vnd.ms-office.chartstyle+xml"/>
  <Override PartName="/ppt/charts/colors7.xml" ContentType="application/vnd.ms-office.chartcolorstyle+xml"/>
  <Override PartName="/ppt/notesSlides/notesSlide2.xml" ContentType="application/vnd.openxmlformats-officedocument.presentationml.notesSlide+xml"/>
  <Override PartName="/ppt/charts/chart8.xml" ContentType="application/vnd.openxmlformats-officedocument.drawingml.chart+xml"/>
  <Override PartName="/ppt/charts/style8.xml" ContentType="application/vnd.ms-office.chartstyle+xml"/>
  <Override PartName="/ppt/charts/colors8.xml" ContentType="application/vnd.ms-office.chartcolorstyle+xml"/>
  <Override PartName="/ppt/theme/themeOverride2.xml" ContentType="application/vnd.openxmlformats-officedocument.themeOverride+xml"/>
  <Override PartName="/ppt/charts/chart9.xml" ContentType="application/vnd.openxmlformats-officedocument.drawingml.chart+xml"/>
  <Override PartName="/ppt/charts/style9.xml" ContentType="application/vnd.ms-office.chartstyle+xml"/>
  <Override PartName="/ppt/charts/colors9.xml" ContentType="application/vnd.ms-office.chartcolorstyle+xml"/>
  <Override PartName="/ppt/theme/themeOverride3.xml" ContentType="application/vnd.openxmlformats-officedocument.themeOverride+xml"/>
  <Override PartName="/ppt/charts/chart10.xml" ContentType="application/vnd.openxmlformats-officedocument.drawingml.chart+xml"/>
  <Override PartName="/ppt/charts/style10.xml" ContentType="application/vnd.ms-office.chartstyle+xml"/>
  <Override PartName="/ppt/charts/colors10.xml" ContentType="application/vnd.ms-office.chartcolorstyle+xml"/>
  <Override PartName="/ppt/theme/themeOverride4.xml" ContentType="application/vnd.openxmlformats-officedocument.themeOverride+xml"/>
  <Override PartName="/ppt/charts/chart11.xml" ContentType="application/vnd.openxmlformats-officedocument.drawingml.chart+xml"/>
  <Override PartName="/ppt/charts/style11.xml" ContentType="application/vnd.ms-office.chartstyle+xml"/>
  <Override PartName="/ppt/charts/colors11.xml" ContentType="application/vnd.ms-office.chartcolorstyle+xml"/>
  <Override PartName="/ppt/theme/themeOverride5.xml" ContentType="application/vnd.openxmlformats-officedocument.themeOverride+xml"/>
  <Override PartName="/ppt/charts/chart12.xml" ContentType="application/vnd.openxmlformats-officedocument.drawingml.chart+xml"/>
  <Override PartName="/ppt/theme/themeOverride6.xml" ContentType="application/vnd.openxmlformats-officedocument.themeOverride+xml"/>
  <Override PartName="/ppt/charts/chart13.xml" ContentType="application/vnd.openxmlformats-officedocument.drawingml.chart+xml"/>
  <Override PartName="/ppt/charts/style12.xml" ContentType="application/vnd.ms-office.chartstyle+xml"/>
  <Override PartName="/ppt/charts/colors12.xml" ContentType="application/vnd.ms-office.chartcolorstyle+xml"/>
  <Override PartName="/ppt/theme/themeOverride7.xml" ContentType="application/vnd.openxmlformats-officedocument.themeOverride+xml"/>
  <Override PartName="/ppt/charts/chart14.xml" ContentType="application/vnd.openxmlformats-officedocument.drawingml.chart+xml"/>
  <Override PartName="/ppt/charts/style13.xml" ContentType="application/vnd.ms-office.chartstyle+xml"/>
  <Override PartName="/ppt/charts/colors13.xml" ContentType="application/vnd.ms-office.chartcolorstyle+xml"/>
  <Override PartName="/ppt/charts/chart15.xml" ContentType="application/vnd.openxmlformats-officedocument.drawingml.chart+xml"/>
  <Override PartName="/ppt/charts/style14.xml" ContentType="application/vnd.ms-office.chartstyle+xml"/>
  <Override PartName="/ppt/charts/colors14.xml" ContentType="application/vnd.ms-office.chartcolorstyle+xml"/>
  <Override PartName="/ppt/theme/themeOverride8.xml" ContentType="application/vnd.openxmlformats-officedocument.themeOverr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21"/>
  </p:notesMasterIdLst>
  <p:handoutMasterIdLst>
    <p:handoutMasterId r:id="rId22"/>
  </p:handoutMasterIdLst>
  <p:sldIdLst>
    <p:sldId id="256" r:id="rId5"/>
    <p:sldId id="282" r:id="rId6"/>
    <p:sldId id="260" r:id="rId7"/>
    <p:sldId id="286" r:id="rId8"/>
    <p:sldId id="262" r:id="rId9"/>
    <p:sldId id="281" r:id="rId10"/>
    <p:sldId id="263" r:id="rId11"/>
    <p:sldId id="287" r:id="rId12"/>
    <p:sldId id="272" r:id="rId13"/>
    <p:sldId id="284" r:id="rId14"/>
    <p:sldId id="261" r:id="rId15"/>
    <p:sldId id="283" r:id="rId16"/>
    <p:sldId id="288" r:id="rId17"/>
    <p:sldId id="280" r:id="rId18"/>
    <p:sldId id="279" r:id="rId19"/>
    <p:sldId id="285" r:id="rId2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969696"/>
    <a:srgbClr val="95DDEC"/>
    <a:srgbClr val="AED888"/>
    <a:srgbClr val="75B13C"/>
    <a:srgbClr val="A6A6A6"/>
    <a:srgbClr val="23A5BF"/>
    <a:srgbClr val="595959"/>
    <a:srgbClr val="FFFFFF"/>
    <a:srgbClr val="ACD785"/>
    <a:srgbClr val="87D9E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8EF6D559-2F83-4AC9-96F8-EA40AF2B4194}" v="24" dt="2021-05-30T15:07:02.891"/>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856" autoAdjust="0"/>
    <p:restoredTop sz="94657" autoAdjust="0"/>
  </p:normalViewPr>
  <p:slideViewPr>
    <p:cSldViewPr snapToGrid="0" showGuides="1">
      <p:cViewPr varScale="1">
        <p:scale>
          <a:sx n="81" d="100"/>
          <a:sy n="81" d="100"/>
        </p:scale>
        <p:origin x="758" y="62"/>
      </p:cViewPr>
      <p:guideLst>
        <p:guide orient="horz" pos="2160"/>
        <p:guide pos="3840"/>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notesViewPr>
    <p:cSldViewPr snapToGrid="0" showGuides="1">
      <p:cViewPr varScale="1">
        <p:scale>
          <a:sx n="85" d="100"/>
          <a:sy n="85" d="100"/>
        </p:scale>
        <p:origin x="2952" y="90"/>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tableStyles" Target="tableStyles.xml"/><Relationship Id="rId3" Type="http://schemas.openxmlformats.org/officeDocument/2006/relationships/customXml" Target="../customXml/item3.xml"/><Relationship Id="rId21" Type="http://schemas.openxmlformats.org/officeDocument/2006/relationships/notesMaster" Target="notesMasters/notesMaster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presProps" Target="presProps.xml"/><Relationship Id="rId28" Type="http://schemas.microsoft.com/office/2015/10/relationships/revisionInfo" Target="revisionInfo.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handoutMaster" Target="handoutMasters/handoutMaster1.xml"/><Relationship Id="rId27"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izaan Ahmad" userId="1c5dd9f373d485ac" providerId="LiveId" clId="{8EF6D559-2F83-4AC9-96F8-EA40AF2B4194}"/>
    <pc:docChg chg="undo redo custSel modSld">
      <pc:chgData name="Mizaan Ahmad" userId="1c5dd9f373d485ac" providerId="LiveId" clId="{8EF6D559-2F83-4AC9-96F8-EA40AF2B4194}" dt="2021-05-30T15:29:05.606" v="1246" actId="20577"/>
      <pc:docMkLst>
        <pc:docMk/>
      </pc:docMkLst>
      <pc:sldChg chg="modSp">
        <pc:chgData name="Mizaan Ahmad" userId="1c5dd9f373d485ac" providerId="LiveId" clId="{8EF6D559-2F83-4AC9-96F8-EA40AF2B4194}" dt="2021-05-28T02:57:22.538" v="15"/>
        <pc:sldMkLst>
          <pc:docMk/>
          <pc:sldMk cId="728255935" sldId="256"/>
        </pc:sldMkLst>
        <pc:spChg chg="mod">
          <ac:chgData name="Mizaan Ahmad" userId="1c5dd9f373d485ac" providerId="LiveId" clId="{8EF6D559-2F83-4AC9-96F8-EA40AF2B4194}" dt="2021-05-28T02:57:22.538" v="15"/>
          <ac:spMkLst>
            <pc:docMk/>
            <pc:sldMk cId="728255935" sldId="256"/>
            <ac:spMk id="2" creationId="{9397E537-13FD-4378-9583-8D5B5C02A877}"/>
          </ac:spMkLst>
        </pc:spChg>
      </pc:sldChg>
      <pc:sldChg chg="modSp mod">
        <pc:chgData name="Mizaan Ahmad" userId="1c5dd9f373d485ac" providerId="LiveId" clId="{8EF6D559-2F83-4AC9-96F8-EA40AF2B4194}" dt="2021-05-30T09:02:38.218" v="363" actId="20577"/>
        <pc:sldMkLst>
          <pc:docMk/>
          <pc:sldMk cId="2468528989" sldId="261"/>
        </pc:sldMkLst>
        <pc:spChg chg="mod">
          <ac:chgData name="Mizaan Ahmad" userId="1c5dd9f373d485ac" providerId="LiveId" clId="{8EF6D559-2F83-4AC9-96F8-EA40AF2B4194}" dt="2021-05-28T02:57:22.538" v="15"/>
          <ac:spMkLst>
            <pc:docMk/>
            <pc:sldMk cId="2468528989" sldId="261"/>
            <ac:spMk id="60" creationId="{AB061075-8A5B-40FF-8648-8D92BC4CCE3C}"/>
          </ac:spMkLst>
        </pc:spChg>
        <pc:spChg chg="mod">
          <ac:chgData name="Mizaan Ahmad" userId="1c5dd9f373d485ac" providerId="LiveId" clId="{8EF6D559-2F83-4AC9-96F8-EA40AF2B4194}" dt="2021-05-28T02:58:10.249" v="30" actId="20577"/>
          <ac:spMkLst>
            <pc:docMk/>
            <pc:sldMk cId="2468528989" sldId="261"/>
            <ac:spMk id="62" creationId="{CB5D0E10-8852-4137-8C7E-F4E521A448D5}"/>
          </ac:spMkLst>
        </pc:spChg>
        <pc:spChg chg="mod">
          <ac:chgData name="Mizaan Ahmad" userId="1c5dd9f373d485ac" providerId="LiveId" clId="{8EF6D559-2F83-4AC9-96F8-EA40AF2B4194}" dt="2021-05-28T02:58:08.989" v="29" actId="20577"/>
          <ac:spMkLst>
            <pc:docMk/>
            <pc:sldMk cId="2468528989" sldId="261"/>
            <ac:spMk id="64" creationId="{D6DB30DD-57AC-415F-B7DB-D50768B1C381}"/>
          </ac:spMkLst>
        </pc:spChg>
        <pc:spChg chg="mod">
          <ac:chgData name="Mizaan Ahmad" userId="1c5dd9f373d485ac" providerId="LiveId" clId="{8EF6D559-2F83-4AC9-96F8-EA40AF2B4194}" dt="2021-05-28T02:58:13.615" v="34" actId="20577"/>
          <ac:spMkLst>
            <pc:docMk/>
            <pc:sldMk cId="2468528989" sldId="261"/>
            <ac:spMk id="69" creationId="{0892C425-D844-4FC1-B442-52B4A2286E5A}"/>
          </ac:spMkLst>
        </pc:spChg>
        <pc:spChg chg="mod">
          <ac:chgData name="Mizaan Ahmad" userId="1c5dd9f373d485ac" providerId="LiveId" clId="{8EF6D559-2F83-4AC9-96F8-EA40AF2B4194}" dt="2021-05-28T02:58:11.838" v="32" actId="20577"/>
          <ac:spMkLst>
            <pc:docMk/>
            <pc:sldMk cId="2468528989" sldId="261"/>
            <ac:spMk id="71" creationId="{B073341D-203C-476E-B503-B355E196931A}"/>
          </ac:spMkLst>
        </pc:spChg>
        <pc:spChg chg="mod">
          <ac:chgData name="Mizaan Ahmad" userId="1c5dd9f373d485ac" providerId="LiveId" clId="{8EF6D559-2F83-4AC9-96F8-EA40AF2B4194}" dt="2021-05-30T09:02:38.218" v="363" actId="20577"/>
          <ac:spMkLst>
            <pc:docMk/>
            <pc:sldMk cId="2468528989" sldId="261"/>
            <ac:spMk id="98" creationId="{5A1D96C0-F43A-4ADF-9134-72B1D1BA0AC5}"/>
          </ac:spMkLst>
        </pc:spChg>
      </pc:sldChg>
      <pc:sldChg chg="modSp mod">
        <pc:chgData name="Mizaan Ahmad" userId="1c5dd9f373d485ac" providerId="LiveId" clId="{8EF6D559-2F83-4AC9-96F8-EA40AF2B4194}" dt="2021-05-30T07:47:07.161" v="215" actId="20577"/>
        <pc:sldMkLst>
          <pc:docMk/>
          <pc:sldMk cId="1080916225" sldId="262"/>
        </pc:sldMkLst>
        <pc:spChg chg="mod">
          <ac:chgData name="Mizaan Ahmad" userId="1c5dd9f373d485ac" providerId="LiveId" clId="{8EF6D559-2F83-4AC9-96F8-EA40AF2B4194}" dt="2021-05-28T02:57:43.474" v="17"/>
          <ac:spMkLst>
            <pc:docMk/>
            <pc:sldMk cId="1080916225" sldId="262"/>
            <ac:spMk id="7" creationId="{B8C74E88-7F6D-4041-91CB-DE55566F01D8}"/>
          </ac:spMkLst>
        </pc:spChg>
        <pc:spChg chg="mod">
          <ac:chgData name="Mizaan Ahmad" userId="1c5dd9f373d485ac" providerId="LiveId" clId="{8EF6D559-2F83-4AC9-96F8-EA40AF2B4194}" dt="2021-05-28T02:57:33.651" v="16"/>
          <ac:spMkLst>
            <pc:docMk/>
            <pc:sldMk cId="1080916225" sldId="262"/>
            <ac:spMk id="95" creationId="{0BE1A289-64D1-483F-B840-A7B7912C2D13}"/>
          </ac:spMkLst>
        </pc:spChg>
        <pc:spChg chg="mod">
          <ac:chgData name="Mizaan Ahmad" userId="1c5dd9f373d485ac" providerId="LiveId" clId="{8EF6D559-2F83-4AC9-96F8-EA40AF2B4194}" dt="2021-05-30T07:47:07.161" v="215" actId="20577"/>
          <ac:spMkLst>
            <pc:docMk/>
            <pc:sldMk cId="1080916225" sldId="262"/>
            <ac:spMk id="162" creationId="{BE44FBF2-A33C-4A25-A70A-F999F9D86D64}"/>
          </ac:spMkLst>
        </pc:spChg>
      </pc:sldChg>
      <pc:sldChg chg="modSp mod">
        <pc:chgData name="Mizaan Ahmad" userId="1c5dd9f373d485ac" providerId="LiveId" clId="{8EF6D559-2F83-4AC9-96F8-EA40AF2B4194}" dt="2021-05-30T08:15:57.147" v="282"/>
        <pc:sldMkLst>
          <pc:docMk/>
          <pc:sldMk cId="1708563974" sldId="263"/>
        </pc:sldMkLst>
        <pc:spChg chg="mod">
          <ac:chgData name="Mizaan Ahmad" userId="1c5dd9f373d485ac" providerId="LiveId" clId="{8EF6D559-2F83-4AC9-96F8-EA40AF2B4194}" dt="2021-05-28T02:57:22.538" v="15"/>
          <ac:spMkLst>
            <pc:docMk/>
            <pc:sldMk cId="1708563974" sldId="263"/>
            <ac:spMk id="10" creationId="{78AF2B26-50A2-4EF4-81EE-D6952DF82E99}"/>
          </ac:spMkLst>
        </pc:spChg>
        <pc:spChg chg="mod">
          <ac:chgData name="Mizaan Ahmad" userId="1c5dd9f373d485ac" providerId="LiveId" clId="{8EF6D559-2F83-4AC9-96F8-EA40AF2B4194}" dt="2021-05-28T02:57:22.538" v="15"/>
          <ac:spMkLst>
            <pc:docMk/>
            <pc:sldMk cId="1708563974" sldId="263"/>
            <ac:spMk id="24" creationId="{895944F8-F855-4A71-A879-C62188B3C168}"/>
          </ac:spMkLst>
        </pc:spChg>
        <pc:spChg chg="mod">
          <ac:chgData name="Mizaan Ahmad" userId="1c5dd9f373d485ac" providerId="LiveId" clId="{8EF6D559-2F83-4AC9-96F8-EA40AF2B4194}" dt="2021-05-28T02:57:58.613" v="27" actId="1035"/>
          <ac:spMkLst>
            <pc:docMk/>
            <pc:sldMk cId="1708563974" sldId="263"/>
            <ac:spMk id="25" creationId="{369D8D33-5DA1-4E73-B26D-22F885E2BBA3}"/>
          </ac:spMkLst>
        </pc:spChg>
        <pc:spChg chg="mod">
          <ac:chgData name="Mizaan Ahmad" userId="1c5dd9f373d485ac" providerId="LiveId" clId="{8EF6D559-2F83-4AC9-96F8-EA40AF2B4194}" dt="2021-05-30T08:15:57.147" v="282"/>
          <ac:spMkLst>
            <pc:docMk/>
            <pc:sldMk cId="1708563974" sldId="263"/>
            <ac:spMk id="42" creationId="{12FCE8F7-4DC7-417F-A76F-D25E22BC09AC}"/>
          </ac:spMkLst>
        </pc:spChg>
      </pc:sldChg>
      <pc:sldChg chg="modSp mod">
        <pc:chgData name="Mizaan Ahmad" userId="1c5dd9f373d485ac" providerId="LiveId" clId="{8EF6D559-2F83-4AC9-96F8-EA40AF2B4194}" dt="2021-05-30T15:07:02.890" v="1188"/>
        <pc:sldMkLst>
          <pc:docMk/>
          <pc:sldMk cId="4188436993" sldId="279"/>
        </pc:sldMkLst>
        <pc:spChg chg="mod">
          <ac:chgData name="Mizaan Ahmad" userId="1c5dd9f373d485ac" providerId="LiveId" clId="{8EF6D559-2F83-4AC9-96F8-EA40AF2B4194}" dt="2021-05-30T15:07:02.890" v="1188"/>
          <ac:spMkLst>
            <pc:docMk/>
            <pc:sldMk cId="4188436993" sldId="279"/>
            <ac:spMk id="7" creationId="{AB66B096-DF16-4ADA-A580-72E352B892CB}"/>
          </ac:spMkLst>
        </pc:spChg>
      </pc:sldChg>
      <pc:sldChg chg="modSp mod">
        <pc:chgData name="Mizaan Ahmad" userId="1c5dd9f373d485ac" providerId="LiveId" clId="{8EF6D559-2F83-4AC9-96F8-EA40AF2B4194}" dt="2021-05-30T15:29:05.606" v="1246" actId="20577"/>
        <pc:sldMkLst>
          <pc:docMk/>
          <pc:sldMk cId="2491112856" sldId="280"/>
        </pc:sldMkLst>
        <pc:spChg chg="mod">
          <ac:chgData name="Mizaan Ahmad" userId="1c5dd9f373d485ac" providerId="LiveId" clId="{8EF6D559-2F83-4AC9-96F8-EA40AF2B4194}" dt="2021-05-30T15:18:29.253" v="1230"/>
          <ac:spMkLst>
            <pc:docMk/>
            <pc:sldMk cId="2491112856" sldId="280"/>
            <ac:spMk id="6" creationId="{4ADAE8C7-EE46-4C64-90DC-523225301A72}"/>
          </ac:spMkLst>
        </pc:spChg>
        <pc:spChg chg="mod">
          <ac:chgData name="Mizaan Ahmad" userId="1c5dd9f373d485ac" providerId="LiveId" clId="{8EF6D559-2F83-4AC9-96F8-EA40AF2B4194}" dt="2021-05-30T15:29:05.606" v="1246" actId="20577"/>
          <ac:spMkLst>
            <pc:docMk/>
            <pc:sldMk cId="2491112856" sldId="280"/>
            <ac:spMk id="8" creationId="{37275FC9-DCC8-4EE7-9F89-C054BC939FBA}"/>
          </ac:spMkLst>
        </pc:spChg>
      </pc:sldChg>
      <pc:sldChg chg="modSp mod">
        <pc:chgData name="Mizaan Ahmad" userId="1c5dd9f373d485ac" providerId="LiveId" clId="{8EF6D559-2F83-4AC9-96F8-EA40AF2B4194}" dt="2021-05-30T08:15:51.451" v="281"/>
        <pc:sldMkLst>
          <pc:docMk/>
          <pc:sldMk cId="1026700057" sldId="281"/>
        </pc:sldMkLst>
        <pc:spChg chg="mod">
          <ac:chgData name="Mizaan Ahmad" userId="1c5dd9f373d485ac" providerId="LiveId" clId="{8EF6D559-2F83-4AC9-96F8-EA40AF2B4194}" dt="2021-05-28T02:57:22.538" v="15"/>
          <ac:spMkLst>
            <pc:docMk/>
            <pc:sldMk cId="1026700057" sldId="281"/>
            <ac:spMk id="31" creationId="{83DAB2CF-300D-4DB5-B45B-DBB909FC4896}"/>
          </ac:spMkLst>
        </pc:spChg>
        <pc:spChg chg="mod">
          <ac:chgData name="Mizaan Ahmad" userId="1c5dd9f373d485ac" providerId="LiveId" clId="{8EF6D559-2F83-4AC9-96F8-EA40AF2B4194}" dt="2021-05-28T02:57:22.538" v="15"/>
          <ac:spMkLst>
            <pc:docMk/>
            <pc:sldMk cId="1026700057" sldId="281"/>
            <ac:spMk id="33" creationId="{C9EDA928-934D-4253-B3F7-D2C5A0EA2328}"/>
          </ac:spMkLst>
        </pc:spChg>
        <pc:spChg chg="mod">
          <ac:chgData name="Mizaan Ahmad" userId="1c5dd9f373d485ac" providerId="LiveId" clId="{8EF6D559-2F83-4AC9-96F8-EA40AF2B4194}" dt="2021-05-28T02:57:22.538" v="15"/>
          <ac:spMkLst>
            <pc:docMk/>
            <pc:sldMk cId="1026700057" sldId="281"/>
            <ac:spMk id="35" creationId="{CD52D763-E022-438E-BCA7-DADA4CE04A21}"/>
          </ac:spMkLst>
        </pc:spChg>
        <pc:spChg chg="mod">
          <ac:chgData name="Mizaan Ahmad" userId="1c5dd9f373d485ac" providerId="LiveId" clId="{8EF6D559-2F83-4AC9-96F8-EA40AF2B4194}" dt="2021-05-28T02:57:33.651" v="16"/>
          <ac:spMkLst>
            <pc:docMk/>
            <pc:sldMk cId="1026700057" sldId="281"/>
            <ac:spMk id="153" creationId="{A2AB544E-4468-4A75-974D-5F6A3F1DB67A}"/>
          </ac:spMkLst>
        </pc:spChg>
        <pc:spChg chg="mod">
          <ac:chgData name="Mizaan Ahmad" userId="1c5dd9f373d485ac" providerId="LiveId" clId="{8EF6D559-2F83-4AC9-96F8-EA40AF2B4194}" dt="2021-05-28T02:57:43.474" v="17"/>
          <ac:spMkLst>
            <pc:docMk/>
            <pc:sldMk cId="1026700057" sldId="281"/>
            <ac:spMk id="156" creationId="{FE11D61C-FF8A-4EE8-B50B-130B038F0E97}"/>
          </ac:spMkLst>
        </pc:spChg>
        <pc:spChg chg="mod">
          <ac:chgData name="Mizaan Ahmad" userId="1c5dd9f373d485ac" providerId="LiveId" clId="{8EF6D559-2F83-4AC9-96F8-EA40AF2B4194}" dt="2021-05-28T02:57:22.538" v="15"/>
          <ac:spMkLst>
            <pc:docMk/>
            <pc:sldMk cId="1026700057" sldId="281"/>
            <ac:spMk id="158" creationId="{46458C66-1FBA-4251-B989-C846FD6B7E45}"/>
          </ac:spMkLst>
        </pc:spChg>
        <pc:spChg chg="mod">
          <ac:chgData name="Mizaan Ahmad" userId="1c5dd9f373d485ac" providerId="LiveId" clId="{8EF6D559-2F83-4AC9-96F8-EA40AF2B4194}" dt="2021-05-30T08:15:51.451" v="281"/>
          <ac:spMkLst>
            <pc:docMk/>
            <pc:sldMk cId="1026700057" sldId="281"/>
            <ac:spMk id="162" creationId="{BE44FBF2-A33C-4A25-A70A-F999F9D86D64}"/>
          </ac:spMkLst>
        </pc:spChg>
      </pc:sldChg>
      <pc:sldChg chg="modSp mod">
        <pc:chgData name="Mizaan Ahmad" userId="1c5dd9f373d485ac" providerId="LiveId" clId="{8EF6D559-2F83-4AC9-96F8-EA40AF2B4194}" dt="2021-05-30T15:02:20.003" v="1028" actId="20577"/>
        <pc:sldMkLst>
          <pc:docMk/>
          <pc:sldMk cId="908867797" sldId="283"/>
        </pc:sldMkLst>
        <pc:spChg chg="mod">
          <ac:chgData name="Mizaan Ahmad" userId="1c5dd9f373d485ac" providerId="LiveId" clId="{8EF6D559-2F83-4AC9-96F8-EA40AF2B4194}" dt="2021-05-30T14:53:27.444" v="368"/>
          <ac:spMkLst>
            <pc:docMk/>
            <pc:sldMk cId="908867797" sldId="283"/>
            <ac:spMk id="60" creationId="{DE5ECE95-8FC4-4D84-B531-2A4DA54A0CA3}"/>
          </ac:spMkLst>
        </pc:spChg>
        <pc:spChg chg="mod">
          <ac:chgData name="Mizaan Ahmad" userId="1c5dd9f373d485ac" providerId="LiveId" clId="{8EF6D559-2F83-4AC9-96F8-EA40AF2B4194}" dt="2021-05-28T02:57:33.651" v="16"/>
          <ac:spMkLst>
            <pc:docMk/>
            <pc:sldMk cId="908867797" sldId="283"/>
            <ac:spMk id="88" creationId="{AE6A1803-CF0D-41E1-BCA4-BCD1F3986BB4}"/>
          </ac:spMkLst>
        </pc:spChg>
        <pc:spChg chg="mod">
          <ac:chgData name="Mizaan Ahmad" userId="1c5dd9f373d485ac" providerId="LiveId" clId="{8EF6D559-2F83-4AC9-96F8-EA40AF2B4194}" dt="2021-05-28T02:57:43.474" v="17"/>
          <ac:spMkLst>
            <pc:docMk/>
            <pc:sldMk cId="908867797" sldId="283"/>
            <ac:spMk id="90" creationId="{224D0F31-B4E7-45A3-8ACE-E9CE9C031EA7}"/>
          </ac:spMkLst>
        </pc:spChg>
        <pc:spChg chg="mod">
          <ac:chgData name="Mizaan Ahmad" userId="1c5dd9f373d485ac" providerId="LiveId" clId="{8EF6D559-2F83-4AC9-96F8-EA40AF2B4194}" dt="2021-05-28T02:57:22.538" v="15"/>
          <ac:spMkLst>
            <pc:docMk/>
            <pc:sldMk cId="908867797" sldId="283"/>
            <ac:spMk id="91" creationId="{B0EF89E5-37B0-4ECB-AD05-33E40C5AAE16}"/>
          </ac:spMkLst>
        </pc:spChg>
        <pc:spChg chg="mod">
          <ac:chgData name="Mizaan Ahmad" userId="1c5dd9f373d485ac" providerId="LiveId" clId="{8EF6D559-2F83-4AC9-96F8-EA40AF2B4194}" dt="2021-05-28T02:57:22.538" v="15"/>
          <ac:spMkLst>
            <pc:docMk/>
            <pc:sldMk cId="908867797" sldId="283"/>
            <ac:spMk id="124" creationId="{1DDEC7CB-1B7D-457D-AB8B-A9008867F2BA}"/>
          </ac:spMkLst>
        </pc:spChg>
        <pc:spChg chg="mod">
          <ac:chgData name="Mizaan Ahmad" userId="1c5dd9f373d485ac" providerId="LiveId" clId="{8EF6D559-2F83-4AC9-96F8-EA40AF2B4194}" dt="2021-05-30T15:02:20.003" v="1028" actId="20577"/>
          <ac:spMkLst>
            <pc:docMk/>
            <pc:sldMk cId="908867797" sldId="283"/>
            <ac:spMk id="156" creationId="{DD2CACB0-98A4-471A-9DEE-A4A2CC4EFE99}"/>
          </ac:spMkLst>
        </pc:spChg>
        <pc:spChg chg="mod">
          <ac:chgData name="Mizaan Ahmad" userId="1c5dd9f373d485ac" providerId="LiveId" clId="{8EF6D559-2F83-4AC9-96F8-EA40AF2B4194}" dt="2021-05-28T02:57:22.538" v="15"/>
          <ac:spMkLst>
            <pc:docMk/>
            <pc:sldMk cId="908867797" sldId="283"/>
            <ac:spMk id="186" creationId="{B61E75F1-03B2-403F-B23A-68A5F04BD03D}"/>
          </ac:spMkLst>
        </pc:spChg>
        <pc:spChg chg="mod">
          <ac:chgData name="Mizaan Ahmad" userId="1c5dd9f373d485ac" providerId="LiveId" clId="{8EF6D559-2F83-4AC9-96F8-EA40AF2B4194}" dt="2021-05-30T14:53:44.573" v="402" actId="20577"/>
          <ac:spMkLst>
            <pc:docMk/>
            <pc:sldMk cId="908867797" sldId="283"/>
            <ac:spMk id="215" creationId="{747B5C4E-BFB7-4CD3-8BB4-CE0B73C31E26}"/>
          </ac:spMkLst>
        </pc:spChg>
        <pc:spChg chg="mod">
          <ac:chgData name="Mizaan Ahmad" userId="1c5dd9f373d485ac" providerId="LiveId" clId="{8EF6D559-2F83-4AC9-96F8-EA40AF2B4194}" dt="2021-05-30T14:54:09.884" v="432" actId="20577"/>
          <ac:spMkLst>
            <pc:docMk/>
            <pc:sldMk cId="908867797" sldId="283"/>
            <ac:spMk id="220" creationId="{9E6176AF-CD31-4699-9854-08B85C105DB8}"/>
          </ac:spMkLst>
        </pc:spChg>
        <pc:spChg chg="mod">
          <ac:chgData name="Mizaan Ahmad" userId="1c5dd9f373d485ac" providerId="LiveId" clId="{8EF6D559-2F83-4AC9-96F8-EA40AF2B4194}" dt="2021-05-30T14:54:30.160" v="464" actId="20577"/>
          <ac:spMkLst>
            <pc:docMk/>
            <pc:sldMk cId="908867797" sldId="283"/>
            <ac:spMk id="231" creationId="{F98914ED-6BB0-4C91-8310-A652F7EE63C8}"/>
          </ac:spMkLst>
        </pc:spChg>
        <pc:spChg chg="mod">
          <ac:chgData name="Mizaan Ahmad" userId="1c5dd9f373d485ac" providerId="LiveId" clId="{8EF6D559-2F83-4AC9-96F8-EA40AF2B4194}" dt="2021-05-30T14:55:01.481" v="521" actId="20577"/>
          <ac:spMkLst>
            <pc:docMk/>
            <pc:sldMk cId="908867797" sldId="283"/>
            <ac:spMk id="242" creationId="{1CBD92E4-537C-4C49-ACEB-40A0C7D5FE1D}"/>
          </ac:spMkLst>
        </pc:spChg>
        <pc:spChg chg="mod">
          <ac:chgData name="Mizaan Ahmad" userId="1c5dd9f373d485ac" providerId="LiveId" clId="{8EF6D559-2F83-4AC9-96F8-EA40AF2B4194}" dt="2021-05-30T14:57:21.444" v="657"/>
          <ac:spMkLst>
            <pc:docMk/>
            <pc:sldMk cId="908867797" sldId="283"/>
            <ac:spMk id="269" creationId="{6F9C93EA-50B3-4707-BAD8-76B898AD0A7D}"/>
          </ac:spMkLst>
        </pc:spChg>
        <pc:spChg chg="mod">
          <ac:chgData name="Mizaan Ahmad" userId="1c5dd9f373d485ac" providerId="LiveId" clId="{8EF6D559-2F83-4AC9-96F8-EA40AF2B4194}" dt="2021-05-30T14:57:30.890" v="682" actId="20577"/>
          <ac:spMkLst>
            <pc:docMk/>
            <pc:sldMk cId="908867797" sldId="283"/>
            <ac:spMk id="273" creationId="{3A4D5A25-AB44-43B5-B0DE-CDFC7F4E0272}"/>
          </ac:spMkLst>
        </pc:spChg>
        <pc:spChg chg="mod">
          <ac:chgData name="Mizaan Ahmad" userId="1c5dd9f373d485ac" providerId="LiveId" clId="{8EF6D559-2F83-4AC9-96F8-EA40AF2B4194}" dt="2021-05-30T14:57:12.759" v="654" actId="20577"/>
          <ac:spMkLst>
            <pc:docMk/>
            <pc:sldMk cId="908867797" sldId="283"/>
            <ac:spMk id="291" creationId="{0AD5A55C-8B7B-438E-A04E-45A331762F74}"/>
          </ac:spMkLst>
        </pc:spChg>
        <pc:spChg chg="mod">
          <ac:chgData name="Mizaan Ahmad" userId="1c5dd9f373d485ac" providerId="LiveId" clId="{8EF6D559-2F83-4AC9-96F8-EA40AF2B4194}" dt="2021-05-30T14:55:50.785" v="527"/>
          <ac:spMkLst>
            <pc:docMk/>
            <pc:sldMk cId="908867797" sldId="283"/>
            <ac:spMk id="295" creationId="{CD961B2F-10B2-4BA2-88B5-724F72E2969F}"/>
          </ac:spMkLst>
        </pc:spChg>
        <pc:spChg chg="mod">
          <ac:chgData name="Mizaan Ahmad" userId="1c5dd9f373d485ac" providerId="LiveId" clId="{8EF6D559-2F83-4AC9-96F8-EA40AF2B4194}" dt="2021-05-30T14:55:28.976" v="524"/>
          <ac:spMkLst>
            <pc:docMk/>
            <pc:sldMk cId="908867797" sldId="283"/>
            <ac:spMk id="299" creationId="{962F27F7-9DE4-42AC-B46E-FF6E4F09DBEC}"/>
          </ac:spMkLst>
        </pc:spChg>
      </pc:sldChg>
      <pc:sldChg chg="modSp mod">
        <pc:chgData name="Mizaan Ahmad" userId="1c5dd9f373d485ac" providerId="LiveId" clId="{8EF6D559-2F83-4AC9-96F8-EA40AF2B4194}" dt="2021-05-30T08:36:32.946" v="352" actId="20577"/>
        <pc:sldMkLst>
          <pc:docMk/>
          <pc:sldMk cId="1414545796" sldId="284"/>
        </pc:sldMkLst>
        <pc:spChg chg="mod">
          <ac:chgData name="Mizaan Ahmad" userId="1c5dd9f373d485ac" providerId="LiveId" clId="{8EF6D559-2F83-4AC9-96F8-EA40AF2B4194}" dt="2021-05-28T02:57:22.538" v="15"/>
          <ac:spMkLst>
            <pc:docMk/>
            <pc:sldMk cId="1414545796" sldId="284"/>
            <ac:spMk id="161" creationId="{CF4F4415-B4BB-4F27-841A-3CE38B0B8142}"/>
          </ac:spMkLst>
        </pc:spChg>
        <pc:spChg chg="mod">
          <ac:chgData name="Mizaan Ahmad" userId="1c5dd9f373d485ac" providerId="LiveId" clId="{8EF6D559-2F83-4AC9-96F8-EA40AF2B4194}" dt="2021-05-28T02:57:33.651" v="16"/>
          <ac:spMkLst>
            <pc:docMk/>
            <pc:sldMk cId="1414545796" sldId="284"/>
            <ac:spMk id="203" creationId="{78386FDC-54E5-48E1-9F0A-C187BC79D73E}"/>
          </ac:spMkLst>
        </pc:spChg>
        <pc:spChg chg="mod">
          <ac:chgData name="Mizaan Ahmad" userId="1c5dd9f373d485ac" providerId="LiveId" clId="{8EF6D559-2F83-4AC9-96F8-EA40AF2B4194}" dt="2021-05-28T02:57:43.474" v="17"/>
          <ac:spMkLst>
            <pc:docMk/>
            <pc:sldMk cId="1414545796" sldId="284"/>
            <ac:spMk id="205" creationId="{52316AB0-600E-42AD-AEAC-9C65662CD344}"/>
          </ac:spMkLst>
        </pc:spChg>
        <pc:spChg chg="mod">
          <ac:chgData name="Mizaan Ahmad" userId="1c5dd9f373d485ac" providerId="LiveId" clId="{8EF6D559-2F83-4AC9-96F8-EA40AF2B4194}" dt="2021-05-28T02:57:22.538" v="15"/>
          <ac:spMkLst>
            <pc:docMk/>
            <pc:sldMk cId="1414545796" sldId="284"/>
            <ac:spMk id="206" creationId="{0B2695C1-D515-42DC-BCB9-F1DA5ABC57D3}"/>
          </ac:spMkLst>
        </pc:spChg>
        <pc:spChg chg="mod">
          <ac:chgData name="Mizaan Ahmad" userId="1c5dd9f373d485ac" providerId="LiveId" clId="{8EF6D559-2F83-4AC9-96F8-EA40AF2B4194}" dt="2021-05-30T08:36:32.946" v="352" actId="20577"/>
          <ac:spMkLst>
            <pc:docMk/>
            <pc:sldMk cId="1414545796" sldId="284"/>
            <ac:spMk id="388" creationId="{E4D10574-58A5-4FB2-B7A4-09D7B877DA6D}"/>
          </ac:spMkLst>
        </pc:spChg>
      </pc:sldChg>
      <pc:sldChg chg="modSp mod">
        <pc:chgData name="Mizaan Ahmad" userId="1c5dd9f373d485ac" providerId="LiveId" clId="{8EF6D559-2F83-4AC9-96F8-EA40AF2B4194}" dt="2021-05-30T15:07:39.015" v="1221" actId="20577"/>
        <pc:sldMkLst>
          <pc:docMk/>
          <pc:sldMk cId="3783533735" sldId="285"/>
        </pc:sldMkLst>
        <pc:spChg chg="mod">
          <ac:chgData name="Mizaan Ahmad" userId="1c5dd9f373d485ac" providerId="LiveId" clId="{8EF6D559-2F83-4AC9-96F8-EA40AF2B4194}" dt="2021-05-30T15:02:41.617" v="1030"/>
          <ac:spMkLst>
            <pc:docMk/>
            <pc:sldMk cId="3783533735" sldId="285"/>
            <ac:spMk id="6" creationId="{AF80A39C-E3D8-480C-B336-1075A5AA03DA}"/>
          </ac:spMkLst>
        </pc:spChg>
        <pc:spChg chg="mod">
          <ac:chgData name="Mizaan Ahmad" userId="1c5dd9f373d485ac" providerId="LiveId" clId="{8EF6D559-2F83-4AC9-96F8-EA40AF2B4194}" dt="2021-05-28T02:58:49.433" v="62" actId="20577"/>
          <ac:spMkLst>
            <pc:docMk/>
            <pc:sldMk cId="3783533735" sldId="285"/>
            <ac:spMk id="8" creationId="{602728D8-0F47-4841-870A-A5046F655BE1}"/>
          </ac:spMkLst>
        </pc:spChg>
        <pc:spChg chg="mod">
          <ac:chgData name="Mizaan Ahmad" userId="1c5dd9f373d485ac" providerId="LiveId" clId="{8EF6D559-2F83-4AC9-96F8-EA40AF2B4194}" dt="2021-05-30T15:02:28.095" v="1029"/>
          <ac:spMkLst>
            <pc:docMk/>
            <pc:sldMk cId="3783533735" sldId="285"/>
            <ac:spMk id="47" creationId="{7FDF7E63-7C77-46DB-AEC3-E85B8E34E603}"/>
          </ac:spMkLst>
        </pc:spChg>
        <pc:spChg chg="mod">
          <ac:chgData name="Mizaan Ahmad" userId="1c5dd9f373d485ac" providerId="LiveId" clId="{8EF6D559-2F83-4AC9-96F8-EA40AF2B4194}" dt="2021-05-30T15:07:39.015" v="1221" actId="20577"/>
          <ac:spMkLst>
            <pc:docMk/>
            <pc:sldMk cId="3783533735" sldId="285"/>
            <ac:spMk id="48" creationId="{41C2AB24-194D-4981-922B-E9B156A98E95}"/>
          </ac:spMkLst>
        </pc:spChg>
      </pc:sldChg>
    </pc:docChg>
  </pc:docChgLst>
  <pc:docChgLst>
    <pc:chgData name="Mizaan Ahmad" userId="1c5dd9f373d485ac" providerId="LiveId" clId="{429D577E-963A-4C63-A882-B46CA74C7612}"/>
    <pc:docChg chg="undo custSel modSld">
      <pc:chgData name="Mizaan Ahmad" userId="1c5dd9f373d485ac" providerId="LiveId" clId="{429D577E-963A-4C63-A882-B46CA74C7612}" dt="2021-05-25T09:56:30.359" v="122" actId="14100"/>
      <pc:docMkLst>
        <pc:docMk/>
      </pc:docMkLst>
      <pc:sldChg chg="modSp mod">
        <pc:chgData name="Mizaan Ahmad" userId="1c5dd9f373d485ac" providerId="LiveId" clId="{429D577E-963A-4C63-A882-B46CA74C7612}" dt="2021-05-25T09:53:27.363" v="4" actId="179"/>
        <pc:sldMkLst>
          <pc:docMk/>
          <pc:sldMk cId="2468528989" sldId="261"/>
        </pc:sldMkLst>
        <pc:spChg chg="mod">
          <ac:chgData name="Mizaan Ahmad" userId="1c5dd9f373d485ac" providerId="LiveId" clId="{429D577E-963A-4C63-A882-B46CA74C7612}" dt="2021-05-25T09:53:27.363" v="4" actId="179"/>
          <ac:spMkLst>
            <pc:docMk/>
            <pc:sldMk cId="2468528989" sldId="261"/>
            <ac:spMk id="98" creationId="{5A1D96C0-F43A-4ADF-9134-72B1D1BA0AC5}"/>
          </ac:spMkLst>
        </pc:spChg>
      </pc:sldChg>
      <pc:sldChg chg="addSp modSp mod">
        <pc:chgData name="Mizaan Ahmad" userId="1c5dd9f373d485ac" providerId="LiveId" clId="{429D577E-963A-4C63-A882-B46CA74C7612}" dt="2021-05-25T09:56:30.359" v="122" actId="14100"/>
        <pc:sldMkLst>
          <pc:docMk/>
          <pc:sldMk cId="1026700057" sldId="281"/>
        </pc:sldMkLst>
        <pc:spChg chg="mod">
          <ac:chgData name="Mizaan Ahmad" userId="1c5dd9f373d485ac" providerId="LiveId" clId="{429D577E-963A-4C63-A882-B46CA74C7612}" dt="2021-05-25T09:54:33.370" v="5" actId="20577"/>
          <ac:spMkLst>
            <pc:docMk/>
            <pc:sldMk cId="1026700057" sldId="281"/>
            <ac:spMk id="30" creationId="{6C169F4A-9640-4059-9CAD-C716808497DD}"/>
          </ac:spMkLst>
        </pc:spChg>
        <pc:spChg chg="add mod">
          <ac:chgData name="Mizaan Ahmad" userId="1c5dd9f373d485ac" providerId="LiveId" clId="{429D577E-963A-4C63-A882-B46CA74C7612}" dt="2021-05-25T09:56:30.359" v="122" actId="14100"/>
          <ac:spMkLst>
            <pc:docMk/>
            <pc:sldMk cId="1026700057" sldId="281"/>
            <ac:spMk id="37" creationId="{5A38E5DF-CBE7-4355-ABA2-AAA609CDB8D6}"/>
          </ac:spMkLst>
        </pc:spChg>
        <pc:graphicFrameChg chg="mod">
          <ac:chgData name="Mizaan Ahmad" userId="1c5dd9f373d485ac" providerId="LiveId" clId="{429D577E-963A-4C63-A882-B46CA74C7612}" dt="2021-05-25T09:55:13.060" v="52"/>
          <ac:graphicFrameMkLst>
            <pc:docMk/>
            <pc:sldMk cId="1026700057" sldId="281"/>
            <ac:graphicFrameMk id="28" creationId="{23984EAE-5519-4510-8264-4560DD17377F}"/>
          </ac:graphicFrameMkLst>
        </pc:graphicFrameChg>
      </pc:sldChg>
    </pc:docChg>
  </pc:docChgLst>
</pc:chgInfo>
</file>

<file path=ppt/charts/_rels/chart1.xml.rels><?xml version="1.0" encoding="UTF-8" standalone="yes"?>
<Relationships xmlns="http://schemas.openxmlformats.org/package/2006/relationships"><Relationship Id="rId3" Type="http://schemas.openxmlformats.org/officeDocument/2006/relationships/themeOverride" Target="../theme/themeOverride1.xml"/><Relationship Id="rId2" Type="http://schemas.microsoft.com/office/2011/relationships/chartColorStyle" Target="colors1.xml"/><Relationship Id="rId1" Type="http://schemas.microsoft.com/office/2011/relationships/chartStyle" Target="style1.xml"/><Relationship Id="rId4" Type="http://schemas.openxmlformats.org/officeDocument/2006/relationships/oleObject" Target="file:///C:\Users\mizaa\OneDrive\Documents\MHCC%20Documents\LCR%20Presentation%20Data\Charts%20-%20GVH%20-%20LCR%20Presentation.xlsx" TargetMode="External"/></Relationships>
</file>

<file path=ppt/charts/_rels/chart10.xml.rels><?xml version="1.0" encoding="UTF-8" standalone="yes"?>
<Relationships xmlns="http://schemas.openxmlformats.org/package/2006/relationships"><Relationship Id="rId3" Type="http://schemas.openxmlformats.org/officeDocument/2006/relationships/themeOverride" Target="../theme/themeOverride4.xml"/><Relationship Id="rId2" Type="http://schemas.microsoft.com/office/2011/relationships/chartColorStyle" Target="colors10.xml"/><Relationship Id="rId1" Type="http://schemas.microsoft.com/office/2011/relationships/chartStyle" Target="style10.xml"/><Relationship Id="rId4" Type="http://schemas.openxmlformats.org/officeDocument/2006/relationships/oleObject" Target="file:///C:\Users\mizaa\OneDrive\Documents\MHCC%20Documents\LCR%20Presentation%20Data\Charts%20-%20GVH%20-%20LCR%20Presentation.xlsx" TargetMode="External"/></Relationships>
</file>

<file path=ppt/charts/_rels/chart11.xml.rels><?xml version="1.0" encoding="UTF-8" standalone="yes"?>
<Relationships xmlns="http://schemas.openxmlformats.org/package/2006/relationships"><Relationship Id="rId3" Type="http://schemas.openxmlformats.org/officeDocument/2006/relationships/themeOverride" Target="../theme/themeOverride5.xml"/><Relationship Id="rId2" Type="http://schemas.microsoft.com/office/2011/relationships/chartColorStyle" Target="colors11.xml"/><Relationship Id="rId1" Type="http://schemas.microsoft.com/office/2011/relationships/chartStyle" Target="style11.xml"/><Relationship Id="rId4" Type="http://schemas.openxmlformats.org/officeDocument/2006/relationships/oleObject" Target="file:///C:\Users\mizaa\OneDrive\Documents\MHCC%20Documents\LCR%20Presentation%20Data\Charts%20-%20GVH%20-%20LCR%20Presentation.xlsx" TargetMode="External"/></Relationships>
</file>

<file path=ppt/charts/_rels/chart12.xml.rels><?xml version="1.0" encoding="UTF-8" standalone="yes"?>
<Relationships xmlns="http://schemas.openxmlformats.org/package/2006/relationships"><Relationship Id="rId2" Type="http://schemas.openxmlformats.org/officeDocument/2006/relationships/oleObject" Target="file:///C:\Users\mizaa\OneDrive\Documents\MHCC%20Documents\LCR%20Presentation%20Data\Charts%20-%20GVH%20-%20LCR%20Presentation.xlsx" TargetMode="External"/><Relationship Id="rId1" Type="http://schemas.openxmlformats.org/officeDocument/2006/relationships/themeOverride" Target="../theme/themeOverride6.xml"/></Relationships>
</file>

<file path=ppt/charts/_rels/chart13.xml.rels><?xml version="1.0" encoding="UTF-8" standalone="yes"?>
<Relationships xmlns="http://schemas.openxmlformats.org/package/2006/relationships"><Relationship Id="rId3" Type="http://schemas.openxmlformats.org/officeDocument/2006/relationships/themeOverride" Target="../theme/themeOverride7.xml"/><Relationship Id="rId2" Type="http://schemas.microsoft.com/office/2011/relationships/chartColorStyle" Target="colors12.xml"/><Relationship Id="rId1" Type="http://schemas.microsoft.com/office/2011/relationships/chartStyle" Target="style12.xml"/><Relationship Id="rId4" Type="http://schemas.openxmlformats.org/officeDocument/2006/relationships/oleObject" Target="file:///C:\Users\mizaa\OneDrive\Documents\MHCC%20Documents\LCR%20Presentation%20Data\Charts%20-%20GVH%20-%20LCR%20Presentation.xlsx" TargetMode="External"/></Relationships>
</file>

<file path=ppt/charts/_rels/chart14.xml.rels><?xml version="1.0" encoding="UTF-8" standalone="yes"?>
<Relationships xmlns="http://schemas.openxmlformats.org/package/2006/relationships"><Relationship Id="rId3" Type="http://schemas.openxmlformats.org/officeDocument/2006/relationships/oleObject" Target="file:///C:\Users\mizaa\OneDrive\Documents\MHCC%20Documents\LCR%20Presentation%20Data\Charts%20-%20GVH%20-%20LCR%20Presentation.xlsx" TargetMode="External"/><Relationship Id="rId2" Type="http://schemas.microsoft.com/office/2011/relationships/chartColorStyle" Target="colors13.xml"/><Relationship Id="rId1" Type="http://schemas.microsoft.com/office/2011/relationships/chartStyle" Target="style13.xml"/></Relationships>
</file>

<file path=ppt/charts/_rels/chart15.xml.rels><?xml version="1.0" encoding="UTF-8" standalone="yes"?>
<Relationships xmlns="http://schemas.openxmlformats.org/package/2006/relationships"><Relationship Id="rId3" Type="http://schemas.openxmlformats.org/officeDocument/2006/relationships/themeOverride" Target="../theme/themeOverride8.xml"/><Relationship Id="rId2" Type="http://schemas.microsoft.com/office/2011/relationships/chartColorStyle" Target="colors14.xml"/><Relationship Id="rId1" Type="http://schemas.microsoft.com/office/2011/relationships/chartStyle" Target="style14.xml"/><Relationship Id="rId4" Type="http://schemas.openxmlformats.org/officeDocument/2006/relationships/oleObject" Target="file:///C:\Users\mizaa\OneDrive\Documents\MHCC%20Documents\LCR%20Presentation%20Data\Charts%20-%20GVH%20-%20LCR%20Presentation.xlsx" TargetMode="External"/></Relationships>
</file>

<file path=ppt/charts/_rels/chart2.xml.rels><?xml version="1.0" encoding="UTF-8" standalone="yes"?>
<Relationships xmlns="http://schemas.openxmlformats.org/package/2006/relationships"><Relationship Id="rId3" Type="http://schemas.openxmlformats.org/officeDocument/2006/relationships/oleObject" Target="file:///C:\Users\mizaa\OneDrive\Documents\MHCC%20Documents\LCR%20Presentation%20Data\Charts%20-%20GVH%20-%20LCR%20Presentation.xlsx" TargetMode="External"/><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oleObject" Target="file:///C:\Users\mizaa\OneDrive\Documents\MHCC%20Documents\LCR%20Presentation%20Data\Charts%20-%20GVH%20-%20LCR%20Presentation.xlsx" TargetMode="External"/><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oleObject" Target="file:///C:\Users\mizaa\OneDrive\Documents\MHCC%20Documents\LCR%20Presentation%20Data\Charts%20-%20GVH%20-%20LCR%20Presentation.xlsx" TargetMode="External"/><Relationship Id="rId2" Type="http://schemas.microsoft.com/office/2011/relationships/chartColorStyle" Target="colors4.xml"/><Relationship Id="rId1" Type="http://schemas.microsoft.com/office/2011/relationships/chartStyle" Target="style4.xml"/></Relationships>
</file>

<file path=ppt/charts/_rels/chart5.xml.rels><?xml version="1.0" encoding="UTF-8" standalone="yes"?>
<Relationships xmlns="http://schemas.openxmlformats.org/package/2006/relationships"><Relationship Id="rId3" Type="http://schemas.openxmlformats.org/officeDocument/2006/relationships/oleObject" Target="file:///C:\Users\mizaa\OneDrive\Documents\MHCC%20Documents\LCR%20Presentation%20Data\Charts%20-%20GVH%20-%20LCR%20Presentation.xlsx" TargetMode="External"/><Relationship Id="rId2" Type="http://schemas.microsoft.com/office/2011/relationships/chartColorStyle" Target="colors5.xml"/><Relationship Id="rId1" Type="http://schemas.microsoft.com/office/2011/relationships/chartStyle" Target="style5.xml"/></Relationships>
</file>

<file path=ppt/charts/_rels/chart6.xml.rels><?xml version="1.0" encoding="UTF-8" standalone="yes"?>
<Relationships xmlns="http://schemas.openxmlformats.org/package/2006/relationships"><Relationship Id="rId3" Type="http://schemas.openxmlformats.org/officeDocument/2006/relationships/oleObject" Target="file:///C:\Users\mizaa\OneDrive\Documents\MHCC%20Documents\LCR%20Presentation%20Data\Charts%20-%20GVH%20-%20LCR%20Presentation.xlsx" TargetMode="External"/><Relationship Id="rId2" Type="http://schemas.microsoft.com/office/2011/relationships/chartColorStyle" Target="colors6.xml"/><Relationship Id="rId1" Type="http://schemas.microsoft.com/office/2011/relationships/chartStyle" Target="style6.xml"/></Relationships>
</file>

<file path=ppt/charts/_rels/chart7.xml.rels><?xml version="1.0" encoding="UTF-8" standalone="yes"?>
<Relationships xmlns="http://schemas.openxmlformats.org/package/2006/relationships"><Relationship Id="rId3" Type="http://schemas.openxmlformats.org/officeDocument/2006/relationships/oleObject" Target="file:///C:\Users\mizaa\OneDrive\Documents\MHCC%20Documents\LCR%20Presentation%20Data\Charts%20-%20GVH%20-%20LCR%20Presentation.xlsx" TargetMode="External"/><Relationship Id="rId2" Type="http://schemas.microsoft.com/office/2011/relationships/chartColorStyle" Target="colors7.xml"/><Relationship Id="rId1" Type="http://schemas.microsoft.com/office/2011/relationships/chartStyle" Target="style7.xml"/></Relationships>
</file>

<file path=ppt/charts/_rels/chart8.xml.rels><?xml version="1.0" encoding="UTF-8" standalone="yes"?>
<Relationships xmlns="http://schemas.openxmlformats.org/package/2006/relationships"><Relationship Id="rId3" Type="http://schemas.openxmlformats.org/officeDocument/2006/relationships/themeOverride" Target="../theme/themeOverride2.xml"/><Relationship Id="rId2" Type="http://schemas.microsoft.com/office/2011/relationships/chartColorStyle" Target="colors8.xml"/><Relationship Id="rId1" Type="http://schemas.microsoft.com/office/2011/relationships/chartStyle" Target="style8.xml"/><Relationship Id="rId4" Type="http://schemas.openxmlformats.org/officeDocument/2006/relationships/oleObject" Target="file:///C:\Users\mizaa\OneDrive\Documents\MHCC%20Documents\LCR%20Presentation%20Data\Charts%20-%20GVH%20-%20LCR%20Presentation.xlsx" TargetMode="External"/></Relationships>
</file>

<file path=ppt/charts/_rels/chart9.xml.rels><?xml version="1.0" encoding="UTF-8" standalone="yes"?>
<Relationships xmlns="http://schemas.openxmlformats.org/package/2006/relationships"><Relationship Id="rId3" Type="http://schemas.openxmlformats.org/officeDocument/2006/relationships/themeOverride" Target="../theme/themeOverride3.xml"/><Relationship Id="rId2" Type="http://schemas.microsoft.com/office/2011/relationships/chartColorStyle" Target="colors9.xml"/><Relationship Id="rId1" Type="http://schemas.microsoft.com/office/2011/relationships/chartStyle" Target="style9.xml"/><Relationship Id="rId4" Type="http://schemas.openxmlformats.org/officeDocument/2006/relationships/oleObject" Target="file:///C:\Users\mizaa\OneDrive\Documents\MHCC%20Documents\LCR%20Presentation%20Data\Charts%20-%20GVH%20-%20LCR%20Presentation.xlsx" TargetMode="Externa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17770213494226716"/>
          <c:y val="0.18336001124485451"/>
          <c:w val="0.78937195560187956"/>
          <c:h val="0.72548159503629117"/>
        </c:manualLayout>
      </c:layout>
      <c:lineChart>
        <c:grouping val="standard"/>
        <c:varyColors val="0"/>
        <c:ser>
          <c:idx val="0"/>
          <c:order val="0"/>
          <c:tx>
            <c:strRef>
              <c:f>TotalComplaints!$B$2</c:f>
              <c:strCache>
                <c:ptCount val="1"/>
                <c:pt idx="0">
                  <c:v>Complaints to MHCC</c:v>
                </c:pt>
              </c:strCache>
            </c:strRef>
          </c:tx>
          <c:spPr>
            <a:ln w="50800" cap="rnd">
              <a:solidFill>
                <a:schemeClr val="accent1">
                  <a:alpha val="80000"/>
                </a:schemeClr>
              </a:solidFill>
              <a:round/>
            </a:ln>
            <a:effectLst/>
          </c:spPr>
          <c:marker>
            <c:symbol val="circle"/>
            <c:size val="5"/>
            <c:spPr>
              <a:solidFill>
                <a:schemeClr val="accent1"/>
              </a:solidFill>
              <a:ln w="76200">
                <a:solidFill>
                  <a:schemeClr val="accent1"/>
                </a:solidFill>
              </a:ln>
              <a:effectLst/>
            </c:spPr>
          </c:marker>
          <c:dLbls>
            <c:numFmt formatCode="General" sourceLinked="0"/>
            <c:spPr>
              <a:noFill/>
              <a:ln>
                <a:noFill/>
              </a:ln>
              <a:effectLst/>
            </c:spPr>
            <c:txPr>
              <a:bodyPr rot="0" spcFirstLastPara="1" vertOverflow="ellipsis" vert="horz" wrap="square" anchor="ctr" anchorCtr="1"/>
              <a:lstStyle/>
              <a:p>
                <a:pPr algn="ctr">
                  <a:defRPr sz="1200" b="0" i="0" u="none" strike="noStrike" kern="1200" baseline="0">
                    <a:solidFill>
                      <a:schemeClr val="tx1">
                        <a:lumMod val="75000"/>
                        <a:lumOff val="25000"/>
                      </a:schemeClr>
                    </a:solidFill>
                    <a:latin typeface="Arial Rounded MT Bold" panose="020F0704030504030204" pitchFamily="34" charset="0"/>
                    <a:ea typeface="+mn-ea"/>
                    <a:cs typeface="+mn-cs"/>
                  </a:defRPr>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TotalComplaints!$A$3:$A$5</c:f>
              <c:strCache>
                <c:ptCount val="3"/>
                <c:pt idx="0">
                  <c:v>2017-18</c:v>
                </c:pt>
                <c:pt idx="1">
                  <c:v>2018-19</c:v>
                </c:pt>
                <c:pt idx="2">
                  <c:v>2019-20</c:v>
                </c:pt>
              </c:strCache>
            </c:strRef>
          </c:cat>
          <c:val>
            <c:numRef>
              <c:f>TotalComplaints!$B$3:$B$5</c:f>
              <c:numCache>
                <c:formatCode>General</c:formatCode>
                <c:ptCount val="3"/>
                <c:pt idx="0">
                  <c:v>28</c:v>
                </c:pt>
                <c:pt idx="1">
                  <c:v>24</c:v>
                </c:pt>
                <c:pt idx="2">
                  <c:v>19</c:v>
                </c:pt>
              </c:numCache>
            </c:numRef>
          </c:val>
          <c:smooth val="0"/>
          <c:extLst>
            <c:ext xmlns:c16="http://schemas.microsoft.com/office/drawing/2014/chart" uri="{C3380CC4-5D6E-409C-BE32-E72D297353CC}">
              <c16:uniqueId val="{00000000-EE52-44C1-A50A-EC8D928A8BDB}"/>
            </c:ext>
          </c:extLst>
        </c:ser>
        <c:ser>
          <c:idx val="1"/>
          <c:order val="1"/>
          <c:tx>
            <c:strRef>
              <c:f>TotalComplaints!$C$2</c:f>
              <c:strCache>
                <c:ptCount val="1"/>
                <c:pt idx="0">
                  <c:v>Complaints to Goulburn Valley Health</c:v>
                </c:pt>
              </c:strCache>
            </c:strRef>
          </c:tx>
          <c:spPr>
            <a:ln w="50800" cap="rnd">
              <a:solidFill>
                <a:schemeClr val="accent2">
                  <a:alpha val="80000"/>
                </a:schemeClr>
              </a:solidFill>
              <a:round/>
            </a:ln>
            <a:effectLst/>
          </c:spPr>
          <c:marker>
            <c:symbol val="circle"/>
            <c:size val="5"/>
            <c:spPr>
              <a:solidFill>
                <a:schemeClr val="accent2"/>
              </a:solidFill>
              <a:ln w="76200">
                <a:solidFill>
                  <a:schemeClr val="accent2"/>
                </a:solidFill>
              </a:ln>
              <a:effectLst/>
            </c:spPr>
          </c:marker>
          <c:dLbls>
            <c:numFmt formatCode="General" sourceLinked="0"/>
            <c:spPr>
              <a:noFill/>
              <a:ln>
                <a:noFill/>
              </a:ln>
              <a:effectLst/>
            </c:spPr>
            <c:txPr>
              <a:bodyPr rot="0" spcFirstLastPara="1" vertOverflow="ellipsis" vert="horz" wrap="square" anchor="ctr" anchorCtr="1"/>
              <a:lstStyle/>
              <a:p>
                <a:pPr algn="ctr">
                  <a:defRPr sz="1200" b="0" i="0" u="none" strike="noStrike" kern="1200" baseline="0">
                    <a:solidFill>
                      <a:schemeClr val="tx1">
                        <a:lumMod val="75000"/>
                        <a:lumOff val="25000"/>
                      </a:schemeClr>
                    </a:solidFill>
                    <a:latin typeface="Arial Rounded MT Bold" panose="020F0704030504030204" pitchFamily="34" charset="0"/>
                    <a:ea typeface="+mn-ea"/>
                    <a:cs typeface="+mn-cs"/>
                  </a:defRPr>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TotalComplaints!$A$3:$A$5</c:f>
              <c:strCache>
                <c:ptCount val="3"/>
                <c:pt idx="0">
                  <c:v>2017-18</c:v>
                </c:pt>
                <c:pt idx="1">
                  <c:v>2018-19</c:v>
                </c:pt>
                <c:pt idx="2">
                  <c:v>2019-20</c:v>
                </c:pt>
              </c:strCache>
            </c:strRef>
          </c:cat>
          <c:val>
            <c:numRef>
              <c:f>TotalComplaints!$C$3:$C$5</c:f>
              <c:numCache>
                <c:formatCode>General</c:formatCode>
                <c:ptCount val="3"/>
                <c:pt idx="0">
                  <c:v>64</c:v>
                </c:pt>
                <c:pt idx="1">
                  <c:v>37</c:v>
                </c:pt>
                <c:pt idx="2">
                  <c:v>41</c:v>
                </c:pt>
              </c:numCache>
            </c:numRef>
          </c:val>
          <c:smooth val="0"/>
          <c:extLst>
            <c:ext xmlns:c16="http://schemas.microsoft.com/office/drawing/2014/chart" uri="{C3380CC4-5D6E-409C-BE32-E72D297353CC}">
              <c16:uniqueId val="{00000001-EE52-44C1-A50A-EC8D928A8BDB}"/>
            </c:ext>
          </c:extLst>
        </c:ser>
        <c:dLbls>
          <c:showLegendKey val="0"/>
          <c:showVal val="0"/>
          <c:showCatName val="0"/>
          <c:showSerName val="0"/>
          <c:showPercent val="0"/>
          <c:showBubbleSize val="0"/>
        </c:dLbls>
        <c:marker val="1"/>
        <c:smooth val="0"/>
        <c:axId val="1236420240"/>
        <c:axId val="1236413168"/>
      </c:lineChart>
      <c:catAx>
        <c:axId val="123642024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Arial Nova Light" panose="020B0304020202020204" pitchFamily="34" charset="0"/>
                <a:ea typeface="+mn-ea"/>
                <a:cs typeface="+mn-cs"/>
              </a:defRPr>
            </a:pPr>
            <a:endParaRPr lang="en-US"/>
          </a:p>
        </c:txPr>
        <c:crossAx val="1236413168"/>
        <c:crosses val="autoZero"/>
        <c:auto val="1"/>
        <c:lblAlgn val="ctr"/>
        <c:lblOffset val="100"/>
        <c:noMultiLvlLbl val="0"/>
      </c:catAx>
      <c:valAx>
        <c:axId val="1236413168"/>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330" b="0" i="0" u="none" strike="noStrike" kern="1200" baseline="0">
                    <a:solidFill>
                      <a:schemeClr val="tx1">
                        <a:lumMod val="65000"/>
                        <a:lumOff val="35000"/>
                      </a:schemeClr>
                    </a:solidFill>
                    <a:latin typeface="Arial Nova Light" panose="020B0304020202020204" pitchFamily="34" charset="0"/>
                    <a:ea typeface="+mn-ea"/>
                    <a:cs typeface="+mn-cs"/>
                  </a:defRPr>
                </a:pPr>
                <a:r>
                  <a:rPr lang="en-AU"/>
                  <a:t>Number of complaints</a:t>
                </a:r>
              </a:p>
            </c:rich>
          </c:tx>
          <c:layout>
            <c:manualLayout>
              <c:xMode val="edge"/>
              <c:yMode val="edge"/>
              <c:x val="0"/>
              <c:y val="0.39404440591215567"/>
            </c:manualLayout>
          </c:layout>
          <c:overlay val="0"/>
          <c:spPr>
            <a:noFill/>
            <a:ln>
              <a:noFill/>
            </a:ln>
            <a:effectLst/>
          </c:spPr>
          <c:txPr>
            <a:bodyPr rot="-5400000" spcFirstLastPara="1" vertOverflow="ellipsis" vert="horz" wrap="square" anchor="ctr" anchorCtr="1"/>
            <a:lstStyle/>
            <a:p>
              <a:pPr>
                <a:defRPr sz="1330" b="0" i="0" u="none" strike="noStrike" kern="1200" baseline="0">
                  <a:solidFill>
                    <a:schemeClr val="tx1">
                      <a:lumMod val="65000"/>
                      <a:lumOff val="35000"/>
                    </a:schemeClr>
                  </a:solidFill>
                  <a:latin typeface="Arial Nova Light" panose="020B0304020202020204" pitchFamily="34" charset="0"/>
                  <a:ea typeface="+mn-ea"/>
                  <a:cs typeface="+mn-cs"/>
                </a:defRPr>
              </a:pPr>
              <a:endParaRPr lang="en-US"/>
            </a:p>
          </c:txPr>
        </c:title>
        <c:numFmt formatCode="General" sourceLinked="0"/>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Arial Nova Light" panose="020B0304020202020204" pitchFamily="34" charset="0"/>
                <a:ea typeface="+mn-ea"/>
                <a:cs typeface="+mn-cs"/>
              </a:defRPr>
            </a:pPr>
            <a:endParaRPr lang="en-US"/>
          </a:p>
        </c:txPr>
        <c:crossAx val="1236420240"/>
        <c:crosses val="autoZero"/>
        <c:crossBetween val="between"/>
      </c:valAx>
      <c:spPr>
        <a:noFill/>
        <a:ln>
          <a:noFill/>
        </a:ln>
        <a:effectLst/>
      </c:spPr>
    </c:plotArea>
    <c:legend>
      <c:legendPos val="b"/>
      <c:layout>
        <c:manualLayout>
          <c:xMode val="edge"/>
          <c:yMode val="edge"/>
          <c:x val="1.2107612958374486E-2"/>
          <c:y val="2.5884808576204694E-2"/>
          <c:w val="0.9"/>
          <c:h val="5.1982371761002295E-2"/>
        </c:manualLayout>
      </c:layout>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Arial Nova Light" panose="020B0304020202020204" pitchFamily="34" charset="0"/>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latin typeface="Arial Nova Light" panose="020B0304020202020204" pitchFamily="34" charset="0"/>
        </a:defRPr>
      </a:pPr>
      <a:endParaRPr lang="en-US"/>
    </a:p>
  </c:txPr>
  <c:externalData r:id="rId4">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4.5727730480691078E-2"/>
          <c:y val="3.2093362509117436E-2"/>
          <c:w val="0.74641894915253126"/>
          <c:h val="0.93581327498176514"/>
        </c:manualLayout>
      </c:layout>
      <c:barChart>
        <c:barDir val="bar"/>
        <c:grouping val="clustered"/>
        <c:varyColors val="0"/>
        <c:ser>
          <c:idx val="0"/>
          <c:order val="0"/>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2000" b="0" i="0" u="none" strike="noStrike" kern="1200" baseline="0">
                    <a:solidFill>
                      <a:schemeClr val="tx1"/>
                    </a:solidFill>
                    <a:latin typeface="Arial Rounded MT Bold" panose="020F0704030504030204" pitchFamily="34" charset="0"/>
                    <a:ea typeface="+mn-ea"/>
                    <a:cs typeface="+mn-cs"/>
                  </a:defRPr>
                </a:pPr>
                <a:endParaRPr lang="en-US"/>
              </a:p>
            </c:txPr>
            <c:dLblPos val="inBase"/>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val>
            <c:numRef>
              <c:f>Lvl3Service!$B$2:$B$6</c:f>
              <c:numCache>
                <c:formatCode>0%</c:formatCode>
                <c:ptCount val="5"/>
                <c:pt idx="0">
                  <c:v>0.15</c:v>
                </c:pt>
                <c:pt idx="1">
                  <c:v>0.15</c:v>
                </c:pt>
                <c:pt idx="2">
                  <c:v>0.12</c:v>
                </c:pt>
                <c:pt idx="3">
                  <c:v>0.1</c:v>
                </c:pt>
                <c:pt idx="4">
                  <c:v>7.0000000000000007E-2</c:v>
                </c:pt>
              </c:numCache>
            </c:numRef>
          </c:val>
          <c:extLst>
            <c:ext xmlns:c16="http://schemas.microsoft.com/office/drawing/2014/chart" uri="{C3380CC4-5D6E-409C-BE32-E72D297353CC}">
              <c16:uniqueId val="{00000000-5148-4F04-B476-98B449AAA9FB}"/>
            </c:ext>
          </c:extLst>
        </c:ser>
        <c:dLbls>
          <c:showLegendKey val="0"/>
          <c:showVal val="0"/>
          <c:showCatName val="0"/>
          <c:showSerName val="0"/>
          <c:showPercent val="0"/>
          <c:showBubbleSize val="0"/>
        </c:dLbls>
        <c:gapWidth val="80"/>
        <c:axId val="389317960"/>
        <c:axId val="389317304"/>
      </c:barChart>
      <c:catAx>
        <c:axId val="389317960"/>
        <c:scaling>
          <c:orientation val="maxMin"/>
        </c:scaling>
        <c:delete val="1"/>
        <c:axPos val="l"/>
        <c:numFmt formatCode="General" sourceLinked="1"/>
        <c:majorTickMark val="out"/>
        <c:minorTickMark val="none"/>
        <c:tickLblPos val="nextTo"/>
        <c:crossAx val="389317304"/>
        <c:crosses val="autoZero"/>
        <c:auto val="1"/>
        <c:lblAlgn val="ctr"/>
        <c:lblOffset val="100"/>
        <c:noMultiLvlLbl val="0"/>
      </c:catAx>
      <c:valAx>
        <c:axId val="389317304"/>
        <c:scaling>
          <c:orientation val="minMax"/>
          <c:max val="0.25"/>
          <c:min val="0"/>
        </c:scaling>
        <c:delete val="0"/>
        <c:axPos val="t"/>
        <c:numFmt formatCode="0%" sourceLinked="1"/>
        <c:majorTickMark val="in"/>
        <c:minorTickMark val="none"/>
        <c:tickLblPos val="nextTo"/>
        <c:spPr>
          <a:noFill/>
          <a:ln>
            <a:solidFill>
              <a:srgbClr val="9DCE6E">
                <a:lumMod val="50000"/>
              </a:srgbClr>
            </a:solidFill>
          </a:ln>
          <a:effectLst/>
        </c:spPr>
        <c:txPr>
          <a:bodyPr rot="-60000000" spcFirstLastPara="1" vertOverflow="ellipsis" vert="horz" wrap="square" anchor="b" anchorCtr="1"/>
          <a:lstStyle/>
          <a:p>
            <a:pPr>
              <a:defRPr sz="900" b="0" i="0" u="none" strike="noStrike" kern="1200" baseline="0">
                <a:solidFill>
                  <a:schemeClr val="tx1">
                    <a:lumMod val="65000"/>
                    <a:lumOff val="35000"/>
                  </a:schemeClr>
                </a:solidFill>
                <a:latin typeface="Arial Nova Light" panose="020B0304020202020204" pitchFamily="34" charset="0"/>
                <a:ea typeface="+mn-ea"/>
                <a:cs typeface="+mn-cs"/>
              </a:defRPr>
            </a:pPr>
            <a:endParaRPr lang="en-US"/>
          </a:p>
        </c:txPr>
        <c:crossAx val="389317960"/>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w="9525" cap="flat" cmpd="sng" algn="ctr">
      <a:noFill/>
      <a:round/>
    </a:ln>
    <a:effectLst/>
  </c:spPr>
  <c:txPr>
    <a:bodyPr/>
    <a:lstStyle/>
    <a:p>
      <a:pPr>
        <a:defRPr/>
      </a:pPr>
      <a:endParaRPr lang="en-US"/>
    </a:p>
  </c:txPr>
  <c:externalData r:id="rId4">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4.5727730480691078E-2"/>
          <c:y val="3.2093362509117436E-2"/>
          <c:w val="0.74641894915253126"/>
          <c:h val="0.93581327498176514"/>
        </c:manualLayout>
      </c:layout>
      <c:barChart>
        <c:barDir val="bar"/>
        <c:grouping val="clustered"/>
        <c:varyColors val="0"/>
        <c:ser>
          <c:idx val="0"/>
          <c:order val="0"/>
          <c:spPr>
            <a:solidFill>
              <a:schemeClr val="accent1">
                <a:lumMod val="50000"/>
              </a:schemeClr>
            </a:solidFill>
            <a:ln>
              <a:noFill/>
            </a:ln>
            <a:effectLst/>
          </c:spPr>
          <c:invertIfNegative val="0"/>
          <c:val>
            <c:numRef>
              <c:f>Lvl3Service!$C$2:$C$6</c:f>
              <c:numCache>
                <c:formatCode>0%</c:formatCode>
                <c:ptCount val="5"/>
                <c:pt idx="0">
                  <c:v>7.0000000000000007E-2</c:v>
                </c:pt>
                <c:pt idx="1">
                  <c:v>7.0000000000000007E-2</c:v>
                </c:pt>
                <c:pt idx="2">
                  <c:v>0.03</c:v>
                </c:pt>
                <c:pt idx="3">
                  <c:v>0.15</c:v>
                </c:pt>
                <c:pt idx="4">
                  <c:v>0.02</c:v>
                </c:pt>
              </c:numCache>
            </c:numRef>
          </c:val>
          <c:extLst>
            <c:ext xmlns:c16="http://schemas.microsoft.com/office/drawing/2014/chart" uri="{C3380CC4-5D6E-409C-BE32-E72D297353CC}">
              <c16:uniqueId val="{00000000-FE14-4B5E-B144-7DC1D09200FF}"/>
            </c:ext>
          </c:extLst>
        </c:ser>
        <c:dLbls>
          <c:showLegendKey val="0"/>
          <c:showVal val="0"/>
          <c:showCatName val="0"/>
          <c:showSerName val="0"/>
          <c:showPercent val="0"/>
          <c:showBubbleSize val="0"/>
        </c:dLbls>
        <c:gapWidth val="400"/>
        <c:axId val="389317960"/>
        <c:axId val="389317304"/>
      </c:barChart>
      <c:catAx>
        <c:axId val="389317960"/>
        <c:scaling>
          <c:orientation val="maxMin"/>
        </c:scaling>
        <c:delete val="1"/>
        <c:axPos val="l"/>
        <c:numFmt formatCode="General" sourceLinked="1"/>
        <c:majorTickMark val="out"/>
        <c:minorTickMark val="none"/>
        <c:tickLblPos val="nextTo"/>
        <c:crossAx val="389317304"/>
        <c:crosses val="autoZero"/>
        <c:auto val="1"/>
        <c:lblAlgn val="ctr"/>
        <c:lblOffset val="100"/>
        <c:noMultiLvlLbl val="0"/>
      </c:catAx>
      <c:valAx>
        <c:axId val="389317304"/>
        <c:scaling>
          <c:orientation val="minMax"/>
          <c:max val="0.25"/>
        </c:scaling>
        <c:delete val="0"/>
        <c:axPos val="t"/>
        <c:numFmt formatCode="0%" sourceLinked="1"/>
        <c:majorTickMark val="out"/>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alpha val="0"/>
                  </a:schemeClr>
                </a:solidFill>
                <a:latin typeface="+mn-lt"/>
                <a:ea typeface="+mn-ea"/>
                <a:cs typeface="+mn-cs"/>
              </a:defRPr>
            </a:pPr>
            <a:endParaRPr lang="en-US"/>
          </a:p>
        </c:txPr>
        <c:crossAx val="389317960"/>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w="9525" cap="flat" cmpd="sng" algn="ctr">
      <a:noFill/>
      <a:round/>
    </a:ln>
    <a:effectLst/>
  </c:spPr>
  <c:txPr>
    <a:bodyPr/>
    <a:lstStyle/>
    <a:p>
      <a:pPr>
        <a:defRPr/>
      </a:pPr>
      <a:endParaRPr lang="en-US"/>
    </a:p>
  </c:txPr>
  <c:externalData r:id="rId4">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4.5727730480691078E-2"/>
          <c:y val="3.2093362509117436E-2"/>
          <c:w val="0.74641894915253126"/>
          <c:h val="0.93581327498176514"/>
        </c:manualLayout>
      </c:layout>
      <c:barChart>
        <c:barDir val="bar"/>
        <c:grouping val="clustered"/>
        <c:varyColors val="0"/>
        <c:ser>
          <c:idx val="0"/>
          <c:order val="0"/>
          <c:spPr>
            <a:solidFill>
              <a:schemeClr val="accent2"/>
            </a:solidFill>
            <a:ln>
              <a:noFill/>
            </a:ln>
            <a:effectLst/>
          </c:spPr>
          <c:invertIfNegative val="0"/>
          <c:dLbls>
            <c:spPr>
              <a:noFill/>
              <a:ln>
                <a:noFill/>
              </a:ln>
              <a:effectLst/>
            </c:spPr>
            <c:txPr>
              <a:bodyPr rot="0" spcFirstLastPara="1" vertOverflow="ellipsis" vert="horz" wrap="none" lIns="38100" tIns="19050" rIns="38100" bIns="19050" anchor="ctr" anchorCtr="1">
                <a:spAutoFit/>
              </a:bodyPr>
              <a:lstStyle/>
              <a:p>
                <a:pPr>
                  <a:defRPr sz="2000" b="0" i="0" u="none" strike="noStrike" kern="1200" baseline="0">
                    <a:solidFill>
                      <a:schemeClr val="tx1"/>
                    </a:solidFill>
                    <a:latin typeface="Arial Rounded MT Bold" panose="020F0704030504030204" pitchFamily="34" charset="0"/>
                    <a:ea typeface="+mn-ea"/>
                    <a:cs typeface="+mn-cs"/>
                  </a:defRPr>
                </a:pPr>
                <a:endParaRPr lang="en-US"/>
              </a:p>
            </c:txPr>
            <c:dLblPos val="inBase"/>
            <c:showLegendKey val="0"/>
            <c:showVal val="1"/>
            <c:showCatName val="0"/>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val>
            <c:numRef>
              <c:f>Lvl3MHCC!$B$2:$B$6</c:f>
              <c:numCache>
                <c:formatCode>0%</c:formatCode>
                <c:ptCount val="5"/>
                <c:pt idx="0">
                  <c:v>0.16</c:v>
                </c:pt>
                <c:pt idx="1">
                  <c:v>0.16</c:v>
                </c:pt>
                <c:pt idx="2">
                  <c:v>0.16</c:v>
                </c:pt>
                <c:pt idx="3">
                  <c:v>0.16</c:v>
                </c:pt>
                <c:pt idx="4">
                  <c:v>0.11</c:v>
                </c:pt>
              </c:numCache>
            </c:numRef>
          </c:val>
          <c:extLst>
            <c:ext xmlns:c15="http://schemas.microsoft.com/office/drawing/2012/chart" uri="{02D57815-91ED-43cb-92C2-25804820EDAC}">
              <c15:filteredCategoryTitle>
                <c15:cat>
                  <c:multiLvlStrRef>
                    <c:extLst>
                      <c:ext uri="{02D57815-91ED-43cb-92C2-25804820EDAC}">
                        <c15:formulaRef>
                          <c15:sqref>Lvl3MHCC!#REF!</c15:sqref>
                        </c15:formulaRef>
                      </c:ext>
                    </c:extLst>
                  </c:multiLvlStrRef>
                </c15:cat>
              </c15:filteredCategoryTitle>
            </c:ext>
            <c:ext xmlns:c16="http://schemas.microsoft.com/office/drawing/2014/chart" uri="{C3380CC4-5D6E-409C-BE32-E72D297353CC}">
              <c16:uniqueId val="{00000000-50B3-4F5A-BB28-F8A35EADD407}"/>
            </c:ext>
          </c:extLst>
        </c:ser>
        <c:dLbls>
          <c:showLegendKey val="0"/>
          <c:showVal val="0"/>
          <c:showCatName val="0"/>
          <c:showSerName val="0"/>
          <c:showPercent val="0"/>
          <c:showBubbleSize val="0"/>
        </c:dLbls>
        <c:gapWidth val="80"/>
        <c:axId val="389317960"/>
        <c:axId val="389317304"/>
      </c:barChart>
      <c:catAx>
        <c:axId val="389317960"/>
        <c:scaling>
          <c:orientation val="maxMin"/>
        </c:scaling>
        <c:delete val="1"/>
        <c:axPos val="l"/>
        <c:numFmt formatCode="General" sourceLinked="1"/>
        <c:majorTickMark val="none"/>
        <c:minorTickMark val="none"/>
        <c:tickLblPos val="nextTo"/>
        <c:crossAx val="389317304"/>
        <c:crosses val="autoZero"/>
        <c:auto val="1"/>
        <c:lblAlgn val="ctr"/>
        <c:lblOffset val="100"/>
        <c:noMultiLvlLbl val="0"/>
      </c:catAx>
      <c:valAx>
        <c:axId val="389317304"/>
        <c:scaling>
          <c:orientation val="minMax"/>
          <c:max val="0.25"/>
          <c:min val="0"/>
        </c:scaling>
        <c:delete val="0"/>
        <c:axPos val="t"/>
        <c:numFmt formatCode="0%" sourceLinked="1"/>
        <c:majorTickMark val="in"/>
        <c:minorTickMark val="none"/>
        <c:tickLblPos val="nextTo"/>
        <c:spPr>
          <a:noFill/>
          <a:ln>
            <a:solidFill>
              <a:srgbClr val="4FC6DF">
                <a:shade val="50000"/>
              </a:srgbClr>
            </a:solid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Arial Nova Light" panose="020B0304020202020204" pitchFamily="34" charset="0"/>
                <a:ea typeface="+mn-ea"/>
                <a:cs typeface="+mn-cs"/>
              </a:defRPr>
            </a:pPr>
            <a:endParaRPr lang="en-US"/>
          </a:p>
        </c:txPr>
        <c:crossAx val="389317960"/>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w="9525" cap="flat" cmpd="sng" algn="ctr">
      <a:noFill/>
      <a:round/>
    </a:ln>
    <a:effectLst/>
  </c:spPr>
  <c:txPr>
    <a:bodyPr/>
    <a:lstStyle/>
    <a:p>
      <a:pPr>
        <a:defRPr/>
      </a:pPr>
      <a:endParaRPr lang="en-US"/>
    </a:p>
  </c:txPr>
  <c:externalData r:id="rId2">
    <c:autoUpdate val="0"/>
  </c:externalData>
</c:chartSpace>
</file>

<file path=ppt/charts/chart1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4.5727730480691078E-2"/>
          <c:y val="3.2093362509117436E-2"/>
          <c:w val="0.74641894915253126"/>
          <c:h val="0.93581327498176514"/>
        </c:manualLayout>
      </c:layout>
      <c:barChart>
        <c:barDir val="bar"/>
        <c:grouping val="clustered"/>
        <c:varyColors val="0"/>
        <c:ser>
          <c:idx val="0"/>
          <c:order val="0"/>
          <c:spPr>
            <a:solidFill>
              <a:schemeClr val="accent2">
                <a:lumMod val="50000"/>
              </a:schemeClr>
            </a:solidFill>
            <a:ln>
              <a:noFill/>
            </a:ln>
            <a:effectLst/>
          </c:spPr>
          <c:invertIfNegative val="0"/>
          <c:val>
            <c:numRef>
              <c:f>Lvl3MHCC!$C$2:$C$6</c:f>
              <c:numCache>
                <c:formatCode>0%</c:formatCode>
                <c:ptCount val="5"/>
                <c:pt idx="0">
                  <c:v>0.12</c:v>
                </c:pt>
                <c:pt idx="1">
                  <c:v>0.04</c:v>
                </c:pt>
                <c:pt idx="2">
                  <c:v>0.19</c:v>
                </c:pt>
                <c:pt idx="3">
                  <c:v>0.13</c:v>
                </c:pt>
                <c:pt idx="4">
                  <c:v>7.0000000000000007E-2</c:v>
                </c:pt>
              </c:numCache>
            </c:numRef>
          </c:val>
          <c:extLst>
            <c:ext xmlns:c16="http://schemas.microsoft.com/office/drawing/2014/chart" uri="{C3380CC4-5D6E-409C-BE32-E72D297353CC}">
              <c16:uniqueId val="{00000000-8317-4736-BA87-B1339BA931A2}"/>
            </c:ext>
          </c:extLst>
        </c:ser>
        <c:dLbls>
          <c:showLegendKey val="0"/>
          <c:showVal val="0"/>
          <c:showCatName val="0"/>
          <c:showSerName val="0"/>
          <c:showPercent val="0"/>
          <c:showBubbleSize val="0"/>
        </c:dLbls>
        <c:gapWidth val="400"/>
        <c:axId val="389317960"/>
        <c:axId val="389317304"/>
      </c:barChart>
      <c:catAx>
        <c:axId val="389317960"/>
        <c:scaling>
          <c:orientation val="maxMin"/>
        </c:scaling>
        <c:delete val="1"/>
        <c:axPos val="l"/>
        <c:numFmt formatCode="General" sourceLinked="1"/>
        <c:majorTickMark val="out"/>
        <c:minorTickMark val="none"/>
        <c:tickLblPos val="nextTo"/>
        <c:crossAx val="389317304"/>
        <c:crosses val="autoZero"/>
        <c:auto val="1"/>
        <c:lblAlgn val="ctr"/>
        <c:lblOffset val="100"/>
        <c:noMultiLvlLbl val="0"/>
      </c:catAx>
      <c:valAx>
        <c:axId val="389317304"/>
        <c:scaling>
          <c:orientation val="minMax"/>
          <c:max val="0.25"/>
        </c:scaling>
        <c:delete val="0"/>
        <c:axPos val="t"/>
        <c:numFmt formatCode="0%" sourceLinked="1"/>
        <c:majorTickMark val="out"/>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alpha val="0"/>
                  </a:schemeClr>
                </a:solidFill>
                <a:latin typeface="+mn-lt"/>
                <a:ea typeface="+mn-ea"/>
                <a:cs typeface="+mn-cs"/>
              </a:defRPr>
            </a:pPr>
            <a:endParaRPr lang="en-US"/>
          </a:p>
        </c:txPr>
        <c:crossAx val="389317960"/>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w="9525" cap="flat" cmpd="sng" algn="ctr">
      <a:noFill/>
      <a:round/>
    </a:ln>
    <a:effectLst/>
  </c:spPr>
  <c:txPr>
    <a:bodyPr/>
    <a:lstStyle/>
    <a:p>
      <a:pPr>
        <a:defRPr b="0"/>
      </a:pPr>
      <a:endParaRPr lang="en-US"/>
    </a:p>
  </c:txPr>
  <c:externalData r:id="rId4">
    <c:autoUpdate val="0"/>
  </c:externalData>
</c:chartSpace>
</file>

<file path=ppt/charts/chart1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361321396504068"/>
          <c:y val="0.18336001124485451"/>
          <c:w val="0.83094190363371878"/>
          <c:h val="0.72548159503629117"/>
        </c:manualLayout>
      </c:layout>
      <c:barChart>
        <c:barDir val="col"/>
        <c:grouping val="clustered"/>
        <c:varyColors val="0"/>
        <c:ser>
          <c:idx val="0"/>
          <c:order val="0"/>
          <c:tx>
            <c:strRef>
              <c:f>Outcomes!$B$1</c:f>
              <c:strCache>
                <c:ptCount val="1"/>
                <c:pt idx="0">
                  <c:v>Complaints to MHCC</c:v>
                </c:pt>
              </c:strCache>
            </c:strRef>
          </c:tx>
          <c:spPr>
            <a:solidFill>
              <a:schemeClr val="accent1"/>
            </a:solidFill>
            <a:ln>
              <a:noFill/>
            </a:ln>
            <a:effectLst/>
          </c:spPr>
          <c:invertIfNegative val="0"/>
          <c:dLbls>
            <c:numFmt formatCode="0%" sourceLinked="0"/>
            <c:spPr>
              <a:noFill/>
              <a:ln>
                <a:noFill/>
              </a:ln>
              <a:effectLst/>
            </c:spPr>
            <c:txPr>
              <a:bodyPr rot="-5400000" spcFirstLastPara="1" vertOverflow="ellipsis" wrap="square" lIns="38100" tIns="19050" rIns="38100" bIns="19050" anchor="ctr" anchorCtr="0">
                <a:spAutoFit/>
              </a:bodyPr>
              <a:lstStyle/>
              <a:p>
                <a:pPr algn="ctr">
                  <a:defRPr lang="en-US" sz="1800" b="0" i="0" u="none" strike="noStrike" kern="1200" baseline="0">
                    <a:solidFill>
                      <a:schemeClr val="accent3"/>
                    </a:solidFill>
                    <a:latin typeface="Arial Rounded MT Bold" panose="020F0704030504030204" pitchFamily="34" charset="0"/>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Outcomes!$A$3:$A$7</c:f>
              <c:strCache>
                <c:ptCount val="5"/>
                <c:pt idx="0">
                  <c:v>Acknowledgement</c:v>
                </c:pt>
                <c:pt idx="1">
                  <c:v>Action</c:v>
                </c:pt>
                <c:pt idx="2">
                  <c:v>Answer</c:v>
                </c:pt>
                <c:pt idx="3">
                  <c:v>Apology</c:v>
                </c:pt>
                <c:pt idx="4">
                  <c:v>Unknown</c:v>
                </c:pt>
              </c:strCache>
            </c:strRef>
          </c:cat>
          <c:val>
            <c:numRef>
              <c:f>Outcomes!$B$3:$B$7</c:f>
              <c:numCache>
                <c:formatCode>0.00%</c:formatCode>
                <c:ptCount val="5"/>
                <c:pt idx="0">
                  <c:v>0.85</c:v>
                </c:pt>
                <c:pt idx="1">
                  <c:v>0.54</c:v>
                </c:pt>
                <c:pt idx="2">
                  <c:v>0.69</c:v>
                </c:pt>
                <c:pt idx="3">
                  <c:v>0.08</c:v>
                </c:pt>
                <c:pt idx="4">
                  <c:v>0.08</c:v>
                </c:pt>
              </c:numCache>
            </c:numRef>
          </c:val>
          <c:extLst>
            <c:ext xmlns:c16="http://schemas.microsoft.com/office/drawing/2014/chart" uri="{C3380CC4-5D6E-409C-BE32-E72D297353CC}">
              <c16:uniqueId val="{00000000-05FB-4A57-B01F-2CD4CEAE4FC5}"/>
            </c:ext>
          </c:extLst>
        </c:ser>
        <c:ser>
          <c:idx val="1"/>
          <c:order val="1"/>
          <c:tx>
            <c:strRef>
              <c:f>Outcomes!$C$1</c:f>
              <c:strCache>
                <c:ptCount val="1"/>
                <c:pt idx="0">
                  <c:v>Complaints to Goulburn Valley Health</c:v>
                </c:pt>
              </c:strCache>
            </c:strRef>
          </c:tx>
          <c:spPr>
            <a:solidFill>
              <a:schemeClr val="accent2"/>
            </a:solidFill>
            <a:ln>
              <a:noFill/>
            </a:ln>
            <a:effectLst/>
          </c:spPr>
          <c:invertIfNegative val="0"/>
          <c:dLbls>
            <c:numFmt formatCode="0%" sourceLinked="0"/>
            <c:spPr>
              <a:noFill/>
              <a:ln>
                <a:noFill/>
              </a:ln>
              <a:effectLst/>
            </c:spPr>
            <c:txPr>
              <a:bodyPr rot="-5400000" spcFirstLastPara="1" vertOverflow="ellipsis" wrap="square" lIns="38100" tIns="19050" rIns="38100" bIns="19050" anchor="ctr" anchorCtr="0">
                <a:spAutoFit/>
              </a:bodyPr>
              <a:lstStyle/>
              <a:p>
                <a:pPr algn="ctr">
                  <a:defRPr lang="en-US" sz="1800" b="0" i="0" u="none" strike="noStrike" kern="1200" baseline="0">
                    <a:solidFill>
                      <a:schemeClr val="accent3"/>
                    </a:solidFill>
                    <a:latin typeface="Arial Rounded MT Bold" panose="020F0704030504030204" pitchFamily="34" charset="0"/>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Outcomes!$A$3:$A$7</c:f>
              <c:strCache>
                <c:ptCount val="5"/>
                <c:pt idx="0">
                  <c:v>Acknowledgement</c:v>
                </c:pt>
                <c:pt idx="1">
                  <c:v>Action</c:v>
                </c:pt>
                <c:pt idx="2">
                  <c:v>Answer</c:v>
                </c:pt>
                <c:pt idx="3">
                  <c:v>Apology</c:v>
                </c:pt>
                <c:pt idx="4">
                  <c:v>Unknown</c:v>
                </c:pt>
              </c:strCache>
            </c:strRef>
          </c:cat>
          <c:val>
            <c:numRef>
              <c:f>Outcomes!$C$3:$C$7</c:f>
              <c:numCache>
                <c:formatCode>0.00%</c:formatCode>
                <c:ptCount val="5"/>
                <c:pt idx="0">
                  <c:v>0.67</c:v>
                </c:pt>
                <c:pt idx="1">
                  <c:v>0.5</c:v>
                </c:pt>
                <c:pt idx="2">
                  <c:v>0.98</c:v>
                </c:pt>
                <c:pt idx="3">
                  <c:v>0.83</c:v>
                </c:pt>
                <c:pt idx="4">
                  <c:v>0.04</c:v>
                </c:pt>
              </c:numCache>
            </c:numRef>
          </c:val>
          <c:extLst>
            <c:ext xmlns:c16="http://schemas.microsoft.com/office/drawing/2014/chart" uri="{C3380CC4-5D6E-409C-BE32-E72D297353CC}">
              <c16:uniqueId val="{00000001-05FB-4A57-B01F-2CD4CEAE4FC5}"/>
            </c:ext>
          </c:extLst>
        </c:ser>
        <c:dLbls>
          <c:showLegendKey val="0"/>
          <c:showVal val="0"/>
          <c:showCatName val="0"/>
          <c:showSerName val="0"/>
          <c:showPercent val="0"/>
          <c:showBubbleSize val="0"/>
        </c:dLbls>
        <c:gapWidth val="97"/>
        <c:overlap val="-11"/>
        <c:axId val="1236420240"/>
        <c:axId val="1236413168"/>
      </c:barChart>
      <c:catAx>
        <c:axId val="123642024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Arial Nova Light" panose="020B0304020202020204" pitchFamily="34" charset="0"/>
                <a:ea typeface="+mn-ea"/>
                <a:cs typeface="+mn-cs"/>
              </a:defRPr>
            </a:pPr>
            <a:endParaRPr lang="en-US"/>
          </a:p>
        </c:txPr>
        <c:crossAx val="1236413168"/>
        <c:crosses val="autoZero"/>
        <c:auto val="1"/>
        <c:lblAlgn val="ctr"/>
        <c:lblOffset val="100"/>
        <c:noMultiLvlLbl val="0"/>
      </c:catAx>
      <c:valAx>
        <c:axId val="1236413168"/>
        <c:scaling>
          <c:orientation val="minMax"/>
          <c:max val="1"/>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330" b="0" i="0" u="none" strike="noStrike" kern="1200" baseline="0">
                    <a:solidFill>
                      <a:schemeClr val="tx1">
                        <a:lumMod val="65000"/>
                        <a:lumOff val="35000"/>
                      </a:schemeClr>
                    </a:solidFill>
                    <a:latin typeface="Arial Nova Light" panose="020B0304020202020204" pitchFamily="34" charset="0"/>
                    <a:ea typeface="+mn-ea"/>
                    <a:cs typeface="+mn-cs"/>
                  </a:defRPr>
                </a:pPr>
                <a:r>
                  <a:rPr lang="en-AU" dirty="0">
                    <a:latin typeface="Arial Nova Light" panose="020B0304020202020204" pitchFamily="34" charset="0"/>
                  </a:rPr>
                  <a:t>Percentage</a:t>
                </a:r>
                <a:r>
                  <a:rPr lang="en-AU" baseline="0" dirty="0">
                    <a:latin typeface="Arial Nova Light" panose="020B0304020202020204" pitchFamily="34" charset="0"/>
                  </a:rPr>
                  <a:t> of c</a:t>
                </a:r>
                <a:r>
                  <a:rPr lang="en-AU" dirty="0">
                    <a:latin typeface="Arial Nova Light" panose="020B0304020202020204" pitchFamily="34" charset="0"/>
                  </a:rPr>
                  <a:t>omplaints</a:t>
                </a:r>
              </a:p>
            </c:rich>
          </c:tx>
          <c:overlay val="0"/>
          <c:spPr>
            <a:noFill/>
            <a:ln>
              <a:noFill/>
            </a:ln>
            <a:effectLst/>
          </c:spPr>
          <c:txPr>
            <a:bodyPr rot="-5400000" spcFirstLastPara="1" vertOverflow="ellipsis" vert="horz" wrap="square" anchor="ctr" anchorCtr="1"/>
            <a:lstStyle/>
            <a:p>
              <a:pPr>
                <a:defRPr sz="1330" b="0" i="0" u="none" strike="noStrike" kern="1200" baseline="0">
                  <a:solidFill>
                    <a:schemeClr val="tx1">
                      <a:lumMod val="65000"/>
                      <a:lumOff val="35000"/>
                    </a:schemeClr>
                  </a:solidFill>
                  <a:latin typeface="Arial Nova Light" panose="020B0304020202020204" pitchFamily="34" charset="0"/>
                  <a:ea typeface="+mn-ea"/>
                  <a:cs typeface="+mn-cs"/>
                </a:defRPr>
              </a:pPr>
              <a:endParaRPr lang="en-US"/>
            </a:p>
          </c:txPr>
        </c:title>
        <c:numFmt formatCode="0%" sourceLinked="0"/>
        <c:majorTickMark val="none"/>
        <c:minorTickMark val="none"/>
        <c:tickLblPos val="nextTo"/>
        <c:spPr>
          <a:noFill/>
          <a:ln>
            <a:noFill/>
          </a:ln>
          <a:effectLst/>
        </c:spPr>
        <c:txPr>
          <a:bodyPr rot="-60000000" spcFirstLastPara="1" vertOverflow="ellipsis" vert="horz" wrap="square" anchor="ctr" anchorCtr="1"/>
          <a:lstStyle/>
          <a:p>
            <a:pPr algn="ctr">
              <a:defRPr lang="en-US" sz="1100" b="0" i="0" u="none" strike="noStrike" kern="1200" baseline="0">
                <a:solidFill>
                  <a:schemeClr val="accent3"/>
                </a:solidFill>
                <a:latin typeface="Arial Nova Light" panose="020B0304020202020204" pitchFamily="34" charset="0"/>
                <a:ea typeface="+mn-ea"/>
                <a:cs typeface="+mn-cs"/>
              </a:defRPr>
            </a:pPr>
            <a:endParaRPr lang="en-US"/>
          </a:p>
        </c:txPr>
        <c:crossAx val="1236420240"/>
        <c:crosses val="autoZero"/>
        <c:crossBetween val="between"/>
      </c:valAx>
      <c:spPr>
        <a:noFill/>
        <a:ln>
          <a:noFill/>
        </a:ln>
        <a:effectLst/>
      </c:spPr>
    </c:plotArea>
    <c:legend>
      <c:legendPos val="b"/>
      <c:layout>
        <c:manualLayout>
          <c:xMode val="edge"/>
          <c:yMode val="edge"/>
          <c:x val="0.60801189799198596"/>
          <c:y val="0.1886460721580554"/>
          <c:w val="0.3626384716586023"/>
          <c:h val="8.0592383408009519E-2"/>
        </c:manualLayout>
      </c:layout>
      <c:overlay val="0"/>
      <c:spPr>
        <a:noFill/>
        <a:ln>
          <a:noFill/>
        </a:ln>
        <a:effectLst/>
      </c:spPr>
      <c:txPr>
        <a:bodyPr rot="0" spcFirstLastPara="1" vertOverflow="ellipsis" vert="horz" wrap="square" anchor="ctr" anchorCtr="1"/>
        <a:lstStyle/>
        <a:p>
          <a:pPr>
            <a:defRPr sz="1200" b="0" i="0" u="none" strike="noStrike" kern="1200" baseline="0">
              <a:solidFill>
                <a:schemeClr val="accent3"/>
              </a:solidFill>
              <a:latin typeface="Arial Nova Light" panose="020B0304020202020204" pitchFamily="34" charset="0"/>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latin typeface="Swiss 721 Light BT" panose="020B0403020202020204" pitchFamily="34" charset="0"/>
        </a:defRPr>
      </a:pPr>
      <a:endParaRPr lang="en-US"/>
    </a:p>
  </c:txPr>
  <c:externalData r:id="rId3">
    <c:autoUpdate val="0"/>
  </c:externalData>
</c:chartSpace>
</file>

<file path=ppt/charts/chart1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5.8234866428472656E-2"/>
          <c:y val="0.18336001124485451"/>
          <c:w val="0.91070065999071748"/>
          <c:h val="0.72548159503629117"/>
        </c:manualLayout>
      </c:layout>
      <c:barChart>
        <c:barDir val="col"/>
        <c:grouping val="clustered"/>
        <c:varyColors val="0"/>
        <c:ser>
          <c:idx val="0"/>
          <c:order val="0"/>
          <c:spPr>
            <a:solidFill>
              <a:schemeClr val="accent2"/>
            </a:solidFill>
            <a:ln>
              <a:noFill/>
            </a:ln>
            <a:effectLst/>
          </c:spPr>
          <c:invertIfNegative val="0"/>
          <c:dLbls>
            <c:numFmt formatCode="0%" sourceLinked="0"/>
            <c:spPr>
              <a:noFill/>
              <a:ln>
                <a:noFill/>
              </a:ln>
              <a:effectLst/>
            </c:spPr>
            <c:txPr>
              <a:bodyPr rot="-5400000" spcFirstLastPara="1" vertOverflow="ellipsis" wrap="square" anchor="ctr" anchorCtr="0"/>
              <a:lstStyle/>
              <a:p>
                <a:pPr algn="ctr">
                  <a:defRPr lang="en-US" sz="1800" b="0" i="0" u="none" strike="noStrike" kern="1200" baseline="0">
                    <a:solidFill>
                      <a:schemeClr val="tx1">
                        <a:lumMod val="95000"/>
                        <a:lumOff val="5000"/>
                      </a:schemeClr>
                    </a:solidFill>
                    <a:latin typeface="Arial Rounded MT Bold" panose="020F0704030504030204" pitchFamily="34" charset="0"/>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Actions!$A$1:$A$6</c:f>
              <c:strCache>
                <c:ptCount val="6"/>
                <c:pt idx="0">
                  <c:v>Improved communication</c:v>
                </c:pt>
                <c:pt idx="1">
                  <c:v>Service agreed to respond to complainant</c:v>
                </c:pt>
                <c:pt idx="2">
                  <c:v>Review/change to consumer care</c:v>
                </c:pt>
                <c:pt idx="3">
                  <c:v>Changes in policy, practice or training</c:v>
                </c:pt>
                <c:pt idx="4">
                  <c:v>Meeting or reviews arranged</c:v>
                </c:pt>
                <c:pt idx="5">
                  <c:v>Safety/risk issue addressed</c:v>
                </c:pt>
              </c:strCache>
            </c:strRef>
          </c:cat>
          <c:val>
            <c:numRef>
              <c:f>Actions!$B$1:$B$6</c:f>
              <c:numCache>
                <c:formatCode>0%</c:formatCode>
                <c:ptCount val="6"/>
                <c:pt idx="0">
                  <c:v>0.71</c:v>
                </c:pt>
                <c:pt idx="1">
                  <c:v>0.43</c:v>
                </c:pt>
                <c:pt idx="2">
                  <c:v>0.14000000000000001</c:v>
                </c:pt>
                <c:pt idx="3">
                  <c:v>0.14000000000000001</c:v>
                </c:pt>
                <c:pt idx="4">
                  <c:v>4.4999999999999997E-3</c:v>
                </c:pt>
                <c:pt idx="5">
                  <c:v>4.4999999999999997E-3</c:v>
                </c:pt>
              </c:numCache>
            </c:numRef>
          </c:val>
          <c:extLst>
            <c:ext xmlns:c16="http://schemas.microsoft.com/office/drawing/2014/chart" uri="{C3380CC4-5D6E-409C-BE32-E72D297353CC}">
              <c16:uniqueId val="{00000000-7A2C-4B43-80B8-970B76819E9F}"/>
            </c:ext>
          </c:extLst>
        </c:ser>
        <c:dLbls>
          <c:showLegendKey val="0"/>
          <c:showVal val="0"/>
          <c:showCatName val="0"/>
          <c:showSerName val="0"/>
          <c:showPercent val="0"/>
          <c:showBubbleSize val="0"/>
        </c:dLbls>
        <c:gapWidth val="41"/>
        <c:axId val="1236420240"/>
        <c:axId val="1236413168"/>
      </c:barChart>
      <c:catAx>
        <c:axId val="123642024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00" b="0" i="0" u="none" strike="noStrike" kern="1200" baseline="0">
                <a:solidFill>
                  <a:schemeClr val="tx1">
                    <a:lumMod val="65000"/>
                    <a:lumOff val="35000"/>
                  </a:schemeClr>
                </a:solidFill>
                <a:latin typeface="Arial Nova Light" panose="020B0304020202020204" pitchFamily="34" charset="0"/>
                <a:ea typeface="+mn-ea"/>
                <a:cs typeface="+mn-cs"/>
              </a:defRPr>
            </a:pPr>
            <a:endParaRPr lang="en-US"/>
          </a:p>
        </c:txPr>
        <c:crossAx val="1236413168"/>
        <c:crosses val="autoZero"/>
        <c:auto val="1"/>
        <c:lblAlgn val="ctr"/>
        <c:lblOffset val="100"/>
        <c:noMultiLvlLbl val="0"/>
      </c:catAx>
      <c:valAx>
        <c:axId val="1236413168"/>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Arial Nova Light" panose="020B0304020202020204" pitchFamily="34" charset="0"/>
                <a:ea typeface="+mn-ea"/>
                <a:cs typeface="+mn-cs"/>
              </a:defRPr>
            </a:pPr>
            <a:endParaRPr lang="en-US"/>
          </a:p>
        </c:txPr>
        <c:crossAx val="1236420240"/>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latin typeface="Arial Nova Light" panose="020B0304020202020204" pitchFamily="34" charset="0"/>
        </a:defRPr>
      </a:pPr>
      <a:endParaRPr lang="en-US"/>
    </a:p>
  </c:txPr>
  <c:externalData r:id="rId4">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tx>
            <c:strRef>
              <c:f>ComplaintMedians!$D$1</c:f>
              <c:strCache>
                <c:ptCount val="1"/>
                <c:pt idx="0">
                  <c:v>Goulburn Valley Health</c:v>
                </c:pt>
              </c:strCache>
            </c:strRef>
          </c:tx>
          <c:spPr>
            <a:solidFill>
              <a:schemeClr val="accent1"/>
            </a:solidFill>
            <a:ln>
              <a:noFill/>
            </a:ln>
            <a:effectLst/>
          </c:spPr>
          <c:invertIfNegative val="0"/>
          <c:dPt>
            <c:idx val="0"/>
            <c:invertIfNegative val="0"/>
            <c:bubble3D val="0"/>
            <c:spPr>
              <a:solidFill>
                <a:schemeClr val="accent1"/>
              </a:solidFill>
              <a:ln>
                <a:noFill/>
              </a:ln>
              <a:effectLst/>
            </c:spPr>
            <c:extLst>
              <c:ext xmlns:c16="http://schemas.microsoft.com/office/drawing/2014/chart" uri="{C3380CC4-5D6E-409C-BE32-E72D297353CC}">
                <c16:uniqueId val="{00000001-C4E4-4CB6-8FA7-ED0EFDFB535D}"/>
              </c:ext>
            </c:extLst>
          </c:dPt>
          <c:dPt>
            <c:idx val="1"/>
            <c:invertIfNegative val="0"/>
            <c:bubble3D val="0"/>
            <c:spPr>
              <a:solidFill>
                <a:schemeClr val="accent2"/>
              </a:solidFill>
              <a:ln>
                <a:noFill/>
              </a:ln>
              <a:effectLst/>
            </c:spPr>
            <c:extLst>
              <c:ext xmlns:c16="http://schemas.microsoft.com/office/drawing/2014/chart" uri="{C3380CC4-5D6E-409C-BE32-E72D297353CC}">
                <c16:uniqueId val="{00000003-C4E4-4CB6-8FA7-ED0EFDFB535D}"/>
              </c:ext>
            </c:extLst>
          </c:dPt>
          <c:dPt>
            <c:idx val="2"/>
            <c:invertIfNegative val="0"/>
            <c:bubble3D val="0"/>
            <c:spPr>
              <a:solidFill>
                <a:schemeClr val="bg1">
                  <a:lumMod val="75000"/>
                </a:schemeClr>
              </a:solidFill>
              <a:ln>
                <a:noFill/>
              </a:ln>
              <a:effectLst/>
            </c:spPr>
            <c:extLst>
              <c:ext xmlns:c16="http://schemas.microsoft.com/office/drawing/2014/chart" uri="{C3380CC4-5D6E-409C-BE32-E72D297353CC}">
                <c16:uniqueId val="{00000005-C4E4-4CB6-8FA7-ED0EFDFB535D}"/>
              </c:ext>
            </c:extLst>
          </c:dPt>
          <c:dLbls>
            <c:spPr>
              <a:noFill/>
              <a:ln>
                <a:noFill/>
              </a:ln>
              <a:effectLst/>
            </c:spPr>
            <c:txPr>
              <a:bodyPr rot="0" spcFirstLastPara="1" vertOverflow="ellipsis" vert="horz" wrap="square" anchor="ctr" anchorCtr="1"/>
              <a:lstStyle/>
              <a:p>
                <a:pPr>
                  <a:defRPr sz="2400" b="0" i="0" u="none" strike="noStrike" kern="1200" baseline="0">
                    <a:solidFill>
                      <a:schemeClr val="bg1"/>
                    </a:solidFill>
                    <a:latin typeface="Arial Rounded MT Bold" panose="020F0704030504030204" pitchFamily="34" charset="0"/>
                    <a:ea typeface="+mn-ea"/>
                    <a:cs typeface="+mn-cs"/>
                  </a:defRPr>
                </a:pPr>
                <a:endParaRPr lang="en-US"/>
              </a:p>
            </c:txPr>
            <c:dLblPos val="inBase"/>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ComplaintMedians!$C$2:$C$4</c:f>
              <c:strCache>
                <c:ptCount val="3"/>
                <c:pt idx="0">
                  <c:v>Complaints to MHCC about service</c:v>
                </c:pt>
                <c:pt idx="1">
                  <c:v>Complaints directly to service</c:v>
                </c:pt>
                <c:pt idx="2">
                  <c:v>Compliments directly to Goulburn Valley Health</c:v>
                </c:pt>
              </c:strCache>
            </c:strRef>
          </c:cat>
          <c:val>
            <c:numRef>
              <c:f>ComplaintMedians!$D$2:$D$4</c:f>
              <c:numCache>
                <c:formatCode>General</c:formatCode>
                <c:ptCount val="3"/>
                <c:pt idx="0">
                  <c:v>8</c:v>
                </c:pt>
                <c:pt idx="1">
                  <c:v>17</c:v>
                </c:pt>
                <c:pt idx="2">
                  <c:v>17</c:v>
                </c:pt>
              </c:numCache>
            </c:numRef>
          </c:val>
          <c:extLst>
            <c:ext xmlns:c16="http://schemas.microsoft.com/office/drawing/2014/chart" uri="{C3380CC4-5D6E-409C-BE32-E72D297353CC}">
              <c16:uniqueId val="{00000006-C4E4-4CB6-8FA7-ED0EFDFB535D}"/>
            </c:ext>
          </c:extLst>
        </c:ser>
        <c:ser>
          <c:idx val="1"/>
          <c:order val="1"/>
          <c:tx>
            <c:strRef>
              <c:f>ComplaintMedians!$E$1</c:f>
              <c:strCache>
                <c:ptCount val="1"/>
                <c:pt idx="0">
                  <c:v>Median</c:v>
                </c:pt>
              </c:strCache>
            </c:strRef>
          </c:tx>
          <c:spPr>
            <a:solidFill>
              <a:schemeClr val="accent2"/>
            </a:solidFill>
            <a:ln>
              <a:noFill/>
            </a:ln>
            <a:effectLst/>
          </c:spPr>
          <c:invertIfNegative val="0"/>
          <c:dPt>
            <c:idx val="0"/>
            <c:invertIfNegative val="0"/>
            <c:bubble3D val="0"/>
            <c:spPr>
              <a:solidFill>
                <a:schemeClr val="accent1">
                  <a:lumMod val="50000"/>
                </a:schemeClr>
              </a:solidFill>
              <a:ln>
                <a:noFill/>
              </a:ln>
              <a:effectLst/>
            </c:spPr>
            <c:extLst>
              <c:ext xmlns:c16="http://schemas.microsoft.com/office/drawing/2014/chart" uri="{C3380CC4-5D6E-409C-BE32-E72D297353CC}">
                <c16:uniqueId val="{00000008-C4E4-4CB6-8FA7-ED0EFDFB535D}"/>
              </c:ext>
            </c:extLst>
          </c:dPt>
          <c:dPt>
            <c:idx val="1"/>
            <c:invertIfNegative val="0"/>
            <c:bubble3D val="0"/>
            <c:spPr>
              <a:solidFill>
                <a:schemeClr val="accent2">
                  <a:lumMod val="50000"/>
                </a:schemeClr>
              </a:solidFill>
              <a:ln>
                <a:noFill/>
              </a:ln>
              <a:effectLst/>
            </c:spPr>
            <c:extLst>
              <c:ext xmlns:c16="http://schemas.microsoft.com/office/drawing/2014/chart" uri="{C3380CC4-5D6E-409C-BE32-E72D297353CC}">
                <c16:uniqueId val="{0000000A-C4E4-4CB6-8FA7-ED0EFDFB535D}"/>
              </c:ext>
            </c:extLst>
          </c:dPt>
          <c:dPt>
            <c:idx val="2"/>
            <c:invertIfNegative val="0"/>
            <c:bubble3D val="0"/>
            <c:spPr>
              <a:solidFill>
                <a:schemeClr val="bg1">
                  <a:lumMod val="50000"/>
                </a:schemeClr>
              </a:solidFill>
              <a:ln>
                <a:noFill/>
              </a:ln>
              <a:effectLst/>
            </c:spPr>
            <c:extLst>
              <c:ext xmlns:c16="http://schemas.microsoft.com/office/drawing/2014/chart" uri="{C3380CC4-5D6E-409C-BE32-E72D297353CC}">
                <c16:uniqueId val="{0000000C-C4E4-4CB6-8FA7-ED0EFDFB535D}"/>
              </c:ext>
            </c:extLst>
          </c:dPt>
          <c:dLbls>
            <c:spPr>
              <a:noFill/>
              <a:ln>
                <a:noFill/>
              </a:ln>
              <a:effectLst/>
            </c:spPr>
            <c:txPr>
              <a:bodyPr rot="0" spcFirstLastPara="1" vertOverflow="ellipsis" vert="horz" wrap="square" lIns="38100" tIns="19050" rIns="38100" bIns="19050" anchor="ctr" anchorCtr="0">
                <a:spAutoFit/>
              </a:bodyPr>
              <a:lstStyle/>
              <a:p>
                <a:pPr algn="ctr">
                  <a:defRPr lang="en-US" sz="2400" b="0" i="0" u="none" strike="noStrike" kern="1200" baseline="0">
                    <a:solidFill>
                      <a:schemeClr val="bg1"/>
                    </a:solidFill>
                    <a:latin typeface="Arial Rounded MT Bold" panose="020F0704030504030204" pitchFamily="34" charset="0"/>
                    <a:ea typeface="+mn-ea"/>
                    <a:cs typeface="+mn-cs"/>
                  </a:defRPr>
                </a:pPr>
                <a:endParaRPr lang="en-US"/>
              </a:p>
            </c:txPr>
            <c:dLblPos val="inBase"/>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ComplaintMedians!$C$2:$C$4</c:f>
              <c:strCache>
                <c:ptCount val="3"/>
                <c:pt idx="0">
                  <c:v>Complaints to MHCC about service</c:v>
                </c:pt>
                <c:pt idx="1">
                  <c:v>Complaints directly to service</c:v>
                </c:pt>
                <c:pt idx="2">
                  <c:v>Compliments directly to Goulburn Valley Health</c:v>
                </c:pt>
              </c:strCache>
            </c:strRef>
          </c:cat>
          <c:val>
            <c:numRef>
              <c:f>ComplaintMedians!$E$2:$E$4</c:f>
              <c:numCache>
                <c:formatCode>General</c:formatCode>
                <c:ptCount val="3"/>
                <c:pt idx="0">
                  <c:v>15</c:v>
                </c:pt>
                <c:pt idx="1">
                  <c:v>13</c:v>
                </c:pt>
                <c:pt idx="2">
                  <c:v>10</c:v>
                </c:pt>
              </c:numCache>
            </c:numRef>
          </c:val>
          <c:extLst>
            <c:ext xmlns:c16="http://schemas.microsoft.com/office/drawing/2014/chart" uri="{C3380CC4-5D6E-409C-BE32-E72D297353CC}">
              <c16:uniqueId val="{0000000D-C4E4-4CB6-8FA7-ED0EFDFB535D}"/>
            </c:ext>
          </c:extLst>
        </c:ser>
        <c:dLbls>
          <c:showLegendKey val="0"/>
          <c:showVal val="0"/>
          <c:showCatName val="0"/>
          <c:showSerName val="0"/>
          <c:showPercent val="0"/>
          <c:showBubbleSize val="0"/>
        </c:dLbls>
        <c:gapWidth val="61"/>
        <c:overlap val="-12"/>
        <c:axId val="861336544"/>
        <c:axId val="861335712"/>
      </c:barChart>
      <c:catAx>
        <c:axId val="861336544"/>
        <c:scaling>
          <c:orientation val="maxMin"/>
        </c:scaling>
        <c:delete val="1"/>
        <c:axPos val="l"/>
        <c:numFmt formatCode="General" sourceLinked="1"/>
        <c:majorTickMark val="none"/>
        <c:minorTickMark val="none"/>
        <c:tickLblPos val="nextTo"/>
        <c:crossAx val="861335712"/>
        <c:crosses val="autoZero"/>
        <c:auto val="1"/>
        <c:lblAlgn val="ctr"/>
        <c:lblOffset val="100"/>
        <c:noMultiLvlLbl val="0"/>
      </c:catAx>
      <c:valAx>
        <c:axId val="861335712"/>
        <c:scaling>
          <c:orientation val="minMax"/>
        </c:scaling>
        <c:delete val="0"/>
        <c:axPos val="t"/>
        <c:majorGridlines>
          <c:spPr>
            <a:ln w="9525" cap="flat" cmpd="sng" algn="ctr">
              <a:solidFill>
                <a:schemeClr val="tx1">
                  <a:lumMod val="15000"/>
                  <a:lumOff val="85000"/>
                </a:schemeClr>
              </a:solidFill>
              <a:round/>
            </a:ln>
            <a:effectLst/>
          </c:spPr>
        </c:majorGridlines>
        <c:title>
          <c:tx>
            <c:rich>
              <a:bodyPr rot="0" spcFirstLastPara="1" vertOverflow="ellipsis" vert="horz" wrap="square" anchor="ctr" anchorCtr="1"/>
              <a:lstStyle/>
              <a:p>
                <a:pPr>
                  <a:defRPr sz="1000" b="0" i="0" u="none" strike="noStrike" kern="1200" baseline="0">
                    <a:solidFill>
                      <a:schemeClr val="tx1">
                        <a:lumMod val="65000"/>
                        <a:lumOff val="35000"/>
                      </a:schemeClr>
                    </a:solidFill>
                    <a:latin typeface="Arial Nova Light" panose="020B0304020202020204" pitchFamily="34" charset="0"/>
                    <a:ea typeface="+mn-ea"/>
                    <a:cs typeface="+mn-cs"/>
                  </a:defRPr>
                </a:pPr>
                <a:r>
                  <a:rPr lang="en-US" dirty="0"/>
                  <a:t>per 1,000 consumers</a:t>
                </a:r>
                <a:endParaRPr lang="en-AU" dirty="0"/>
              </a:p>
            </c:rich>
          </c:tx>
          <c:layout>
            <c:manualLayout>
              <c:xMode val="edge"/>
              <c:yMode val="edge"/>
              <c:x val="0.40671765722536224"/>
              <c:y val="2.6337463630999616E-2"/>
            </c:manualLayout>
          </c:layout>
          <c:overlay val="0"/>
          <c:spPr>
            <a:noFill/>
            <a:ln>
              <a:noFill/>
            </a:ln>
            <a:effectLst/>
          </c:spPr>
          <c:txPr>
            <a:bodyPr rot="0" spcFirstLastPara="1" vertOverflow="ellipsis" vert="horz" wrap="square" anchor="ctr" anchorCtr="1"/>
            <a:lstStyle/>
            <a:p>
              <a:pPr>
                <a:defRPr sz="1000" b="0" i="0" u="none" strike="noStrike" kern="1200" baseline="0">
                  <a:solidFill>
                    <a:schemeClr val="tx1">
                      <a:lumMod val="65000"/>
                      <a:lumOff val="35000"/>
                    </a:schemeClr>
                  </a:solidFill>
                  <a:latin typeface="Arial Nova Light" panose="020B0304020202020204" pitchFamily="34" charset="0"/>
                  <a:ea typeface="+mn-ea"/>
                  <a:cs typeface="+mn-cs"/>
                </a:defRPr>
              </a:pPr>
              <a:endParaRPr lang="en-US"/>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Arial Nova Light" panose="020B0304020202020204" pitchFamily="34" charset="0"/>
                <a:ea typeface="+mn-ea"/>
                <a:cs typeface="+mn-cs"/>
              </a:defRPr>
            </a:pPr>
            <a:endParaRPr lang="en-US"/>
          </a:p>
        </c:txPr>
        <c:crossAx val="861336544"/>
        <c:crosses val="autoZero"/>
        <c:crossBetween val="between"/>
        <c:majorUnit val="5"/>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w="9525" cap="flat" cmpd="sng" algn="ctr">
      <a:noFill/>
      <a:round/>
    </a:ln>
    <a:effectLst/>
  </c:spPr>
  <c:txPr>
    <a:bodyPr/>
    <a:lstStyle/>
    <a:p>
      <a:pPr>
        <a:defRPr>
          <a:latin typeface="Arial Nova Light" panose="020B0304020202020204" pitchFamily="34" charset="0"/>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6.5086060513294977E-2"/>
          <c:y val="3.2606080489938759E-2"/>
          <c:w val="0.88944184517785752"/>
          <c:h val="0.98578594342373871"/>
        </c:manualLayout>
      </c:layout>
      <c:doughnutChart>
        <c:varyColors val="1"/>
        <c:ser>
          <c:idx val="0"/>
          <c:order val="0"/>
          <c:tx>
            <c:strRef>
              <c:f>WhoComplainsMHCC!$B$8</c:f>
              <c:strCache>
                <c:ptCount val="1"/>
                <c:pt idx="0">
                  <c:v>Complaints to the MHCC</c:v>
                </c:pt>
              </c:strCache>
            </c:strRef>
          </c:tx>
          <c:spPr>
            <a:ln w="9525">
              <a:solidFill>
                <a:schemeClr val="bg1"/>
              </a:solidFill>
            </a:ln>
          </c:spPr>
          <c:dPt>
            <c:idx val="0"/>
            <c:bubble3D val="0"/>
            <c:spPr>
              <a:solidFill>
                <a:srgbClr val="23A5BF"/>
              </a:solidFill>
              <a:ln w="9525">
                <a:solidFill>
                  <a:schemeClr val="bg1"/>
                </a:solidFill>
              </a:ln>
              <a:effectLst/>
            </c:spPr>
            <c:extLst>
              <c:ext xmlns:c16="http://schemas.microsoft.com/office/drawing/2014/chart" uri="{C3380CC4-5D6E-409C-BE32-E72D297353CC}">
                <c16:uniqueId val="{00000001-6953-42F3-AC7A-13B98927C701}"/>
              </c:ext>
            </c:extLst>
          </c:dPt>
          <c:dPt>
            <c:idx val="1"/>
            <c:bubble3D val="0"/>
            <c:spPr>
              <a:solidFill>
                <a:srgbClr val="75B13C"/>
              </a:solidFill>
              <a:ln w="9525">
                <a:solidFill>
                  <a:schemeClr val="bg1"/>
                </a:solidFill>
              </a:ln>
              <a:effectLst/>
            </c:spPr>
            <c:extLst>
              <c:ext xmlns:c16="http://schemas.microsoft.com/office/drawing/2014/chart" uri="{C3380CC4-5D6E-409C-BE32-E72D297353CC}">
                <c16:uniqueId val="{00000003-6953-42F3-AC7A-13B98927C701}"/>
              </c:ext>
            </c:extLst>
          </c:dPt>
          <c:dPt>
            <c:idx val="2"/>
            <c:bubble3D val="0"/>
            <c:spPr>
              <a:solidFill>
                <a:schemeClr val="tx1">
                  <a:lumMod val="65000"/>
                  <a:lumOff val="35000"/>
                </a:schemeClr>
              </a:solidFill>
              <a:ln w="9525">
                <a:solidFill>
                  <a:schemeClr val="bg1"/>
                </a:solidFill>
              </a:ln>
              <a:effectLst/>
            </c:spPr>
            <c:extLst>
              <c:ext xmlns:c16="http://schemas.microsoft.com/office/drawing/2014/chart" uri="{C3380CC4-5D6E-409C-BE32-E72D297353CC}">
                <c16:uniqueId val="{00000005-6953-42F3-AC7A-13B98927C701}"/>
              </c:ext>
            </c:extLst>
          </c:dPt>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bg1"/>
                    </a:solidFill>
                    <a:latin typeface="Arial Rounded MT Bold" panose="020F0704030504030204" pitchFamily="34" charset="0"/>
                    <a:ea typeface="+mn-ea"/>
                    <a:cs typeface="+mn-cs"/>
                  </a:defRPr>
                </a:pPr>
                <a:endParaRPr lang="en-US"/>
              </a:p>
            </c:txPr>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WhoComplainsMHCC!$C$7:$E$7</c:f>
              <c:strCache>
                <c:ptCount val="3"/>
                <c:pt idx="0">
                  <c:v>Consumers</c:v>
                </c:pt>
                <c:pt idx="1">
                  <c:v>Family members/carers</c:v>
                </c:pt>
                <c:pt idx="2">
                  <c:v>Other</c:v>
                </c:pt>
              </c:strCache>
            </c:strRef>
          </c:cat>
          <c:val>
            <c:numRef>
              <c:f>WhoComplainsMHCC!$C$8:$E$8</c:f>
              <c:numCache>
                <c:formatCode>General</c:formatCode>
                <c:ptCount val="3"/>
                <c:pt idx="0">
                  <c:v>15</c:v>
                </c:pt>
                <c:pt idx="1">
                  <c:v>3</c:v>
                </c:pt>
                <c:pt idx="2">
                  <c:v>1</c:v>
                </c:pt>
              </c:numCache>
            </c:numRef>
          </c:val>
          <c:extLst>
            <c:ext xmlns:c16="http://schemas.microsoft.com/office/drawing/2014/chart" uri="{C3380CC4-5D6E-409C-BE32-E72D297353CC}">
              <c16:uniqueId val="{00000006-6953-42F3-AC7A-13B98927C701}"/>
            </c:ext>
          </c:extLst>
        </c:ser>
        <c:ser>
          <c:idx val="1"/>
          <c:order val="1"/>
          <c:tx>
            <c:strRef>
              <c:f>WhoComplainsMHCC!$B$9</c:f>
              <c:strCache>
                <c:ptCount val="1"/>
                <c:pt idx="0">
                  <c:v>Complaints to service</c:v>
                </c:pt>
              </c:strCache>
            </c:strRef>
          </c:tx>
          <c:spPr>
            <a:ln w="9525">
              <a:solidFill>
                <a:schemeClr val="bg1"/>
              </a:solidFill>
            </a:ln>
          </c:spPr>
          <c:dPt>
            <c:idx val="0"/>
            <c:bubble3D val="0"/>
            <c:spPr>
              <a:solidFill>
                <a:srgbClr val="95DDEC"/>
              </a:solidFill>
              <a:ln w="9525">
                <a:solidFill>
                  <a:schemeClr val="bg1"/>
                </a:solidFill>
              </a:ln>
              <a:effectLst/>
            </c:spPr>
            <c:extLst>
              <c:ext xmlns:c16="http://schemas.microsoft.com/office/drawing/2014/chart" uri="{C3380CC4-5D6E-409C-BE32-E72D297353CC}">
                <c16:uniqueId val="{00000008-6953-42F3-AC7A-13B98927C701}"/>
              </c:ext>
            </c:extLst>
          </c:dPt>
          <c:dPt>
            <c:idx val="1"/>
            <c:bubble3D val="0"/>
            <c:spPr>
              <a:solidFill>
                <a:srgbClr val="AED888"/>
              </a:solidFill>
              <a:ln w="9525">
                <a:solidFill>
                  <a:schemeClr val="bg1"/>
                </a:solidFill>
              </a:ln>
              <a:effectLst/>
            </c:spPr>
            <c:extLst>
              <c:ext xmlns:c16="http://schemas.microsoft.com/office/drawing/2014/chart" uri="{C3380CC4-5D6E-409C-BE32-E72D297353CC}">
                <c16:uniqueId val="{0000000A-6953-42F3-AC7A-13B98927C701}"/>
              </c:ext>
            </c:extLst>
          </c:dPt>
          <c:dPt>
            <c:idx val="2"/>
            <c:bubble3D val="0"/>
            <c:spPr>
              <a:solidFill>
                <a:schemeClr val="bg1">
                  <a:lumMod val="65000"/>
                </a:schemeClr>
              </a:solidFill>
              <a:ln w="9525">
                <a:solidFill>
                  <a:schemeClr val="bg1"/>
                </a:solidFill>
              </a:ln>
              <a:effectLst/>
            </c:spPr>
            <c:extLst>
              <c:ext xmlns:c16="http://schemas.microsoft.com/office/drawing/2014/chart" uri="{C3380CC4-5D6E-409C-BE32-E72D297353CC}">
                <c16:uniqueId val="{0000000C-6953-42F3-AC7A-13B98927C701}"/>
              </c:ext>
            </c:extLst>
          </c:dPt>
          <c:dLbls>
            <c:spPr>
              <a:noFill/>
              <a:ln>
                <a:noFill/>
              </a:ln>
              <a:effectLst/>
            </c:spPr>
            <c:txPr>
              <a:bodyPr rot="0" spcFirstLastPara="1" vertOverflow="ellipsis" vert="horz" wrap="square" lIns="38100" tIns="19050" rIns="38100" bIns="19050" anchor="ctr" anchorCtr="0">
                <a:spAutoFit/>
              </a:bodyPr>
              <a:lstStyle/>
              <a:p>
                <a:pPr algn="ctr">
                  <a:defRPr lang="en-US" sz="1400" b="0" i="0" u="none" strike="noStrike" kern="1200" baseline="0">
                    <a:solidFill>
                      <a:schemeClr val="bg1"/>
                    </a:solidFill>
                    <a:latin typeface="Arial Rounded MT Bold" panose="020F0704030504030204" pitchFamily="34" charset="0"/>
                    <a:ea typeface="+mn-ea"/>
                    <a:cs typeface="+mn-cs"/>
                  </a:defRPr>
                </a:pPr>
                <a:endParaRPr lang="en-US"/>
              </a:p>
            </c:txPr>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WhoComplainsMHCC!$C$7:$E$7</c:f>
              <c:strCache>
                <c:ptCount val="3"/>
                <c:pt idx="0">
                  <c:v>Consumers</c:v>
                </c:pt>
                <c:pt idx="1">
                  <c:v>Family members/carers</c:v>
                </c:pt>
                <c:pt idx="2">
                  <c:v>Other</c:v>
                </c:pt>
              </c:strCache>
            </c:strRef>
          </c:cat>
          <c:val>
            <c:numRef>
              <c:f>WhoComplainsMHCC!$C$9:$E$9</c:f>
              <c:numCache>
                <c:formatCode>General</c:formatCode>
                <c:ptCount val="3"/>
                <c:pt idx="0">
                  <c:v>21</c:v>
                </c:pt>
                <c:pt idx="1">
                  <c:v>12</c:v>
                </c:pt>
                <c:pt idx="2">
                  <c:v>8</c:v>
                </c:pt>
              </c:numCache>
            </c:numRef>
          </c:val>
          <c:extLst>
            <c:ext xmlns:c16="http://schemas.microsoft.com/office/drawing/2014/chart" uri="{C3380CC4-5D6E-409C-BE32-E72D297353CC}">
              <c16:uniqueId val="{0000000D-6953-42F3-AC7A-13B98927C701}"/>
            </c:ext>
          </c:extLst>
        </c:ser>
        <c:dLbls>
          <c:showLegendKey val="0"/>
          <c:showVal val="0"/>
          <c:showCatName val="0"/>
          <c:showSerName val="0"/>
          <c:showPercent val="0"/>
          <c:showBubbleSize val="0"/>
          <c:showLeaderLines val="1"/>
        </c:dLbls>
        <c:firstSliceAng val="0"/>
        <c:holeSize val="49"/>
      </c:doughnut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5727730480691078E-2"/>
          <c:y val="3.2093362509117436E-2"/>
          <c:w val="0.74641894915253126"/>
          <c:h val="0.93581327498176514"/>
        </c:manualLayout>
      </c:layout>
      <c:barChart>
        <c:barDir val="bar"/>
        <c:grouping val="clustered"/>
        <c:varyColors val="0"/>
        <c:ser>
          <c:idx val="0"/>
          <c:order val="0"/>
          <c:tx>
            <c:strRef>
              <c:f>'Lvl3MHCC (2)'!$B$3</c:f>
              <c:strCache>
                <c:ptCount val="1"/>
                <c:pt idx="0">
                  <c:v>Service</c:v>
                </c:pt>
              </c:strCache>
            </c:strRef>
          </c:tx>
          <c:spPr>
            <a:solidFill>
              <a:srgbClr val="4FC6DF"/>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600" b="0" i="0" u="none" strike="noStrike" kern="1200" baseline="0">
                    <a:solidFill>
                      <a:schemeClr val="tx1"/>
                    </a:solidFill>
                    <a:latin typeface="Arial Rounded MT Bold" panose="020F0704030504030204" pitchFamily="34" charset="0"/>
                    <a:ea typeface="+mn-ea"/>
                    <a:cs typeface="+mn-cs"/>
                  </a:defRPr>
                </a:pPr>
                <a:endParaRPr lang="en-US"/>
              </a:p>
            </c:txPr>
            <c:dLblPos val="inBase"/>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val>
            <c:numRef>
              <c:f>'Lvl3MHCC (2)'!$B$4:$B$12</c:f>
              <c:numCache>
                <c:formatCode>0%</c:formatCode>
                <c:ptCount val="9"/>
                <c:pt idx="0">
                  <c:v>0.68</c:v>
                </c:pt>
                <c:pt idx="1">
                  <c:v>0.42</c:v>
                </c:pt>
                <c:pt idx="2">
                  <c:v>0.37</c:v>
                </c:pt>
                <c:pt idx="3">
                  <c:v>0.26</c:v>
                </c:pt>
                <c:pt idx="4">
                  <c:v>0.11</c:v>
                </c:pt>
                <c:pt idx="5">
                  <c:v>0.21</c:v>
                </c:pt>
                <c:pt idx="6">
                  <c:v>0.05</c:v>
                </c:pt>
                <c:pt idx="7">
                  <c:v>0.05</c:v>
                </c:pt>
                <c:pt idx="8">
                  <c:v>0.11</c:v>
                </c:pt>
              </c:numCache>
            </c:numRef>
          </c:val>
          <c:extLst>
            <c:ext xmlns:c16="http://schemas.microsoft.com/office/drawing/2014/chart" uri="{C3380CC4-5D6E-409C-BE32-E72D297353CC}">
              <c16:uniqueId val="{00000000-EFC7-420D-B602-B516F7B6ECFA}"/>
            </c:ext>
          </c:extLst>
        </c:ser>
        <c:dLbls>
          <c:showLegendKey val="0"/>
          <c:showVal val="0"/>
          <c:showCatName val="0"/>
          <c:showSerName val="0"/>
          <c:showPercent val="0"/>
          <c:showBubbleSize val="0"/>
        </c:dLbls>
        <c:gapWidth val="80"/>
        <c:axId val="389317960"/>
        <c:axId val="389317304"/>
      </c:barChart>
      <c:catAx>
        <c:axId val="389317960"/>
        <c:scaling>
          <c:orientation val="maxMin"/>
        </c:scaling>
        <c:delete val="1"/>
        <c:axPos val="r"/>
        <c:numFmt formatCode="General" sourceLinked="1"/>
        <c:majorTickMark val="out"/>
        <c:minorTickMark val="none"/>
        <c:tickLblPos val="nextTo"/>
        <c:crossAx val="389317304"/>
        <c:crosses val="autoZero"/>
        <c:auto val="1"/>
        <c:lblAlgn val="ctr"/>
        <c:lblOffset val="100"/>
        <c:noMultiLvlLbl val="0"/>
      </c:catAx>
      <c:valAx>
        <c:axId val="389317304"/>
        <c:scaling>
          <c:orientation val="maxMin"/>
        </c:scaling>
        <c:delete val="0"/>
        <c:axPos val="t"/>
        <c:numFmt formatCode="0%" sourceLinked="1"/>
        <c:majorTickMark val="in"/>
        <c:minorTickMark val="none"/>
        <c:tickLblPos val="nextTo"/>
        <c:spPr>
          <a:noFill/>
          <a:ln w="19050">
            <a:solidFill>
              <a:schemeClr val="accent1"/>
            </a:solidFill>
          </a:ln>
          <a:effectLst/>
        </c:spPr>
        <c:txPr>
          <a:bodyPr rot="-60000000" spcFirstLastPara="1" vertOverflow="ellipsis" vert="horz" wrap="square" anchor="ctr" anchorCtr="1"/>
          <a:lstStyle/>
          <a:p>
            <a:pPr>
              <a:defRPr sz="1050" b="0" i="0" u="none" strike="noStrike" kern="1200" baseline="0">
                <a:solidFill>
                  <a:schemeClr val="tx1">
                    <a:lumMod val="65000"/>
                    <a:lumOff val="35000"/>
                  </a:schemeClr>
                </a:solidFill>
                <a:latin typeface="Arial Rounded MT Bold" panose="020F0704030504030204" pitchFamily="34" charset="0"/>
                <a:ea typeface="+mn-ea"/>
                <a:cs typeface="+mn-cs"/>
              </a:defRPr>
            </a:pPr>
            <a:endParaRPr lang="en-US"/>
          </a:p>
        </c:txPr>
        <c:crossAx val="389317960"/>
        <c:crosses val="autoZero"/>
        <c:crossBetween val="between"/>
        <c:majorUnit val="1"/>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w="9525" cap="flat" cmpd="sng" algn="ctr">
      <a:noFill/>
      <a:round/>
    </a:ln>
    <a:effectLst/>
  </c:spPr>
  <c:txPr>
    <a:bodyPr/>
    <a:lstStyle/>
    <a:p>
      <a:pPr>
        <a:defRPr/>
      </a:pPr>
      <a:endParaRPr lang="en-US"/>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5727730480691078E-2"/>
          <c:y val="3.2093362509117436E-2"/>
          <c:w val="0.74641894915253126"/>
          <c:h val="0.93581327498176514"/>
        </c:manualLayout>
      </c:layout>
      <c:barChart>
        <c:barDir val="bar"/>
        <c:grouping val="clustered"/>
        <c:varyColors val="0"/>
        <c:ser>
          <c:idx val="0"/>
          <c:order val="0"/>
          <c:tx>
            <c:strRef>
              <c:f>'Lvl3MHCC (2)'!$C$3</c:f>
              <c:strCache>
                <c:ptCount val="1"/>
                <c:pt idx="0">
                  <c:v>Sector</c:v>
                </c:pt>
              </c:strCache>
            </c:strRef>
          </c:tx>
          <c:spPr>
            <a:solidFill>
              <a:srgbClr val="176E80"/>
            </a:solidFill>
            <a:ln>
              <a:noFill/>
            </a:ln>
            <a:effectLst/>
          </c:spPr>
          <c:invertIfNegative val="0"/>
          <c:val>
            <c:numRef>
              <c:f>'Lvl3MHCC (2)'!$C$4:$C$12</c:f>
              <c:numCache>
                <c:formatCode>0%</c:formatCode>
                <c:ptCount val="9"/>
                <c:pt idx="0">
                  <c:v>0.75</c:v>
                </c:pt>
                <c:pt idx="1">
                  <c:v>0.37</c:v>
                </c:pt>
                <c:pt idx="2">
                  <c:v>0.3</c:v>
                </c:pt>
                <c:pt idx="3">
                  <c:v>0.28999999999999998</c:v>
                </c:pt>
                <c:pt idx="4">
                  <c:v>0.15</c:v>
                </c:pt>
                <c:pt idx="5">
                  <c:v>0.12</c:v>
                </c:pt>
                <c:pt idx="6">
                  <c:v>0.12</c:v>
                </c:pt>
                <c:pt idx="7">
                  <c:v>0.1</c:v>
                </c:pt>
                <c:pt idx="8">
                  <c:v>0.1</c:v>
                </c:pt>
              </c:numCache>
            </c:numRef>
          </c:val>
          <c:extLst>
            <c:ext xmlns:c16="http://schemas.microsoft.com/office/drawing/2014/chart" uri="{C3380CC4-5D6E-409C-BE32-E72D297353CC}">
              <c16:uniqueId val="{00000000-6C8C-4C7E-AF84-748A66982324}"/>
            </c:ext>
          </c:extLst>
        </c:ser>
        <c:dLbls>
          <c:showLegendKey val="0"/>
          <c:showVal val="0"/>
          <c:showCatName val="0"/>
          <c:showSerName val="0"/>
          <c:showPercent val="0"/>
          <c:showBubbleSize val="0"/>
        </c:dLbls>
        <c:gapWidth val="400"/>
        <c:axId val="389317960"/>
        <c:axId val="389317304"/>
      </c:barChart>
      <c:catAx>
        <c:axId val="389317960"/>
        <c:scaling>
          <c:orientation val="maxMin"/>
        </c:scaling>
        <c:delete val="1"/>
        <c:axPos val="r"/>
        <c:numFmt formatCode="General" sourceLinked="1"/>
        <c:majorTickMark val="out"/>
        <c:minorTickMark val="none"/>
        <c:tickLblPos val="nextTo"/>
        <c:crossAx val="389317304"/>
        <c:crosses val="autoZero"/>
        <c:auto val="1"/>
        <c:lblAlgn val="ctr"/>
        <c:lblOffset val="100"/>
        <c:noMultiLvlLbl val="0"/>
      </c:catAx>
      <c:valAx>
        <c:axId val="389317304"/>
        <c:scaling>
          <c:orientation val="maxMin"/>
          <c:max val="1"/>
        </c:scaling>
        <c:delete val="1"/>
        <c:axPos val="t"/>
        <c:numFmt formatCode="0%" sourceLinked="1"/>
        <c:majorTickMark val="out"/>
        <c:minorTickMark val="none"/>
        <c:tickLblPos val="nextTo"/>
        <c:crossAx val="389317960"/>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w="9525" cap="flat" cmpd="sng" algn="ctr">
      <a:noFill/>
      <a:round/>
    </a:ln>
    <a:effectLst/>
  </c:spPr>
  <c:txPr>
    <a:bodyPr/>
    <a:lstStyle/>
    <a:p>
      <a:pPr>
        <a:defRPr/>
      </a:pPr>
      <a:endParaRPr lang="en-US"/>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5727730480691078E-2"/>
          <c:y val="3.2093362509117436E-2"/>
          <c:w val="0.74641894915253126"/>
          <c:h val="0.93581327498176514"/>
        </c:manualLayout>
      </c:layout>
      <c:barChart>
        <c:barDir val="bar"/>
        <c:grouping val="clustered"/>
        <c:varyColors val="0"/>
        <c:ser>
          <c:idx val="0"/>
          <c:order val="0"/>
          <c:tx>
            <c:strRef>
              <c:f>'Lvl3MHCC (2)'!$F$3</c:f>
              <c:strCache>
                <c:ptCount val="1"/>
                <c:pt idx="0">
                  <c:v>Service</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600" b="0" i="0" u="none" strike="noStrike" kern="1200" baseline="0">
                    <a:solidFill>
                      <a:schemeClr val="accent3">
                        <a:lumMod val="50000"/>
                      </a:schemeClr>
                    </a:solidFill>
                    <a:latin typeface="Arial Rounded MT Bold" panose="020F0704030504030204" pitchFamily="34" charset="0"/>
                    <a:ea typeface="+mn-ea"/>
                    <a:cs typeface="+mn-cs"/>
                  </a:defRPr>
                </a:pPr>
                <a:endParaRPr lang="en-US"/>
              </a:p>
            </c:txPr>
            <c:dLblPos val="inBase"/>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val>
            <c:numRef>
              <c:f>'Lvl3MHCC (2)'!$F$4:$F$12</c:f>
              <c:numCache>
                <c:formatCode>0%</c:formatCode>
                <c:ptCount val="9"/>
                <c:pt idx="0">
                  <c:v>0.56000000000000005</c:v>
                </c:pt>
                <c:pt idx="1">
                  <c:v>0.49</c:v>
                </c:pt>
                <c:pt idx="2">
                  <c:v>0.27</c:v>
                </c:pt>
                <c:pt idx="3">
                  <c:v>7.0000000000000007E-2</c:v>
                </c:pt>
                <c:pt idx="4">
                  <c:v>0.05</c:v>
                </c:pt>
                <c:pt idx="5">
                  <c:v>0.22</c:v>
                </c:pt>
                <c:pt idx="6">
                  <c:v>0.15</c:v>
                </c:pt>
                <c:pt idx="7">
                  <c:v>4.4999999999999997E-3</c:v>
                </c:pt>
                <c:pt idx="8">
                  <c:v>4.4999999999999997E-3</c:v>
                </c:pt>
              </c:numCache>
            </c:numRef>
          </c:val>
          <c:extLst>
            <c:ext xmlns:c16="http://schemas.microsoft.com/office/drawing/2014/chart" uri="{C3380CC4-5D6E-409C-BE32-E72D297353CC}">
              <c16:uniqueId val="{00000000-307E-4009-AEBB-F57AB3532498}"/>
            </c:ext>
          </c:extLst>
        </c:ser>
        <c:dLbls>
          <c:showLegendKey val="0"/>
          <c:showVal val="0"/>
          <c:showCatName val="0"/>
          <c:showSerName val="0"/>
          <c:showPercent val="0"/>
          <c:showBubbleSize val="0"/>
        </c:dLbls>
        <c:gapWidth val="80"/>
        <c:axId val="389317960"/>
        <c:axId val="389317304"/>
      </c:barChart>
      <c:catAx>
        <c:axId val="389317960"/>
        <c:scaling>
          <c:orientation val="maxMin"/>
        </c:scaling>
        <c:delete val="1"/>
        <c:axPos val="l"/>
        <c:numFmt formatCode="General" sourceLinked="1"/>
        <c:majorTickMark val="out"/>
        <c:minorTickMark val="none"/>
        <c:tickLblPos val="nextTo"/>
        <c:crossAx val="389317304"/>
        <c:crosses val="autoZero"/>
        <c:auto val="1"/>
        <c:lblAlgn val="ctr"/>
        <c:lblOffset val="100"/>
        <c:noMultiLvlLbl val="0"/>
      </c:catAx>
      <c:valAx>
        <c:axId val="389317304"/>
        <c:scaling>
          <c:orientation val="minMax"/>
        </c:scaling>
        <c:delete val="0"/>
        <c:axPos val="t"/>
        <c:numFmt formatCode="0%" sourceLinked="1"/>
        <c:majorTickMark val="in"/>
        <c:minorTickMark val="none"/>
        <c:tickLblPos val="nextTo"/>
        <c:spPr>
          <a:noFill/>
          <a:ln w="19050">
            <a:solidFill>
              <a:schemeClr val="accent2"/>
            </a:solidFill>
          </a:ln>
          <a:effectLst/>
        </c:spPr>
        <c:txPr>
          <a:bodyPr rot="-60000000" spcFirstLastPara="1" vertOverflow="ellipsis" vert="horz" wrap="square" anchor="ctr" anchorCtr="1"/>
          <a:lstStyle/>
          <a:p>
            <a:pPr>
              <a:defRPr sz="1050" b="0" i="0" u="none" strike="noStrike" kern="1200" baseline="0">
                <a:solidFill>
                  <a:schemeClr val="tx1">
                    <a:lumMod val="65000"/>
                    <a:lumOff val="35000"/>
                  </a:schemeClr>
                </a:solidFill>
                <a:latin typeface="Arial Rounded MT Bold" panose="020F0704030504030204" pitchFamily="34" charset="0"/>
                <a:ea typeface="+mn-ea"/>
                <a:cs typeface="+mn-cs"/>
              </a:defRPr>
            </a:pPr>
            <a:endParaRPr lang="en-US"/>
          </a:p>
        </c:txPr>
        <c:crossAx val="389317960"/>
        <c:crosses val="autoZero"/>
        <c:crossBetween val="between"/>
        <c:majorUnit val="1"/>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w="9525" cap="flat" cmpd="sng" algn="ctr">
      <a:noFill/>
      <a:round/>
    </a:ln>
    <a:effectLst/>
  </c:spPr>
  <c:txPr>
    <a:bodyPr/>
    <a:lstStyle/>
    <a:p>
      <a:pPr>
        <a:defRPr/>
      </a:pPr>
      <a:endParaRPr lang="en-US"/>
    </a:p>
  </c:txPr>
  <c:externalData r:id="rId3">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5727888407141218E-2"/>
          <c:y val="3.2093408229349342E-2"/>
          <c:w val="0.74641894915253126"/>
          <c:h val="0.93581327498176514"/>
        </c:manualLayout>
      </c:layout>
      <c:barChart>
        <c:barDir val="bar"/>
        <c:grouping val="clustered"/>
        <c:varyColors val="0"/>
        <c:ser>
          <c:idx val="0"/>
          <c:order val="0"/>
          <c:tx>
            <c:strRef>
              <c:f>'Lvl3MHCC (2)'!$G$3</c:f>
              <c:strCache>
                <c:ptCount val="1"/>
                <c:pt idx="0">
                  <c:v>Sector</c:v>
                </c:pt>
              </c:strCache>
            </c:strRef>
          </c:tx>
          <c:spPr>
            <a:solidFill>
              <a:schemeClr val="accent4">
                <a:lumMod val="50000"/>
              </a:schemeClr>
            </a:solidFill>
            <a:ln>
              <a:noFill/>
            </a:ln>
            <a:effectLst/>
          </c:spPr>
          <c:invertIfNegative val="0"/>
          <c:val>
            <c:numRef>
              <c:f>'Lvl3MHCC (2)'!$G$4:$G$12</c:f>
              <c:numCache>
                <c:formatCode>0%</c:formatCode>
                <c:ptCount val="9"/>
                <c:pt idx="0">
                  <c:v>0.48</c:v>
                </c:pt>
                <c:pt idx="1">
                  <c:v>0.23</c:v>
                </c:pt>
                <c:pt idx="2">
                  <c:v>0.26</c:v>
                </c:pt>
                <c:pt idx="3">
                  <c:v>0.08</c:v>
                </c:pt>
                <c:pt idx="4">
                  <c:v>0.06</c:v>
                </c:pt>
                <c:pt idx="5">
                  <c:v>0.09</c:v>
                </c:pt>
                <c:pt idx="6">
                  <c:v>0.21</c:v>
                </c:pt>
                <c:pt idx="7">
                  <c:v>0.03</c:v>
                </c:pt>
                <c:pt idx="8">
                  <c:v>0.01</c:v>
                </c:pt>
              </c:numCache>
            </c:numRef>
          </c:val>
          <c:extLst>
            <c:ext xmlns:c16="http://schemas.microsoft.com/office/drawing/2014/chart" uri="{C3380CC4-5D6E-409C-BE32-E72D297353CC}">
              <c16:uniqueId val="{00000000-E322-43E3-8D2D-3D7CB983FC00}"/>
            </c:ext>
          </c:extLst>
        </c:ser>
        <c:dLbls>
          <c:showLegendKey val="0"/>
          <c:showVal val="0"/>
          <c:showCatName val="0"/>
          <c:showSerName val="0"/>
          <c:showPercent val="0"/>
          <c:showBubbleSize val="0"/>
        </c:dLbls>
        <c:gapWidth val="400"/>
        <c:axId val="389317960"/>
        <c:axId val="389317304"/>
      </c:barChart>
      <c:catAx>
        <c:axId val="389317960"/>
        <c:scaling>
          <c:orientation val="maxMin"/>
        </c:scaling>
        <c:delete val="1"/>
        <c:axPos val="l"/>
        <c:numFmt formatCode="General" sourceLinked="1"/>
        <c:majorTickMark val="out"/>
        <c:minorTickMark val="none"/>
        <c:tickLblPos val="nextTo"/>
        <c:crossAx val="389317304"/>
        <c:crosses val="autoZero"/>
        <c:auto val="1"/>
        <c:lblAlgn val="ctr"/>
        <c:lblOffset val="100"/>
        <c:noMultiLvlLbl val="0"/>
      </c:catAx>
      <c:valAx>
        <c:axId val="389317304"/>
        <c:scaling>
          <c:orientation val="minMax"/>
          <c:max val="1"/>
        </c:scaling>
        <c:delete val="1"/>
        <c:axPos val="t"/>
        <c:numFmt formatCode="0%" sourceLinked="1"/>
        <c:majorTickMark val="out"/>
        <c:minorTickMark val="none"/>
        <c:tickLblPos val="nextTo"/>
        <c:crossAx val="389317960"/>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w="9525" cap="flat" cmpd="sng" algn="ctr">
      <a:noFill/>
      <a:round/>
    </a:ln>
    <a:effectLst/>
  </c:spPr>
  <c:txPr>
    <a:bodyPr/>
    <a:lstStyle/>
    <a:p>
      <a:pPr>
        <a:defRPr/>
      </a:pPr>
      <a:endParaRPr lang="en-US"/>
    </a:p>
  </c:txPr>
  <c:externalData r:id="rId3">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barChart>
        <c:barDir val="bar"/>
        <c:grouping val="clustered"/>
        <c:varyColors val="0"/>
        <c:ser>
          <c:idx val="0"/>
          <c:order val="0"/>
          <c:tx>
            <c:strRef>
              <c:f>Lvl1CvCMHCC!$B$2</c:f>
              <c:strCache>
                <c:ptCount val="1"/>
                <c:pt idx="0">
                  <c:v>7.3</c:v>
                </c:pt>
              </c:strCache>
            </c:strRef>
          </c:tx>
          <c:spPr>
            <a:solidFill>
              <a:schemeClr val="accent1">
                <a:lumMod val="60000"/>
                <a:lumOff val="4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600" b="0" i="0" u="none" strike="noStrike" kern="1200" baseline="0">
                    <a:solidFill>
                      <a:schemeClr val="accent3"/>
                    </a:solidFill>
                    <a:latin typeface="Arial Rounded MT Bold" panose="020F0704030504030204" pitchFamily="34" charset="0"/>
                    <a:ea typeface="+mn-ea"/>
                    <a:cs typeface="+mn-cs"/>
                  </a:defRPr>
                </a:pPr>
                <a:endParaRPr lang="en-US"/>
              </a:p>
            </c:txPr>
            <c:dLblPos val="inBase"/>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Lvl1CvCMHCC!$A$4:$A$8</c:f>
              <c:strCache>
                <c:ptCount val="5"/>
                <c:pt idx="0">
                  <c:v>Diagnosis</c:v>
                </c:pt>
                <c:pt idx="1">
                  <c:v>Conduct and behaviour</c:v>
                </c:pt>
                <c:pt idx="2">
                  <c:v>Communication</c:v>
                </c:pt>
                <c:pt idx="3">
                  <c:v>Medication</c:v>
                </c:pt>
                <c:pt idx="4">
                  <c:v>Treatment</c:v>
                </c:pt>
              </c:strCache>
            </c:strRef>
          </c:cat>
          <c:val>
            <c:numRef>
              <c:f>Lvl1CvCMHCC!$B$4:$B$8</c:f>
              <c:numCache>
                <c:formatCode>0%</c:formatCode>
                <c:ptCount val="5"/>
                <c:pt idx="0">
                  <c:v>4.4999999999999997E-3</c:v>
                </c:pt>
                <c:pt idx="1">
                  <c:v>4.4999999999999997E-3</c:v>
                </c:pt>
                <c:pt idx="2">
                  <c:v>0.67</c:v>
                </c:pt>
                <c:pt idx="3">
                  <c:v>4.4999999999999997E-3</c:v>
                </c:pt>
                <c:pt idx="4">
                  <c:v>0.33</c:v>
                </c:pt>
              </c:numCache>
            </c:numRef>
          </c:val>
          <c:extLst>
            <c:ext xmlns:c16="http://schemas.microsoft.com/office/drawing/2014/chart" uri="{C3380CC4-5D6E-409C-BE32-E72D297353CC}">
              <c16:uniqueId val="{00000000-B41B-4876-9EF7-73AD59016C18}"/>
            </c:ext>
          </c:extLst>
        </c:ser>
        <c:ser>
          <c:idx val="1"/>
          <c:order val="1"/>
          <c:tx>
            <c:strRef>
              <c:f>Lvl1CvCMHCC!$C$2</c:f>
              <c:strCache>
                <c:ptCount val="1"/>
              </c:strCache>
            </c:strRef>
          </c:tx>
          <c:spPr>
            <a:solidFill>
              <a:schemeClr val="accent1">
                <a:lumMod val="75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600" b="0" i="0" u="none" strike="noStrike" kern="1200" baseline="0">
                    <a:solidFill>
                      <a:schemeClr val="accent3"/>
                    </a:solidFill>
                    <a:latin typeface="Arial Rounded MT Bold" panose="020F0704030504030204" pitchFamily="34" charset="0"/>
                    <a:ea typeface="+mn-ea"/>
                    <a:cs typeface="+mn-cs"/>
                  </a:defRPr>
                </a:pPr>
                <a:endParaRPr lang="en-US"/>
              </a:p>
            </c:txPr>
            <c:dLblPos val="inBase"/>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Lvl1CvCMHCC!$A$4:$A$8</c:f>
              <c:strCache>
                <c:ptCount val="5"/>
                <c:pt idx="0">
                  <c:v>Diagnosis</c:v>
                </c:pt>
                <c:pt idx="1">
                  <c:v>Conduct and behaviour</c:v>
                </c:pt>
                <c:pt idx="2">
                  <c:v>Communication</c:v>
                </c:pt>
                <c:pt idx="3">
                  <c:v>Medication</c:v>
                </c:pt>
                <c:pt idx="4">
                  <c:v>Treatment</c:v>
                </c:pt>
              </c:strCache>
            </c:strRef>
          </c:cat>
          <c:val>
            <c:numRef>
              <c:f>Lvl1CvCMHCC!$C$4:$C$8</c:f>
              <c:numCache>
                <c:formatCode>0%</c:formatCode>
                <c:ptCount val="5"/>
                <c:pt idx="0">
                  <c:v>0.13</c:v>
                </c:pt>
                <c:pt idx="1">
                  <c:v>0.47</c:v>
                </c:pt>
                <c:pt idx="2">
                  <c:v>0.33</c:v>
                </c:pt>
                <c:pt idx="3">
                  <c:v>0.33</c:v>
                </c:pt>
                <c:pt idx="4">
                  <c:v>0.73</c:v>
                </c:pt>
              </c:numCache>
            </c:numRef>
          </c:val>
          <c:extLst>
            <c:ext xmlns:c16="http://schemas.microsoft.com/office/drawing/2014/chart" uri="{C3380CC4-5D6E-409C-BE32-E72D297353CC}">
              <c16:uniqueId val="{00000001-B41B-4876-9EF7-73AD59016C18}"/>
            </c:ext>
          </c:extLst>
        </c:ser>
        <c:dLbls>
          <c:showLegendKey val="0"/>
          <c:showVal val="0"/>
          <c:showCatName val="0"/>
          <c:showSerName val="0"/>
          <c:showPercent val="0"/>
          <c:showBubbleSize val="0"/>
        </c:dLbls>
        <c:gapWidth val="48"/>
        <c:overlap val="-11"/>
        <c:axId val="1053676352"/>
        <c:axId val="1053673856"/>
      </c:barChart>
      <c:catAx>
        <c:axId val="1053676352"/>
        <c:scaling>
          <c:orientation val="minMax"/>
        </c:scaling>
        <c:delete val="1"/>
        <c:axPos val="r"/>
        <c:numFmt formatCode="General" sourceLinked="1"/>
        <c:majorTickMark val="out"/>
        <c:minorTickMark val="none"/>
        <c:tickLblPos val="nextTo"/>
        <c:crossAx val="1053673856"/>
        <c:crosses val="autoZero"/>
        <c:auto val="1"/>
        <c:lblAlgn val="ctr"/>
        <c:lblOffset val="100"/>
        <c:noMultiLvlLbl val="0"/>
      </c:catAx>
      <c:valAx>
        <c:axId val="1053673856"/>
        <c:scaling>
          <c:orientation val="maxMin"/>
          <c:max val="1"/>
        </c:scaling>
        <c:delete val="0"/>
        <c:axPos val="b"/>
        <c:numFmt formatCode="0%" sourceLinked="1"/>
        <c:majorTickMark val="in"/>
        <c:minorTickMark val="none"/>
        <c:tickLblPos val="nextTo"/>
        <c:spPr>
          <a:noFill/>
          <a:ln w="19050">
            <a:solidFill>
              <a:srgbClr val="4FC6DF">
                <a:lumMod val="75000"/>
              </a:srgbClr>
            </a:solid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Arial Nova Light" panose="020B0304020202020204" pitchFamily="34" charset="0"/>
                <a:ea typeface="+mn-ea"/>
                <a:cs typeface="+mn-cs"/>
              </a:defRPr>
            </a:pPr>
            <a:endParaRPr lang="en-US"/>
          </a:p>
        </c:txPr>
        <c:crossAx val="1053676352"/>
        <c:crosses val="autoZero"/>
        <c:crossBetween val="between"/>
        <c:majorUnit val="1"/>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w="9525" cap="flat" cmpd="sng" algn="ctr">
      <a:noFill/>
      <a:round/>
    </a:ln>
    <a:effectLst/>
  </c:spPr>
  <c:txPr>
    <a:bodyPr/>
    <a:lstStyle/>
    <a:p>
      <a:pPr>
        <a:defRPr/>
      </a:pPr>
      <a:endParaRPr lang="en-US"/>
    </a:p>
  </c:txPr>
  <c:externalData r:id="rId4">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4.8487436985296742E-2"/>
          <c:y val="1.9861695352089603E-2"/>
          <c:w val="0.92595929616281536"/>
          <c:h val="0.91107727411524553"/>
        </c:manualLayout>
      </c:layout>
      <c:barChart>
        <c:barDir val="bar"/>
        <c:grouping val="clustered"/>
        <c:varyColors val="0"/>
        <c:ser>
          <c:idx val="0"/>
          <c:order val="0"/>
          <c:tx>
            <c:strRef>
              <c:f>Lvl1CvCMHCC!$F$2</c:f>
              <c:strCache>
                <c:ptCount val="1"/>
                <c:pt idx="0">
                  <c:v>7.4</c:v>
                </c:pt>
              </c:strCache>
            </c:strRef>
          </c:tx>
          <c:spPr>
            <a:solidFill>
              <a:schemeClr val="accent2">
                <a:lumMod val="60000"/>
                <a:lumOff val="40000"/>
              </a:schemeClr>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1600" b="0" i="0" u="none" strike="noStrike" kern="1200" baseline="0">
                    <a:solidFill>
                      <a:schemeClr val="accent3"/>
                    </a:solidFill>
                    <a:latin typeface="Arial Rounded MT Bold" panose="020F0704030504030204" pitchFamily="34" charset="0"/>
                    <a:ea typeface="+mn-ea"/>
                    <a:cs typeface="+mn-cs"/>
                  </a:defRPr>
                </a:pPr>
                <a:endParaRPr lang="en-US"/>
              </a:p>
            </c:txPr>
            <c:dLblPos val="inBase"/>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Lvl1CvCMHCC!$E$4:$E$8</c:f>
              <c:strCache>
                <c:ptCount val="5"/>
                <c:pt idx="0">
                  <c:v>Diagnosis</c:v>
                </c:pt>
                <c:pt idx="1">
                  <c:v>Conduct and behaviour</c:v>
                </c:pt>
                <c:pt idx="2">
                  <c:v>Communication</c:v>
                </c:pt>
                <c:pt idx="3">
                  <c:v>Medication</c:v>
                </c:pt>
                <c:pt idx="4">
                  <c:v>Treatment</c:v>
                </c:pt>
              </c:strCache>
            </c:strRef>
          </c:cat>
          <c:val>
            <c:numRef>
              <c:f>Lvl1CvCMHCC!$F$4:$F$8</c:f>
              <c:numCache>
                <c:formatCode>0%</c:formatCode>
                <c:ptCount val="5"/>
                <c:pt idx="0">
                  <c:v>0.08</c:v>
                </c:pt>
                <c:pt idx="1">
                  <c:v>0.33</c:v>
                </c:pt>
                <c:pt idx="2">
                  <c:v>0.67</c:v>
                </c:pt>
                <c:pt idx="3">
                  <c:v>4.4999999999999997E-3</c:v>
                </c:pt>
                <c:pt idx="4">
                  <c:v>0.57999999999999996</c:v>
                </c:pt>
              </c:numCache>
            </c:numRef>
          </c:val>
          <c:extLst>
            <c:ext xmlns:c16="http://schemas.microsoft.com/office/drawing/2014/chart" uri="{C3380CC4-5D6E-409C-BE32-E72D297353CC}">
              <c16:uniqueId val="{00000000-F424-47C9-8E5F-15E18C29832A}"/>
            </c:ext>
          </c:extLst>
        </c:ser>
        <c:ser>
          <c:idx val="1"/>
          <c:order val="1"/>
          <c:tx>
            <c:strRef>
              <c:f>Lvl1CvCMHCC!$G$2</c:f>
              <c:strCache>
                <c:ptCount val="1"/>
              </c:strCache>
            </c:strRef>
          </c:tx>
          <c:spPr>
            <a:solidFill>
              <a:schemeClr val="accent2">
                <a:lumMod val="75000"/>
              </a:schemeClr>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1600" b="0" i="0" u="none" strike="noStrike" kern="1200" baseline="0">
                    <a:solidFill>
                      <a:schemeClr val="accent3"/>
                    </a:solidFill>
                    <a:latin typeface="Arial Rounded MT Bold" panose="020F0704030504030204" pitchFamily="34" charset="0"/>
                    <a:ea typeface="+mn-ea"/>
                    <a:cs typeface="+mn-cs"/>
                  </a:defRPr>
                </a:pPr>
                <a:endParaRPr lang="en-US"/>
              </a:p>
            </c:txPr>
            <c:dLblPos val="inBase"/>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Lvl1CvCMHCC!$E$4:$E$8</c:f>
              <c:strCache>
                <c:ptCount val="5"/>
                <c:pt idx="0">
                  <c:v>Diagnosis</c:v>
                </c:pt>
                <c:pt idx="1">
                  <c:v>Conduct and behaviour</c:v>
                </c:pt>
                <c:pt idx="2">
                  <c:v>Communication</c:v>
                </c:pt>
                <c:pt idx="3">
                  <c:v>Medication</c:v>
                </c:pt>
                <c:pt idx="4">
                  <c:v>Treatment</c:v>
                </c:pt>
              </c:strCache>
            </c:strRef>
          </c:cat>
          <c:val>
            <c:numRef>
              <c:f>Lvl1CvCMHCC!$G$4:$G$8</c:f>
              <c:numCache>
                <c:formatCode>0%</c:formatCode>
                <c:ptCount val="5"/>
                <c:pt idx="0">
                  <c:v>0.05</c:v>
                </c:pt>
                <c:pt idx="1">
                  <c:v>0.19</c:v>
                </c:pt>
                <c:pt idx="2">
                  <c:v>0.48</c:v>
                </c:pt>
                <c:pt idx="3">
                  <c:v>0.1</c:v>
                </c:pt>
                <c:pt idx="4">
                  <c:v>0.56999999999999995</c:v>
                </c:pt>
              </c:numCache>
            </c:numRef>
          </c:val>
          <c:extLst>
            <c:ext xmlns:c16="http://schemas.microsoft.com/office/drawing/2014/chart" uri="{C3380CC4-5D6E-409C-BE32-E72D297353CC}">
              <c16:uniqueId val="{00000001-F424-47C9-8E5F-15E18C29832A}"/>
            </c:ext>
          </c:extLst>
        </c:ser>
        <c:dLbls>
          <c:showLegendKey val="0"/>
          <c:showVal val="0"/>
          <c:showCatName val="0"/>
          <c:showSerName val="0"/>
          <c:showPercent val="0"/>
          <c:showBubbleSize val="0"/>
        </c:dLbls>
        <c:gapWidth val="48"/>
        <c:overlap val="-11"/>
        <c:axId val="1053676352"/>
        <c:axId val="1053673856"/>
      </c:barChart>
      <c:catAx>
        <c:axId val="1053676352"/>
        <c:scaling>
          <c:orientation val="minMax"/>
        </c:scaling>
        <c:delete val="1"/>
        <c:axPos val="l"/>
        <c:numFmt formatCode="General" sourceLinked="1"/>
        <c:majorTickMark val="out"/>
        <c:minorTickMark val="none"/>
        <c:tickLblPos val="nextTo"/>
        <c:crossAx val="1053673856"/>
        <c:crosses val="autoZero"/>
        <c:auto val="1"/>
        <c:lblAlgn val="ctr"/>
        <c:lblOffset val="100"/>
        <c:noMultiLvlLbl val="0"/>
      </c:catAx>
      <c:valAx>
        <c:axId val="1053673856"/>
        <c:scaling>
          <c:orientation val="minMax"/>
          <c:max val="1"/>
        </c:scaling>
        <c:delete val="0"/>
        <c:axPos val="b"/>
        <c:numFmt formatCode="0%" sourceLinked="1"/>
        <c:majorTickMark val="in"/>
        <c:minorTickMark val="none"/>
        <c:tickLblPos val="nextTo"/>
        <c:spPr>
          <a:noFill/>
          <a:ln w="19050">
            <a:solidFill>
              <a:srgbClr val="9DCE6E"/>
            </a:solid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Arial Nova Light" panose="020B0304020202020204" pitchFamily="34" charset="0"/>
                <a:ea typeface="+mn-ea"/>
                <a:cs typeface="+mn-cs"/>
              </a:defRPr>
            </a:pPr>
            <a:endParaRPr lang="en-US"/>
          </a:p>
        </c:txPr>
        <c:crossAx val="1053676352"/>
        <c:crosses val="autoZero"/>
        <c:crossBetween val="between"/>
        <c:majorUnit val="1"/>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w="9525" cap="flat" cmpd="sng" algn="ctr">
      <a:noFill/>
      <a:round/>
    </a:ln>
    <a:effectLst/>
  </c:spPr>
  <c:txPr>
    <a:bodyPr/>
    <a:lstStyle/>
    <a:p>
      <a:pPr>
        <a:defRPr/>
      </a:pPr>
      <a:endParaRPr lang="en-US"/>
    </a:p>
  </c:txPr>
  <c:externalData r:id="rId4">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0.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1.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2.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3.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4.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8.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9.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163173FF-FC10-4B53-80E4-747D037A7AA8}"/>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AU"/>
          </a:p>
        </p:txBody>
      </p:sp>
      <p:sp>
        <p:nvSpPr>
          <p:cNvPr id="3" name="Date Placeholder 2">
            <a:extLst>
              <a:ext uri="{FF2B5EF4-FFF2-40B4-BE49-F238E27FC236}">
                <a16:creationId xmlns:a16="http://schemas.microsoft.com/office/drawing/2014/main" id="{DA8B279D-607F-42C3-B075-A466FE959489}"/>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4A0B7019-BEF4-4C97-87CC-ACDD3816E5E2}" type="datetimeFigureOut">
              <a:rPr lang="en-AU" smtClean="0"/>
              <a:t>11/04/2022</a:t>
            </a:fld>
            <a:endParaRPr lang="en-AU"/>
          </a:p>
        </p:txBody>
      </p:sp>
      <p:sp>
        <p:nvSpPr>
          <p:cNvPr id="4" name="Footer Placeholder 3">
            <a:extLst>
              <a:ext uri="{FF2B5EF4-FFF2-40B4-BE49-F238E27FC236}">
                <a16:creationId xmlns:a16="http://schemas.microsoft.com/office/drawing/2014/main" id="{AA6B3E36-EAF2-43FD-9999-3EA7018E2DB6}"/>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AU"/>
          </a:p>
        </p:txBody>
      </p:sp>
      <p:sp>
        <p:nvSpPr>
          <p:cNvPr id="5" name="Slide Number Placeholder 4">
            <a:extLst>
              <a:ext uri="{FF2B5EF4-FFF2-40B4-BE49-F238E27FC236}">
                <a16:creationId xmlns:a16="http://schemas.microsoft.com/office/drawing/2014/main" id="{3F5C0A96-7328-4929-A13E-1859E99213F0}"/>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4D5ADD3B-1A6F-43D1-A5A1-F992DF7DDC96}" type="slidenum">
              <a:rPr lang="en-AU" smtClean="0"/>
              <a:t>‹#›</a:t>
            </a:fld>
            <a:endParaRPr lang="en-AU"/>
          </a:p>
        </p:txBody>
      </p:sp>
    </p:spTree>
    <p:extLst>
      <p:ext uri="{BB962C8B-B14F-4D97-AF65-F5344CB8AC3E}">
        <p14:creationId xmlns:p14="http://schemas.microsoft.com/office/powerpoint/2010/main" val="294171832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AU"/>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70D4AAE-5297-4A81-A8F9-88DFF1809BC1}" type="datetimeFigureOut">
              <a:rPr lang="en-AU" smtClean="0"/>
              <a:t>11/04/2022</a:t>
            </a:fld>
            <a:endParaRPr lang="en-AU"/>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AU"/>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AU"/>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11C1321-4D7E-49FB-962A-4BB72EEE78EB}" type="slidenum">
              <a:rPr lang="en-AU" smtClean="0"/>
              <a:t>‹#›</a:t>
            </a:fld>
            <a:endParaRPr lang="en-AU"/>
          </a:p>
        </p:txBody>
      </p:sp>
    </p:spTree>
    <p:extLst>
      <p:ext uri="{BB962C8B-B14F-4D97-AF65-F5344CB8AC3E}">
        <p14:creationId xmlns:p14="http://schemas.microsoft.com/office/powerpoint/2010/main" val="203557727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E11C1321-4D7E-49FB-962A-4BB72EEE78EB}" type="slidenum">
              <a:rPr lang="en-AU" smtClean="0"/>
              <a:t>9</a:t>
            </a:fld>
            <a:endParaRPr lang="en-AU"/>
          </a:p>
        </p:txBody>
      </p:sp>
    </p:spTree>
    <p:extLst>
      <p:ext uri="{BB962C8B-B14F-4D97-AF65-F5344CB8AC3E}">
        <p14:creationId xmlns:p14="http://schemas.microsoft.com/office/powerpoint/2010/main" val="36562161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E11C1321-4D7E-49FB-962A-4BB72EEE78EB}" type="slidenum">
              <a:rPr lang="en-AU" smtClean="0"/>
              <a:t>11</a:t>
            </a:fld>
            <a:endParaRPr lang="en-AU"/>
          </a:p>
        </p:txBody>
      </p:sp>
    </p:spTree>
    <p:extLst>
      <p:ext uri="{BB962C8B-B14F-4D97-AF65-F5344CB8AC3E}">
        <p14:creationId xmlns:p14="http://schemas.microsoft.com/office/powerpoint/2010/main" val="3328621946"/>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585A2A-37F7-44E1-903C-6A1FD004ACAB}"/>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AU"/>
          </a:p>
        </p:txBody>
      </p:sp>
      <p:sp>
        <p:nvSpPr>
          <p:cNvPr id="3" name="Subtitle 2">
            <a:extLst>
              <a:ext uri="{FF2B5EF4-FFF2-40B4-BE49-F238E27FC236}">
                <a16:creationId xmlns:a16="http://schemas.microsoft.com/office/drawing/2014/main" id="{A8406166-8A31-4369-A10F-F8D2F0792BDD}"/>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AU"/>
          </a:p>
        </p:txBody>
      </p:sp>
      <p:sp>
        <p:nvSpPr>
          <p:cNvPr id="4" name="Date Placeholder 3">
            <a:extLst>
              <a:ext uri="{FF2B5EF4-FFF2-40B4-BE49-F238E27FC236}">
                <a16:creationId xmlns:a16="http://schemas.microsoft.com/office/drawing/2014/main" id="{DAF18673-2AB8-4355-BF96-FEF33880934A}"/>
              </a:ext>
            </a:extLst>
          </p:cNvPr>
          <p:cNvSpPr>
            <a:spLocks noGrp="1"/>
          </p:cNvSpPr>
          <p:nvPr>
            <p:ph type="dt" sz="half" idx="10"/>
          </p:nvPr>
        </p:nvSpPr>
        <p:spPr/>
        <p:txBody>
          <a:bodyPr/>
          <a:lstStyle/>
          <a:p>
            <a:fld id="{22E9A114-DB43-4BDF-B3A4-6C3B8FD359FA}" type="datetimeFigureOut">
              <a:rPr lang="en-AU" smtClean="0"/>
              <a:t>11/04/2022</a:t>
            </a:fld>
            <a:endParaRPr lang="en-AU"/>
          </a:p>
        </p:txBody>
      </p:sp>
      <p:sp>
        <p:nvSpPr>
          <p:cNvPr id="5" name="Footer Placeholder 4">
            <a:extLst>
              <a:ext uri="{FF2B5EF4-FFF2-40B4-BE49-F238E27FC236}">
                <a16:creationId xmlns:a16="http://schemas.microsoft.com/office/drawing/2014/main" id="{B35CF2BE-FDF0-485D-87A8-35DB0C2497D2}"/>
              </a:ext>
            </a:extLst>
          </p:cNvPr>
          <p:cNvSpPr>
            <a:spLocks noGrp="1"/>
          </p:cNvSpPr>
          <p:nvPr>
            <p:ph type="ftr" sz="quarter" idx="11"/>
          </p:nvPr>
        </p:nvSpPr>
        <p:spPr/>
        <p:txBody>
          <a:bodyPr/>
          <a:lstStyle/>
          <a:p>
            <a:endParaRPr lang="en-AU" dirty="0"/>
          </a:p>
        </p:txBody>
      </p:sp>
      <p:pic>
        <p:nvPicPr>
          <p:cNvPr id="7" name="Picture 6" descr="MHCC_PPT_Presentation_Logo_Cover_01.png">
            <a:extLst>
              <a:ext uri="{FF2B5EF4-FFF2-40B4-BE49-F238E27FC236}">
                <a16:creationId xmlns:a16="http://schemas.microsoft.com/office/drawing/2014/main" id="{652C8FC3-0692-47EC-850E-078BC3AA7B94}"/>
              </a:ext>
            </a:extLst>
          </p:cNvPr>
          <p:cNvPicPr>
            <a:picLocks noChangeAspect="1"/>
          </p:cNvPicPr>
          <p:nvPr userDrawn="1"/>
        </p:nvPicPr>
        <p:blipFill rotWithShape="1">
          <a:blip r:embed="rId2"/>
          <a:srcRect t="-5223" r="-740" b="-6"/>
          <a:stretch/>
        </p:blipFill>
        <p:spPr>
          <a:xfrm>
            <a:off x="11527963" y="6351657"/>
            <a:ext cx="530399" cy="340731"/>
          </a:xfrm>
          <a:prstGeom prst="rect">
            <a:avLst/>
          </a:prstGeom>
        </p:spPr>
      </p:pic>
      <p:sp>
        <p:nvSpPr>
          <p:cNvPr id="9" name="Slide Number Placeholder 5">
            <a:extLst>
              <a:ext uri="{FF2B5EF4-FFF2-40B4-BE49-F238E27FC236}">
                <a16:creationId xmlns:a16="http://schemas.microsoft.com/office/drawing/2014/main" id="{368C5CFB-6E60-4483-B205-868856BE3638}"/>
              </a:ext>
            </a:extLst>
          </p:cNvPr>
          <p:cNvSpPr>
            <a:spLocks noGrp="1"/>
          </p:cNvSpPr>
          <p:nvPr>
            <p:ph type="sldNum" sz="quarter" idx="12"/>
          </p:nvPr>
        </p:nvSpPr>
        <p:spPr>
          <a:xfrm>
            <a:off x="152400" y="6356350"/>
            <a:ext cx="2743200" cy="365125"/>
          </a:xfrm>
        </p:spPr>
        <p:txBody>
          <a:bodyPr/>
          <a:lstStyle>
            <a:lvl1pPr algn="l">
              <a:defRPr/>
            </a:lvl1pPr>
          </a:lstStyle>
          <a:p>
            <a:fld id="{567ECF52-77E2-4735-9083-B4C02BC94F59}" type="slidenum">
              <a:rPr lang="en-AU" smtClean="0"/>
              <a:pPr/>
              <a:t>‹#›</a:t>
            </a:fld>
            <a:endParaRPr lang="en-AU"/>
          </a:p>
        </p:txBody>
      </p:sp>
      <p:sp>
        <p:nvSpPr>
          <p:cNvPr id="10" name="Slide Number Placeholder 5">
            <a:extLst>
              <a:ext uri="{FF2B5EF4-FFF2-40B4-BE49-F238E27FC236}">
                <a16:creationId xmlns:a16="http://schemas.microsoft.com/office/drawing/2014/main" id="{19BB20AB-3F7E-4A21-A56F-F4233C1EAA51}"/>
              </a:ext>
            </a:extLst>
          </p:cNvPr>
          <p:cNvSpPr txBox="1">
            <a:spLocks/>
          </p:cNvSpPr>
          <p:nvPr userDrawn="1"/>
        </p:nvSpPr>
        <p:spPr>
          <a:xfrm>
            <a:off x="152400" y="6356350"/>
            <a:ext cx="274320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fld id="{567ECF52-77E2-4735-9083-B4C02BC94F59}" type="slidenum">
              <a:rPr lang="en-AU" smtClean="0"/>
              <a:pPr algn="l"/>
              <a:t>‹#›</a:t>
            </a:fld>
            <a:endParaRPr lang="en-AU"/>
          </a:p>
        </p:txBody>
      </p:sp>
    </p:spTree>
    <p:extLst>
      <p:ext uri="{BB962C8B-B14F-4D97-AF65-F5344CB8AC3E}">
        <p14:creationId xmlns:p14="http://schemas.microsoft.com/office/powerpoint/2010/main" val="64956508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98F5BE-8355-4269-B601-A9B639BB4B3B}"/>
              </a:ext>
            </a:extLst>
          </p:cNvPr>
          <p:cNvSpPr>
            <a:spLocks noGrp="1"/>
          </p:cNvSpPr>
          <p:nvPr>
            <p:ph type="title"/>
          </p:nvPr>
        </p:nvSpPr>
        <p:spPr/>
        <p:txBody>
          <a:bodyPr/>
          <a:lstStyle/>
          <a:p>
            <a:r>
              <a:rPr lang="en-US"/>
              <a:t>Click to edit Master title style</a:t>
            </a:r>
            <a:endParaRPr lang="en-AU"/>
          </a:p>
        </p:txBody>
      </p:sp>
      <p:sp>
        <p:nvSpPr>
          <p:cNvPr id="3" name="Vertical Text Placeholder 2">
            <a:extLst>
              <a:ext uri="{FF2B5EF4-FFF2-40B4-BE49-F238E27FC236}">
                <a16:creationId xmlns:a16="http://schemas.microsoft.com/office/drawing/2014/main" id="{639E0C10-A63F-4067-B240-A870591181B5}"/>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a:extLst>
              <a:ext uri="{FF2B5EF4-FFF2-40B4-BE49-F238E27FC236}">
                <a16:creationId xmlns:a16="http://schemas.microsoft.com/office/drawing/2014/main" id="{4576E1F8-55CE-4E26-A3FE-6E0677C34221}"/>
              </a:ext>
            </a:extLst>
          </p:cNvPr>
          <p:cNvSpPr>
            <a:spLocks noGrp="1"/>
          </p:cNvSpPr>
          <p:nvPr>
            <p:ph type="dt" sz="half" idx="10"/>
          </p:nvPr>
        </p:nvSpPr>
        <p:spPr/>
        <p:txBody>
          <a:bodyPr/>
          <a:lstStyle/>
          <a:p>
            <a:fld id="{22E9A114-DB43-4BDF-B3A4-6C3B8FD359FA}" type="datetimeFigureOut">
              <a:rPr lang="en-AU" smtClean="0"/>
              <a:t>11/04/2022</a:t>
            </a:fld>
            <a:endParaRPr lang="en-AU"/>
          </a:p>
        </p:txBody>
      </p:sp>
      <p:sp>
        <p:nvSpPr>
          <p:cNvPr id="5" name="Footer Placeholder 4">
            <a:extLst>
              <a:ext uri="{FF2B5EF4-FFF2-40B4-BE49-F238E27FC236}">
                <a16:creationId xmlns:a16="http://schemas.microsoft.com/office/drawing/2014/main" id="{10EC433E-C7AD-4B30-8A73-2817A6ACF123}"/>
              </a:ext>
            </a:extLst>
          </p:cNvPr>
          <p:cNvSpPr>
            <a:spLocks noGrp="1"/>
          </p:cNvSpPr>
          <p:nvPr>
            <p:ph type="ftr" sz="quarter" idx="11"/>
          </p:nvPr>
        </p:nvSpPr>
        <p:spPr/>
        <p:txBody>
          <a:bodyPr/>
          <a:lstStyle/>
          <a:p>
            <a:endParaRPr lang="en-AU"/>
          </a:p>
        </p:txBody>
      </p:sp>
      <p:sp>
        <p:nvSpPr>
          <p:cNvPr id="6" name="Slide Number Placeholder 5">
            <a:extLst>
              <a:ext uri="{FF2B5EF4-FFF2-40B4-BE49-F238E27FC236}">
                <a16:creationId xmlns:a16="http://schemas.microsoft.com/office/drawing/2014/main" id="{4F64D6BE-44E4-4FE6-9183-E888A2B7D755}"/>
              </a:ext>
            </a:extLst>
          </p:cNvPr>
          <p:cNvSpPr>
            <a:spLocks noGrp="1"/>
          </p:cNvSpPr>
          <p:nvPr>
            <p:ph type="sldNum" sz="quarter" idx="12"/>
          </p:nvPr>
        </p:nvSpPr>
        <p:spPr/>
        <p:txBody>
          <a:bodyPr/>
          <a:lstStyle/>
          <a:p>
            <a:fld id="{567ECF52-77E2-4735-9083-B4C02BC94F59}" type="slidenum">
              <a:rPr lang="en-AU" smtClean="0"/>
              <a:t>‹#›</a:t>
            </a:fld>
            <a:endParaRPr lang="en-AU"/>
          </a:p>
        </p:txBody>
      </p:sp>
    </p:spTree>
    <p:extLst>
      <p:ext uri="{BB962C8B-B14F-4D97-AF65-F5344CB8AC3E}">
        <p14:creationId xmlns:p14="http://schemas.microsoft.com/office/powerpoint/2010/main" val="93945944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C3E7D648-84B6-4E51-8116-33F8C4FD5AFC}"/>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AU"/>
          </a:p>
        </p:txBody>
      </p:sp>
      <p:sp>
        <p:nvSpPr>
          <p:cNvPr id="3" name="Vertical Text Placeholder 2">
            <a:extLst>
              <a:ext uri="{FF2B5EF4-FFF2-40B4-BE49-F238E27FC236}">
                <a16:creationId xmlns:a16="http://schemas.microsoft.com/office/drawing/2014/main" id="{9D4E88B7-3E2C-4AB3-B955-97CE0366BC4B}"/>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a:extLst>
              <a:ext uri="{FF2B5EF4-FFF2-40B4-BE49-F238E27FC236}">
                <a16:creationId xmlns:a16="http://schemas.microsoft.com/office/drawing/2014/main" id="{6032D268-4829-4E2C-BC93-A59B01EFC3D6}"/>
              </a:ext>
            </a:extLst>
          </p:cNvPr>
          <p:cNvSpPr>
            <a:spLocks noGrp="1"/>
          </p:cNvSpPr>
          <p:nvPr>
            <p:ph type="dt" sz="half" idx="10"/>
          </p:nvPr>
        </p:nvSpPr>
        <p:spPr/>
        <p:txBody>
          <a:bodyPr/>
          <a:lstStyle/>
          <a:p>
            <a:fld id="{22E9A114-DB43-4BDF-B3A4-6C3B8FD359FA}" type="datetimeFigureOut">
              <a:rPr lang="en-AU" smtClean="0"/>
              <a:t>11/04/2022</a:t>
            </a:fld>
            <a:endParaRPr lang="en-AU"/>
          </a:p>
        </p:txBody>
      </p:sp>
      <p:sp>
        <p:nvSpPr>
          <p:cNvPr id="5" name="Footer Placeholder 4">
            <a:extLst>
              <a:ext uri="{FF2B5EF4-FFF2-40B4-BE49-F238E27FC236}">
                <a16:creationId xmlns:a16="http://schemas.microsoft.com/office/drawing/2014/main" id="{23E9FF68-DB39-4418-B439-5EA6B3B636F4}"/>
              </a:ext>
            </a:extLst>
          </p:cNvPr>
          <p:cNvSpPr>
            <a:spLocks noGrp="1"/>
          </p:cNvSpPr>
          <p:nvPr>
            <p:ph type="ftr" sz="quarter" idx="11"/>
          </p:nvPr>
        </p:nvSpPr>
        <p:spPr/>
        <p:txBody>
          <a:bodyPr/>
          <a:lstStyle/>
          <a:p>
            <a:endParaRPr lang="en-AU"/>
          </a:p>
        </p:txBody>
      </p:sp>
      <p:sp>
        <p:nvSpPr>
          <p:cNvPr id="6" name="Slide Number Placeholder 5">
            <a:extLst>
              <a:ext uri="{FF2B5EF4-FFF2-40B4-BE49-F238E27FC236}">
                <a16:creationId xmlns:a16="http://schemas.microsoft.com/office/drawing/2014/main" id="{393E0295-FFAE-4B16-82D6-105FFE833A98}"/>
              </a:ext>
            </a:extLst>
          </p:cNvPr>
          <p:cNvSpPr>
            <a:spLocks noGrp="1"/>
          </p:cNvSpPr>
          <p:nvPr>
            <p:ph type="sldNum" sz="quarter" idx="12"/>
          </p:nvPr>
        </p:nvSpPr>
        <p:spPr/>
        <p:txBody>
          <a:bodyPr/>
          <a:lstStyle/>
          <a:p>
            <a:fld id="{567ECF52-77E2-4735-9083-B4C02BC94F59}" type="slidenum">
              <a:rPr lang="en-AU" smtClean="0"/>
              <a:t>‹#›</a:t>
            </a:fld>
            <a:endParaRPr lang="en-AU"/>
          </a:p>
        </p:txBody>
      </p:sp>
    </p:spTree>
    <p:extLst>
      <p:ext uri="{BB962C8B-B14F-4D97-AF65-F5344CB8AC3E}">
        <p14:creationId xmlns:p14="http://schemas.microsoft.com/office/powerpoint/2010/main" val="403831926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9CA92F-5757-4E96-A1C6-764B6C99A075}"/>
              </a:ext>
            </a:extLst>
          </p:cNvPr>
          <p:cNvSpPr>
            <a:spLocks noGrp="1"/>
          </p:cNvSpPr>
          <p:nvPr>
            <p:ph type="title"/>
          </p:nvPr>
        </p:nvSpPr>
        <p:spPr/>
        <p:txBody>
          <a:bodyPr/>
          <a:lstStyle/>
          <a:p>
            <a:r>
              <a:rPr lang="en-US"/>
              <a:t>Click to edit Master title style</a:t>
            </a:r>
            <a:endParaRPr lang="en-AU"/>
          </a:p>
        </p:txBody>
      </p:sp>
      <p:sp>
        <p:nvSpPr>
          <p:cNvPr id="3" name="Content Placeholder 2">
            <a:extLst>
              <a:ext uri="{FF2B5EF4-FFF2-40B4-BE49-F238E27FC236}">
                <a16:creationId xmlns:a16="http://schemas.microsoft.com/office/drawing/2014/main" id="{AF1DDE03-1C30-49D1-8CE0-3F9120FBA03E}"/>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pic>
        <p:nvPicPr>
          <p:cNvPr id="7" name="Picture 6" descr="MHCC_PPT_Presentation_Logo_Cover_01.png">
            <a:extLst>
              <a:ext uri="{FF2B5EF4-FFF2-40B4-BE49-F238E27FC236}">
                <a16:creationId xmlns:a16="http://schemas.microsoft.com/office/drawing/2014/main" id="{4E05FB40-392E-4281-894E-C971151462A1}"/>
              </a:ext>
            </a:extLst>
          </p:cNvPr>
          <p:cNvPicPr>
            <a:picLocks noChangeAspect="1"/>
          </p:cNvPicPr>
          <p:nvPr userDrawn="1"/>
        </p:nvPicPr>
        <p:blipFill rotWithShape="1">
          <a:blip r:embed="rId2"/>
          <a:srcRect t="-5223" r="-740" b="-6"/>
          <a:stretch/>
        </p:blipFill>
        <p:spPr>
          <a:xfrm>
            <a:off x="11527963" y="6351657"/>
            <a:ext cx="530399" cy="340731"/>
          </a:xfrm>
          <a:prstGeom prst="rect">
            <a:avLst/>
          </a:prstGeom>
        </p:spPr>
      </p:pic>
      <p:sp>
        <p:nvSpPr>
          <p:cNvPr id="14" name="Slide Number Placeholder 5">
            <a:extLst>
              <a:ext uri="{FF2B5EF4-FFF2-40B4-BE49-F238E27FC236}">
                <a16:creationId xmlns:a16="http://schemas.microsoft.com/office/drawing/2014/main" id="{21089A2E-4658-4EE2-A3A8-947B130A552B}"/>
              </a:ext>
            </a:extLst>
          </p:cNvPr>
          <p:cNvSpPr>
            <a:spLocks noGrp="1"/>
          </p:cNvSpPr>
          <p:nvPr>
            <p:ph type="sldNum" sz="quarter" idx="12"/>
          </p:nvPr>
        </p:nvSpPr>
        <p:spPr>
          <a:xfrm>
            <a:off x="152400" y="6356350"/>
            <a:ext cx="2743200" cy="365125"/>
          </a:xfrm>
        </p:spPr>
        <p:txBody>
          <a:bodyPr/>
          <a:lstStyle>
            <a:lvl1pPr algn="l">
              <a:defRPr/>
            </a:lvl1pPr>
          </a:lstStyle>
          <a:p>
            <a:fld id="{567ECF52-77E2-4735-9083-B4C02BC94F59}" type="slidenum">
              <a:rPr lang="en-AU" smtClean="0"/>
              <a:pPr/>
              <a:t>‹#›</a:t>
            </a:fld>
            <a:endParaRPr lang="en-AU"/>
          </a:p>
        </p:txBody>
      </p:sp>
      <p:sp>
        <p:nvSpPr>
          <p:cNvPr id="15" name="Slide Number Placeholder 5">
            <a:extLst>
              <a:ext uri="{FF2B5EF4-FFF2-40B4-BE49-F238E27FC236}">
                <a16:creationId xmlns:a16="http://schemas.microsoft.com/office/drawing/2014/main" id="{F6449857-55C9-4A48-A730-591508A9BF88}"/>
              </a:ext>
            </a:extLst>
          </p:cNvPr>
          <p:cNvSpPr txBox="1">
            <a:spLocks/>
          </p:cNvSpPr>
          <p:nvPr userDrawn="1"/>
        </p:nvSpPr>
        <p:spPr>
          <a:xfrm>
            <a:off x="152400" y="6356350"/>
            <a:ext cx="274320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fld id="{567ECF52-77E2-4735-9083-B4C02BC94F59}" type="slidenum">
              <a:rPr lang="en-AU" smtClean="0"/>
              <a:pPr algn="l"/>
              <a:t>‹#›</a:t>
            </a:fld>
            <a:endParaRPr lang="en-AU"/>
          </a:p>
        </p:txBody>
      </p:sp>
    </p:spTree>
    <p:extLst>
      <p:ext uri="{BB962C8B-B14F-4D97-AF65-F5344CB8AC3E}">
        <p14:creationId xmlns:p14="http://schemas.microsoft.com/office/powerpoint/2010/main" val="135081843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884195-9415-4D2F-BA9A-4325211BF58B}"/>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AU"/>
          </a:p>
        </p:txBody>
      </p:sp>
      <p:sp>
        <p:nvSpPr>
          <p:cNvPr id="3" name="Text Placeholder 2">
            <a:extLst>
              <a:ext uri="{FF2B5EF4-FFF2-40B4-BE49-F238E27FC236}">
                <a16:creationId xmlns:a16="http://schemas.microsoft.com/office/drawing/2014/main" id="{A794818F-496A-461F-BFE8-CB5CCEE28C46}"/>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35F67C75-F915-47C5-9566-B90AEB88E34A}"/>
              </a:ext>
            </a:extLst>
          </p:cNvPr>
          <p:cNvSpPr>
            <a:spLocks noGrp="1"/>
          </p:cNvSpPr>
          <p:nvPr>
            <p:ph type="dt" sz="half" idx="10"/>
          </p:nvPr>
        </p:nvSpPr>
        <p:spPr/>
        <p:txBody>
          <a:bodyPr/>
          <a:lstStyle/>
          <a:p>
            <a:fld id="{22E9A114-DB43-4BDF-B3A4-6C3B8FD359FA}" type="datetimeFigureOut">
              <a:rPr lang="en-AU" smtClean="0"/>
              <a:t>11/04/2022</a:t>
            </a:fld>
            <a:endParaRPr lang="en-AU"/>
          </a:p>
        </p:txBody>
      </p:sp>
      <p:sp>
        <p:nvSpPr>
          <p:cNvPr id="5" name="Footer Placeholder 4">
            <a:extLst>
              <a:ext uri="{FF2B5EF4-FFF2-40B4-BE49-F238E27FC236}">
                <a16:creationId xmlns:a16="http://schemas.microsoft.com/office/drawing/2014/main" id="{048AEF5F-1678-4EDE-B6CE-CFF59402D90D}"/>
              </a:ext>
            </a:extLst>
          </p:cNvPr>
          <p:cNvSpPr>
            <a:spLocks noGrp="1"/>
          </p:cNvSpPr>
          <p:nvPr>
            <p:ph type="ftr" sz="quarter" idx="11"/>
          </p:nvPr>
        </p:nvSpPr>
        <p:spPr/>
        <p:txBody>
          <a:bodyPr/>
          <a:lstStyle/>
          <a:p>
            <a:endParaRPr lang="en-AU"/>
          </a:p>
        </p:txBody>
      </p:sp>
      <p:sp>
        <p:nvSpPr>
          <p:cNvPr id="6" name="Slide Number Placeholder 5">
            <a:extLst>
              <a:ext uri="{FF2B5EF4-FFF2-40B4-BE49-F238E27FC236}">
                <a16:creationId xmlns:a16="http://schemas.microsoft.com/office/drawing/2014/main" id="{636396CB-F587-4262-A6A3-4CBBBEA9FC85}"/>
              </a:ext>
            </a:extLst>
          </p:cNvPr>
          <p:cNvSpPr>
            <a:spLocks noGrp="1"/>
          </p:cNvSpPr>
          <p:nvPr>
            <p:ph type="sldNum" sz="quarter" idx="12"/>
          </p:nvPr>
        </p:nvSpPr>
        <p:spPr/>
        <p:txBody>
          <a:bodyPr/>
          <a:lstStyle/>
          <a:p>
            <a:fld id="{567ECF52-77E2-4735-9083-B4C02BC94F59}" type="slidenum">
              <a:rPr lang="en-AU" smtClean="0"/>
              <a:t>‹#›</a:t>
            </a:fld>
            <a:endParaRPr lang="en-AU"/>
          </a:p>
        </p:txBody>
      </p:sp>
    </p:spTree>
    <p:extLst>
      <p:ext uri="{BB962C8B-B14F-4D97-AF65-F5344CB8AC3E}">
        <p14:creationId xmlns:p14="http://schemas.microsoft.com/office/powerpoint/2010/main" val="144045022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5A4294-2060-44EC-9D41-335E78644561}"/>
              </a:ext>
            </a:extLst>
          </p:cNvPr>
          <p:cNvSpPr>
            <a:spLocks noGrp="1"/>
          </p:cNvSpPr>
          <p:nvPr>
            <p:ph type="title"/>
          </p:nvPr>
        </p:nvSpPr>
        <p:spPr/>
        <p:txBody>
          <a:bodyPr/>
          <a:lstStyle/>
          <a:p>
            <a:r>
              <a:rPr lang="en-US"/>
              <a:t>Click to edit Master title style</a:t>
            </a:r>
            <a:endParaRPr lang="en-AU"/>
          </a:p>
        </p:txBody>
      </p:sp>
      <p:sp>
        <p:nvSpPr>
          <p:cNvPr id="3" name="Content Placeholder 2">
            <a:extLst>
              <a:ext uri="{FF2B5EF4-FFF2-40B4-BE49-F238E27FC236}">
                <a16:creationId xmlns:a16="http://schemas.microsoft.com/office/drawing/2014/main" id="{795B0B3B-67EE-435F-8009-4ED008822492}"/>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Content Placeholder 3">
            <a:extLst>
              <a:ext uri="{FF2B5EF4-FFF2-40B4-BE49-F238E27FC236}">
                <a16:creationId xmlns:a16="http://schemas.microsoft.com/office/drawing/2014/main" id="{E77DAA27-D29E-4BBA-8243-23E77A710E53}"/>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5" name="Date Placeholder 4">
            <a:extLst>
              <a:ext uri="{FF2B5EF4-FFF2-40B4-BE49-F238E27FC236}">
                <a16:creationId xmlns:a16="http://schemas.microsoft.com/office/drawing/2014/main" id="{2315E60B-9BD2-4918-B303-1E3BD4376C38}"/>
              </a:ext>
            </a:extLst>
          </p:cNvPr>
          <p:cNvSpPr>
            <a:spLocks noGrp="1"/>
          </p:cNvSpPr>
          <p:nvPr>
            <p:ph type="dt" sz="half" idx="10"/>
          </p:nvPr>
        </p:nvSpPr>
        <p:spPr/>
        <p:txBody>
          <a:bodyPr/>
          <a:lstStyle/>
          <a:p>
            <a:fld id="{22E9A114-DB43-4BDF-B3A4-6C3B8FD359FA}" type="datetimeFigureOut">
              <a:rPr lang="en-AU" smtClean="0"/>
              <a:t>11/04/2022</a:t>
            </a:fld>
            <a:endParaRPr lang="en-AU"/>
          </a:p>
        </p:txBody>
      </p:sp>
      <p:sp>
        <p:nvSpPr>
          <p:cNvPr id="6" name="Footer Placeholder 5">
            <a:extLst>
              <a:ext uri="{FF2B5EF4-FFF2-40B4-BE49-F238E27FC236}">
                <a16:creationId xmlns:a16="http://schemas.microsoft.com/office/drawing/2014/main" id="{47D17ACA-0CD2-4489-A312-A2D1ED5FACAD}"/>
              </a:ext>
            </a:extLst>
          </p:cNvPr>
          <p:cNvSpPr>
            <a:spLocks noGrp="1"/>
          </p:cNvSpPr>
          <p:nvPr>
            <p:ph type="ftr" sz="quarter" idx="11"/>
          </p:nvPr>
        </p:nvSpPr>
        <p:spPr/>
        <p:txBody>
          <a:bodyPr/>
          <a:lstStyle/>
          <a:p>
            <a:endParaRPr lang="en-AU"/>
          </a:p>
        </p:txBody>
      </p:sp>
      <p:sp>
        <p:nvSpPr>
          <p:cNvPr id="7" name="Slide Number Placeholder 6">
            <a:extLst>
              <a:ext uri="{FF2B5EF4-FFF2-40B4-BE49-F238E27FC236}">
                <a16:creationId xmlns:a16="http://schemas.microsoft.com/office/drawing/2014/main" id="{AE06F4A5-E677-4AB4-AB1B-A0C160B1FE0F}"/>
              </a:ext>
            </a:extLst>
          </p:cNvPr>
          <p:cNvSpPr>
            <a:spLocks noGrp="1"/>
          </p:cNvSpPr>
          <p:nvPr>
            <p:ph type="sldNum" sz="quarter" idx="12"/>
          </p:nvPr>
        </p:nvSpPr>
        <p:spPr/>
        <p:txBody>
          <a:bodyPr/>
          <a:lstStyle/>
          <a:p>
            <a:fld id="{567ECF52-77E2-4735-9083-B4C02BC94F59}" type="slidenum">
              <a:rPr lang="en-AU" smtClean="0"/>
              <a:t>‹#›</a:t>
            </a:fld>
            <a:endParaRPr lang="en-AU"/>
          </a:p>
        </p:txBody>
      </p:sp>
    </p:spTree>
    <p:extLst>
      <p:ext uri="{BB962C8B-B14F-4D97-AF65-F5344CB8AC3E}">
        <p14:creationId xmlns:p14="http://schemas.microsoft.com/office/powerpoint/2010/main" val="298640182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4E15E6-A180-4590-B47B-2E19D7781D6F}"/>
              </a:ext>
            </a:extLst>
          </p:cNvPr>
          <p:cNvSpPr>
            <a:spLocks noGrp="1"/>
          </p:cNvSpPr>
          <p:nvPr>
            <p:ph type="title"/>
          </p:nvPr>
        </p:nvSpPr>
        <p:spPr>
          <a:xfrm>
            <a:off x="839788" y="365125"/>
            <a:ext cx="10515600" cy="1325563"/>
          </a:xfrm>
        </p:spPr>
        <p:txBody>
          <a:bodyPr/>
          <a:lstStyle/>
          <a:p>
            <a:r>
              <a:rPr lang="en-US"/>
              <a:t>Click to edit Master title style</a:t>
            </a:r>
            <a:endParaRPr lang="en-AU"/>
          </a:p>
        </p:txBody>
      </p:sp>
      <p:sp>
        <p:nvSpPr>
          <p:cNvPr id="3" name="Text Placeholder 2">
            <a:extLst>
              <a:ext uri="{FF2B5EF4-FFF2-40B4-BE49-F238E27FC236}">
                <a16:creationId xmlns:a16="http://schemas.microsoft.com/office/drawing/2014/main" id="{C52CE32D-C691-4DA1-90DD-B8B391C20D6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1C933300-EA76-46E5-9C4E-88D435F4956C}"/>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5" name="Text Placeholder 4">
            <a:extLst>
              <a:ext uri="{FF2B5EF4-FFF2-40B4-BE49-F238E27FC236}">
                <a16:creationId xmlns:a16="http://schemas.microsoft.com/office/drawing/2014/main" id="{3D817F60-8688-414C-9058-8D3C9C5172B9}"/>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5BDC91B5-A4CF-4642-9582-14D1AF55AD8A}"/>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7" name="Date Placeholder 6">
            <a:extLst>
              <a:ext uri="{FF2B5EF4-FFF2-40B4-BE49-F238E27FC236}">
                <a16:creationId xmlns:a16="http://schemas.microsoft.com/office/drawing/2014/main" id="{DD563549-57B6-4DB4-B6C7-68226483EE1B}"/>
              </a:ext>
            </a:extLst>
          </p:cNvPr>
          <p:cNvSpPr>
            <a:spLocks noGrp="1"/>
          </p:cNvSpPr>
          <p:nvPr>
            <p:ph type="dt" sz="half" idx="10"/>
          </p:nvPr>
        </p:nvSpPr>
        <p:spPr/>
        <p:txBody>
          <a:bodyPr/>
          <a:lstStyle/>
          <a:p>
            <a:fld id="{22E9A114-DB43-4BDF-B3A4-6C3B8FD359FA}" type="datetimeFigureOut">
              <a:rPr lang="en-AU" smtClean="0"/>
              <a:t>11/04/2022</a:t>
            </a:fld>
            <a:endParaRPr lang="en-AU"/>
          </a:p>
        </p:txBody>
      </p:sp>
      <p:sp>
        <p:nvSpPr>
          <p:cNvPr id="8" name="Footer Placeholder 7">
            <a:extLst>
              <a:ext uri="{FF2B5EF4-FFF2-40B4-BE49-F238E27FC236}">
                <a16:creationId xmlns:a16="http://schemas.microsoft.com/office/drawing/2014/main" id="{C7007A82-B530-47C6-8851-CAC0A9D99C4B}"/>
              </a:ext>
            </a:extLst>
          </p:cNvPr>
          <p:cNvSpPr>
            <a:spLocks noGrp="1"/>
          </p:cNvSpPr>
          <p:nvPr>
            <p:ph type="ftr" sz="quarter" idx="11"/>
          </p:nvPr>
        </p:nvSpPr>
        <p:spPr/>
        <p:txBody>
          <a:bodyPr/>
          <a:lstStyle/>
          <a:p>
            <a:endParaRPr lang="en-AU"/>
          </a:p>
        </p:txBody>
      </p:sp>
      <p:sp>
        <p:nvSpPr>
          <p:cNvPr id="9" name="Slide Number Placeholder 8">
            <a:extLst>
              <a:ext uri="{FF2B5EF4-FFF2-40B4-BE49-F238E27FC236}">
                <a16:creationId xmlns:a16="http://schemas.microsoft.com/office/drawing/2014/main" id="{896E2A14-0CB8-49BE-B585-CA31AA8BF248}"/>
              </a:ext>
            </a:extLst>
          </p:cNvPr>
          <p:cNvSpPr>
            <a:spLocks noGrp="1"/>
          </p:cNvSpPr>
          <p:nvPr>
            <p:ph type="sldNum" sz="quarter" idx="12"/>
          </p:nvPr>
        </p:nvSpPr>
        <p:spPr/>
        <p:txBody>
          <a:bodyPr/>
          <a:lstStyle/>
          <a:p>
            <a:fld id="{567ECF52-77E2-4735-9083-B4C02BC94F59}" type="slidenum">
              <a:rPr lang="en-AU" smtClean="0"/>
              <a:t>‹#›</a:t>
            </a:fld>
            <a:endParaRPr lang="en-AU"/>
          </a:p>
        </p:txBody>
      </p:sp>
    </p:spTree>
    <p:extLst>
      <p:ext uri="{BB962C8B-B14F-4D97-AF65-F5344CB8AC3E}">
        <p14:creationId xmlns:p14="http://schemas.microsoft.com/office/powerpoint/2010/main" val="337277894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269A68-3056-4FE3-88CB-B030724293E8}"/>
              </a:ext>
            </a:extLst>
          </p:cNvPr>
          <p:cNvSpPr>
            <a:spLocks noGrp="1"/>
          </p:cNvSpPr>
          <p:nvPr>
            <p:ph type="title"/>
          </p:nvPr>
        </p:nvSpPr>
        <p:spPr/>
        <p:txBody>
          <a:bodyPr/>
          <a:lstStyle/>
          <a:p>
            <a:r>
              <a:rPr lang="en-US"/>
              <a:t>Click to edit Master title style</a:t>
            </a:r>
            <a:endParaRPr lang="en-AU"/>
          </a:p>
        </p:txBody>
      </p:sp>
      <p:sp>
        <p:nvSpPr>
          <p:cNvPr id="3" name="Date Placeholder 2">
            <a:extLst>
              <a:ext uri="{FF2B5EF4-FFF2-40B4-BE49-F238E27FC236}">
                <a16:creationId xmlns:a16="http://schemas.microsoft.com/office/drawing/2014/main" id="{B89D2096-3037-4154-84B5-41EC2129ABF8}"/>
              </a:ext>
            </a:extLst>
          </p:cNvPr>
          <p:cNvSpPr>
            <a:spLocks noGrp="1"/>
          </p:cNvSpPr>
          <p:nvPr>
            <p:ph type="dt" sz="half" idx="10"/>
          </p:nvPr>
        </p:nvSpPr>
        <p:spPr/>
        <p:txBody>
          <a:bodyPr/>
          <a:lstStyle/>
          <a:p>
            <a:fld id="{22E9A114-DB43-4BDF-B3A4-6C3B8FD359FA}" type="datetimeFigureOut">
              <a:rPr lang="en-AU" smtClean="0"/>
              <a:t>11/04/2022</a:t>
            </a:fld>
            <a:endParaRPr lang="en-AU"/>
          </a:p>
        </p:txBody>
      </p:sp>
      <p:sp>
        <p:nvSpPr>
          <p:cNvPr id="4" name="Footer Placeholder 3">
            <a:extLst>
              <a:ext uri="{FF2B5EF4-FFF2-40B4-BE49-F238E27FC236}">
                <a16:creationId xmlns:a16="http://schemas.microsoft.com/office/drawing/2014/main" id="{A9AFC009-3486-4089-B344-2AA5923B3000}"/>
              </a:ext>
            </a:extLst>
          </p:cNvPr>
          <p:cNvSpPr>
            <a:spLocks noGrp="1"/>
          </p:cNvSpPr>
          <p:nvPr>
            <p:ph type="ftr" sz="quarter" idx="11"/>
          </p:nvPr>
        </p:nvSpPr>
        <p:spPr/>
        <p:txBody>
          <a:bodyPr/>
          <a:lstStyle/>
          <a:p>
            <a:endParaRPr lang="en-AU"/>
          </a:p>
        </p:txBody>
      </p:sp>
      <p:sp>
        <p:nvSpPr>
          <p:cNvPr id="5" name="Slide Number Placeholder 4">
            <a:extLst>
              <a:ext uri="{FF2B5EF4-FFF2-40B4-BE49-F238E27FC236}">
                <a16:creationId xmlns:a16="http://schemas.microsoft.com/office/drawing/2014/main" id="{99B95C59-54A3-4926-A80A-420FD9EBC161}"/>
              </a:ext>
            </a:extLst>
          </p:cNvPr>
          <p:cNvSpPr>
            <a:spLocks noGrp="1"/>
          </p:cNvSpPr>
          <p:nvPr>
            <p:ph type="sldNum" sz="quarter" idx="12"/>
          </p:nvPr>
        </p:nvSpPr>
        <p:spPr/>
        <p:txBody>
          <a:bodyPr/>
          <a:lstStyle/>
          <a:p>
            <a:fld id="{567ECF52-77E2-4735-9083-B4C02BC94F59}" type="slidenum">
              <a:rPr lang="en-AU" smtClean="0"/>
              <a:t>‹#›</a:t>
            </a:fld>
            <a:endParaRPr lang="en-AU"/>
          </a:p>
        </p:txBody>
      </p:sp>
    </p:spTree>
    <p:extLst>
      <p:ext uri="{BB962C8B-B14F-4D97-AF65-F5344CB8AC3E}">
        <p14:creationId xmlns:p14="http://schemas.microsoft.com/office/powerpoint/2010/main" val="233417177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7C42FBA8-F728-4C3F-94CD-3F64FE07159E}"/>
              </a:ext>
            </a:extLst>
          </p:cNvPr>
          <p:cNvSpPr>
            <a:spLocks noGrp="1"/>
          </p:cNvSpPr>
          <p:nvPr>
            <p:ph type="dt" sz="half" idx="10"/>
          </p:nvPr>
        </p:nvSpPr>
        <p:spPr/>
        <p:txBody>
          <a:bodyPr/>
          <a:lstStyle/>
          <a:p>
            <a:fld id="{22E9A114-DB43-4BDF-B3A4-6C3B8FD359FA}" type="datetimeFigureOut">
              <a:rPr lang="en-AU" smtClean="0"/>
              <a:t>11/04/2022</a:t>
            </a:fld>
            <a:endParaRPr lang="en-AU"/>
          </a:p>
        </p:txBody>
      </p:sp>
      <p:sp>
        <p:nvSpPr>
          <p:cNvPr id="3" name="Footer Placeholder 2">
            <a:extLst>
              <a:ext uri="{FF2B5EF4-FFF2-40B4-BE49-F238E27FC236}">
                <a16:creationId xmlns:a16="http://schemas.microsoft.com/office/drawing/2014/main" id="{95553BD4-85E9-4350-9AB7-84BB8C1C5BF4}"/>
              </a:ext>
            </a:extLst>
          </p:cNvPr>
          <p:cNvSpPr>
            <a:spLocks noGrp="1"/>
          </p:cNvSpPr>
          <p:nvPr>
            <p:ph type="ftr" sz="quarter" idx="11"/>
          </p:nvPr>
        </p:nvSpPr>
        <p:spPr/>
        <p:txBody>
          <a:bodyPr/>
          <a:lstStyle/>
          <a:p>
            <a:endParaRPr lang="en-AU"/>
          </a:p>
        </p:txBody>
      </p:sp>
      <p:sp>
        <p:nvSpPr>
          <p:cNvPr id="4" name="Slide Number Placeholder 3">
            <a:extLst>
              <a:ext uri="{FF2B5EF4-FFF2-40B4-BE49-F238E27FC236}">
                <a16:creationId xmlns:a16="http://schemas.microsoft.com/office/drawing/2014/main" id="{42092DE3-C43B-4ED5-A496-B650D0740801}"/>
              </a:ext>
            </a:extLst>
          </p:cNvPr>
          <p:cNvSpPr>
            <a:spLocks noGrp="1"/>
          </p:cNvSpPr>
          <p:nvPr>
            <p:ph type="sldNum" sz="quarter" idx="12"/>
          </p:nvPr>
        </p:nvSpPr>
        <p:spPr/>
        <p:txBody>
          <a:bodyPr/>
          <a:lstStyle/>
          <a:p>
            <a:fld id="{567ECF52-77E2-4735-9083-B4C02BC94F59}" type="slidenum">
              <a:rPr lang="en-AU" smtClean="0"/>
              <a:t>‹#›</a:t>
            </a:fld>
            <a:endParaRPr lang="en-AU"/>
          </a:p>
        </p:txBody>
      </p:sp>
      <p:pic>
        <p:nvPicPr>
          <p:cNvPr id="5" name="Picture 4" descr="MHCC_PPT_Presentation_Logo_Cover_01.png">
            <a:extLst>
              <a:ext uri="{FF2B5EF4-FFF2-40B4-BE49-F238E27FC236}">
                <a16:creationId xmlns:a16="http://schemas.microsoft.com/office/drawing/2014/main" id="{B575B52B-BAD4-46CE-B21B-8F31861632A9}"/>
              </a:ext>
            </a:extLst>
          </p:cNvPr>
          <p:cNvPicPr>
            <a:picLocks noChangeAspect="1"/>
          </p:cNvPicPr>
          <p:nvPr userDrawn="1"/>
        </p:nvPicPr>
        <p:blipFill rotWithShape="1">
          <a:blip r:embed="rId2">
            <a:biLevel thresh="25000"/>
          </a:blip>
          <a:srcRect t="-5223" r="-740" b="-6"/>
          <a:stretch/>
        </p:blipFill>
        <p:spPr>
          <a:xfrm>
            <a:off x="11527963" y="6351657"/>
            <a:ext cx="530399" cy="340731"/>
          </a:xfrm>
          <a:prstGeom prst="rect">
            <a:avLst/>
          </a:prstGeom>
        </p:spPr>
      </p:pic>
    </p:spTree>
    <p:extLst>
      <p:ext uri="{BB962C8B-B14F-4D97-AF65-F5344CB8AC3E}">
        <p14:creationId xmlns:p14="http://schemas.microsoft.com/office/powerpoint/2010/main" val="243845275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79FDF6-7EE5-4D86-9F6B-E6CD2D713F03}"/>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AU"/>
          </a:p>
        </p:txBody>
      </p:sp>
      <p:sp>
        <p:nvSpPr>
          <p:cNvPr id="3" name="Content Placeholder 2">
            <a:extLst>
              <a:ext uri="{FF2B5EF4-FFF2-40B4-BE49-F238E27FC236}">
                <a16:creationId xmlns:a16="http://schemas.microsoft.com/office/drawing/2014/main" id="{043F890A-8A4F-464A-AD63-55A1D3C27859}"/>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Text Placeholder 3">
            <a:extLst>
              <a:ext uri="{FF2B5EF4-FFF2-40B4-BE49-F238E27FC236}">
                <a16:creationId xmlns:a16="http://schemas.microsoft.com/office/drawing/2014/main" id="{12B32871-2C13-49C3-BA8E-6C2C5C19DCB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2EF0BBE-6240-4537-A72C-12B3F0BFFF4F}"/>
              </a:ext>
            </a:extLst>
          </p:cNvPr>
          <p:cNvSpPr>
            <a:spLocks noGrp="1"/>
          </p:cNvSpPr>
          <p:nvPr>
            <p:ph type="dt" sz="half" idx="10"/>
          </p:nvPr>
        </p:nvSpPr>
        <p:spPr/>
        <p:txBody>
          <a:bodyPr/>
          <a:lstStyle/>
          <a:p>
            <a:fld id="{22E9A114-DB43-4BDF-B3A4-6C3B8FD359FA}" type="datetimeFigureOut">
              <a:rPr lang="en-AU" smtClean="0"/>
              <a:t>11/04/2022</a:t>
            </a:fld>
            <a:endParaRPr lang="en-AU"/>
          </a:p>
        </p:txBody>
      </p:sp>
      <p:sp>
        <p:nvSpPr>
          <p:cNvPr id="6" name="Footer Placeholder 5">
            <a:extLst>
              <a:ext uri="{FF2B5EF4-FFF2-40B4-BE49-F238E27FC236}">
                <a16:creationId xmlns:a16="http://schemas.microsoft.com/office/drawing/2014/main" id="{8CEE725C-2EF0-4A50-AEDC-8D8777735DEC}"/>
              </a:ext>
            </a:extLst>
          </p:cNvPr>
          <p:cNvSpPr>
            <a:spLocks noGrp="1"/>
          </p:cNvSpPr>
          <p:nvPr>
            <p:ph type="ftr" sz="quarter" idx="11"/>
          </p:nvPr>
        </p:nvSpPr>
        <p:spPr/>
        <p:txBody>
          <a:bodyPr/>
          <a:lstStyle/>
          <a:p>
            <a:endParaRPr lang="en-AU"/>
          </a:p>
        </p:txBody>
      </p:sp>
      <p:sp>
        <p:nvSpPr>
          <p:cNvPr id="7" name="Slide Number Placeholder 6">
            <a:extLst>
              <a:ext uri="{FF2B5EF4-FFF2-40B4-BE49-F238E27FC236}">
                <a16:creationId xmlns:a16="http://schemas.microsoft.com/office/drawing/2014/main" id="{306D305F-5CE8-478D-B2A2-DB880172D0A5}"/>
              </a:ext>
            </a:extLst>
          </p:cNvPr>
          <p:cNvSpPr>
            <a:spLocks noGrp="1"/>
          </p:cNvSpPr>
          <p:nvPr>
            <p:ph type="sldNum" sz="quarter" idx="12"/>
          </p:nvPr>
        </p:nvSpPr>
        <p:spPr/>
        <p:txBody>
          <a:bodyPr/>
          <a:lstStyle/>
          <a:p>
            <a:fld id="{567ECF52-77E2-4735-9083-B4C02BC94F59}" type="slidenum">
              <a:rPr lang="en-AU" smtClean="0"/>
              <a:t>‹#›</a:t>
            </a:fld>
            <a:endParaRPr lang="en-AU"/>
          </a:p>
        </p:txBody>
      </p:sp>
    </p:spTree>
    <p:extLst>
      <p:ext uri="{BB962C8B-B14F-4D97-AF65-F5344CB8AC3E}">
        <p14:creationId xmlns:p14="http://schemas.microsoft.com/office/powerpoint/2010/main" val="212265606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108310-F4B2-45E0-B592-F23DD63F66D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AU"/>
          </a:p>
        </p:txBody>
      </p:sp>
      <p:sp>
        <p:nvSpPr>
          <p:cNvPr id="3" name="Picture Placeholder 2">
            <a:extLst>
              <a:ext uri="{FF2B5EF4-FFF2-40B4-BE49-F238E27FC236}">
                <a16:creationId xmlns:a16="http://schemas.microsoft.com/office/drawing/2014/main" id="{DC727A99-FCE8-4D36-8E5B-13AC61017DAB}"/>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AU"/>
          </a:p>
        </p:txBody>
      </p:sp>
      <p:sp>
        <p:nvSpPr>
          <p:cNvPr id="4" name="Text Placeholder 3">
            <a:extLst>
              <a:ext uri="{FF2B5EF4-FFF2-40B4-BE49-F238E27FC236}">
                <a16:creationId xmlns:a16="http://schemas.microsoft.com/office/drawing/2014/main" id="{4F7ED59B-5D0F-45C1-A8E6-B1B0FE3AE88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F5CBA520-3104-411A-9C39-798BA3D19AA2}"/>
              </a:ext>
            </a:extLst>
          </p:cNvPr>
          <p:cNvSpPr>
            <a:spLocks noGrp="1"/>
          </p:cNvSpPr>
          <p:nvPr>
            <p:ph type="dt" sz="half" idx="10"/>
          </p:nvPr>
        </p:nvSpPr>
        <p:spPr/>
        <p:txBody>
          <a:bodyPr/>
          <a:lstStyle/>
          <a:p>
            <a:fld id="{22E9A114-DB43-4BDF-B3A4-6C3B8FD359FA}" type="datetimeFigureOut">
              <a:rPr lang="en-AU" smtClean="0"/>
              <a:t>11/04/2022</a:t>
            </a:fld>
            <a:endParaRPr lang="en-AU"/>
          </a:p>
        </p:txBody>
      </p:sp>
      <p:sp>
        <p:nvSpPr>
          <p:cNvPr id="6" name="Footer Placeholder 5">
            <a:extLst>
              <a:ext uri="{FF2B5EF4-FFF2-40B4-BE49-F238E27FC236}">
                <a16:creationId xmlns:a16="http://schemas.microsoft.com/office/drawing/2014/main" id="{AD46E670-5136-4EAE-9F35-A0FF1A4CBC6C}"/>
              </a:ext>
            </a:extLst>
          </p:cNvPr>
          <p:cNvSpPr>
            <a:spLocks noGrp="1"/>
          </p:cNvSpPr>
          <p:nvPr>
            <p:ph type="ftr" sz="quarter" idx="11"/>
          </p:nvPr>
        </p:nvSpPr>
        <p:spPr/>
        <p:txBody>
          <a:bodyPr/>
          <a:lstStyle/>
          <a:p>
            <a:endParaRPr lang="en-AU"/>
          </a:p>
        </p:txBody>
      </p:sp>
      <p:sp>
        <p:nvSpPr>
          <p:cNvPr id="7" name="Slide Number Placeholder 6">
            <a:extLst>
              <a:ext uri="{FF2B5EF4-FFF2-40B4-BE49-F238E27FC236}">
                <a16:creationId xmlns:a16="http://schemas.microsoft.com/office/drawing/2014/main" id="{D677FD2F-F9B2-44D0-9E7D-0F0F00133988}"/>
              </a:ext>
            </a:extLst>
          </p:cNvPr>
          <p:cNvSpPr>
            <a:spLocks noGrp="1"/>
          </p:cNvSpPr>
          <p:nvPr>
            <p:ph type="sldNum" sz="quarter" idx="12"/>
          </p:nvPr>
        </p:nvSpPr>
        <p:spPr/>
        <p:txBody>
          <a:bodyPr/>
          <a:lstStyle/>
          <a:p>
            <a:fld id="{567ECF52-77E2-4735-9083-B4C02BC94F59}" type="slidenum">
              <a:rPr lang="en-AU" smtClean="0"/>
              <a:t>‹#›</a:t>
            </a:fld>
            <a:endParaRPr lang="en-AU"/>
          </a:p>
        </p:txBody>
      </p:sp>
    </p:spTree>
    <p:extLst>
      <p:ext uri="{BB962C8B-B14F-4D97-AF65-F5344CB8AC3E}">
        <p14:creationId xmlns:p14="http://schemas.microsoft.com/office/powerpoint/2010/main" val="355162113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3DA268FB-CD04-403D-A4E8-4A2E7914FBF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AU"/>
          </a:p>
        </p:txBody>
      </p:sp>
      <p:sp>
        <p:nvSpPr>
          <p:cNvPr id="3" name="Text Placeholder 2">
            <a:extLst>
              <a:ext uri="{FF2B5EF4-FFF2-40B4-BE49-F238E27FC236}">
                <a16:creationId xmlns:a16="http://schemas.microsoft.com/office/drawing/2014/main" id="{0B1287B2-606E-4A5F-9334-5B3BA539A5F3}"/>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a:extLst>
              <a:ext uri="{FF2B5EF4-FFF2-40B4-BE49-F238E27FC236}">
                <a16:creationId xmlns:a16="http://schemas.microsoft.com/office/drawing/2014/main" id="{CD3A5686-D978-45A6-A271-AA97B2B7A9FD}"/>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2E9A114-DB43-4BDF-B3A4-6C3B8FD359FA}" type="datetimeFigureOut">
              <a:rPr lang="en-AU" smtClean="0"/>
              <a:t>11/04/2022</a:t>
            </a:fld>
            <a:endParaRPr lang="en-AU"/>
          </a:p>
        </p:txBody>
      </p:sp>
      <p:sp>
        <p:nvSpPr>
          <p:cNvPr id="5" name="Footer Placeholder 4">
            <a:extLst>
              <a:ext uri="{FF2B5EF4-FFF2-40B4-BE49-F238E27FC236}">
                <a16:creationId xmlns:a16="http://schemas.microsoft.com/office/drawing/2014/main" id="{32BE552C-5B33-4601-8C18-4ADC8703273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AU"/>
          </a:p>
        </p:txBody>
      </p:sp>
      <p:sp>
        <p:nvSpPr>
          <p:cNvPr id="6" name="Slide Number Placeholder 5">
            <a:extLst>
              <a:ext uri="{FF2B5EF4-FFF2-40B4-BE49-F238E27FC236}">
                <a16:creationId xmlns:a16="http://schemas.microsoft.com/office/drawing/2014/main" id="{3A68DCCF-763D-4082-BABA-580AFEF7F7A6}"/>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67ECF52-77E2-4735-9083-B4C02BC94F59}" type="slidenum">
              <a:rPr lang="en-AU" smtClean="0"/>
              <a:t>‹#›</a:t>
            </a:fld>
            <a:endParaRPr lang="en-AU"/>
          </a:p>
        </p:txBody>
      </p:sp>
      <p:sp>
        <p:nvSpPr>
          <p:cNvPr id="7" name="MSIPCMContentMarking" descr="{&quot;HashCode&quot;:904758361,&quot;Placement&quot;:&quot;Footer&quot;,&quot;Top&quot;:517.4484,&quot;Left&quot;:443.117157,&quot;SlideWidth&quot;:960,&quot;SlideHeight&quot;:540}">
            <a:extLst>
              <a:ext uri="{FF2B5EF4-FFF2-40B4-BE49-F238E27FC236}">
                <a16:creationId xmlns:a16="http://schemas.microsoft.com/office/drawing/2014/main" id="{9FAD1558-B112-4196-BDEB-B304B355E9AE}"/>
              </a:ext>
            </a:extLst>
          </p:cNvPr>
          <p:cNvSpPr txBox="1"/>
          <p:nvPr userDrawn="1"/>
        </p:nvSpPr>
        <p:spPr>
          <a:xfrm>
            <a:off x="5627588" y="6571595"/>
            <a:ext cx="936825" cy="286405"/>
          </a:xfrm>
          <a:prstGeom prst="rect">
            <a:avLst/>
          </a:prstGeom>
          <a:noFill/>
        </p:spPr>
        <p:txBody>
          <a:bodyPr vert="horz" wrap="square" lIns="0" tIns="0" rIns="0" bIns="0" rtlCol="0" anchor="ctr" anchorCtr="1">
            <a:spAutoFit/>
          </a:bodyPr>
          <a:lstStyle/>
          <a:p>
            <a:pPr algn="ctr">
              <a:spcBef>
                <a:spcPts val="0"/>
              </a:spcBef>
              <a:spcAft>
                <a:spcPts val="0"/>
              </a:spcAft>
            </a:pPr>
            <a:r>
              <a:rPr lang="en-AU" sz="1000">
                <a:solidFill>
                  <a:srgbClr val="000000"/>
                </a:solidFill>
                <a:latin typeface="Arial Black" panose="020B0A04020102020204" pitchFamily="34" charset="0"/>
              </a:rPr>
              <a:t>OFFICIAL</a:t>
            </a:r>
          </a:p>
        </p:txBody>
      </p:sp>
    </p:spTree>
    <p:extLst>
      <p:ext uri="{BB962C8B-B14F-4D97-AF65-F5344CB8AC3E}">
        <p14:creationId xmlns:p14="http://schemas.microsoft.com/office/powerpoint/2010/main" val="168945032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chart" Target="../charts/chart5.xml"/><Relationship Id="rId2" Type="http://schemas.openxmlformats.org/officeDocument/2006/relationships/chart" Target="../charts/chart4.xml"/><Relationship Id="rId1" Type="http://schemas.openxmlformats.org/officeDocument/2006/relationships/slideLayout" Target="../slideLayouts/slideLayout2.xml"/><Relationship Id="rId5" Type="http://schemas.openxmlformats.org/officeDocument/2006/relationships/chart" Target="../charts/chart7.xml"/><Relationship Id="rId4" Type="http://schemas.openxmlformats.org/officeDocument/2006/relationships/chart" Target="../charts/chart6.xml"/></Relationships>
</file>

<file path=ppt/slides/_rels/slide11.xml.rels><?xml version="1.0" encoding="UTF-8" standalone="yes"?>
<Relationships xmlns="http://schemas.openxmlformats.org/package/2006/relationships"><Relationship Id="rId8" Type="http://schemas.openxmlformats.org/officeDocument/2006/relationships/image" Target="../media/image21.svg"/><Relationship Id="rId13" Type="http://schemas.openxmlformats.org/officeDocument/2006/relationships/image" Target="../media/image24.png"/><Relationship Id="rId3" Type="http://schemas.openxmlformats.org/officeDocument/2006/relationships/image" Target="../media/image16.png"/><Relationship Id="rId7" Type="http://schemas.openxmlformats.org/officeDocument/2006/relationships/image" Target="../media/image20.png"/><Relationship Id="rId12" Type="http://schemas.openxmlformats.org/officeDocument/2006/relationships/chart" Target="../charts/chart9.xml"/><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19.svg"/><Relationship Id="rId11" Type="http://schemas.openxmlformats.org/officeDocument/2006/relationships/chart" Target="../charts/chart8.xml"/><Relationship Id="rId5" Type="http://schemas.openxmlformats.org/officeDocument/2006/relationships/image" Target="../media/image18.png"/><Relationship Id="rId10" Type="http://schemas.openxmlformats.org/officeDocument/2006/relationships/image" Target="../media/image23.svg"/><Relationship Id="rId4" Type="http://schemas.openxmlformats.org/officeDocument/2006/relationships/image" Target="../media/image17.svg"/><Relationship Id="rId9" Type="http://schemas.openxmlformats.org/officeDocument/2006/relationships/image" Target="../media/image22.png"/><Relationship Id="rId14" Type="http://schemas.openxmlformats.org/officeDocument/2006/relationships/image" Target="../media/image25.svg"/></Relationships>
</file>

<file path=ppt/slides/_rels/slide12.xml.rels><?xml version="1.0" encoding="UTF-8" standalone="yes"?>
<Relationships xmlns="http://schemas.openxmlformats.org/package/2006/relationships"><Relationship Id="rId3" Type="http://schemas.openxmlformats.org/officeDocument/2006/relationships/chart" Target="../charts/chart11.xml"/><Relationship Id="rId2" Type="http://schemas.openxmlformats.org/officeDocument/2006/relationships/chart" Target="../charts/chart10.xml"/><Relationship Id="rId1" Type="http://schemas.openxmlformats.org/officeDocument/2006/relationships/slideLayout" Target="../slideLayouts/slideLayout2.xml"/><Relationship Id="rId5" Type="http://schemas.openxmlformats.org/officeDocument/2006/relationships/chart" Target="../charts/chart13.xml"/><Relationship Id="rId4" Type="http://schemas.openxmlformats.org/officeDocument/2006/relationships/chart" Target="../charts/chart12.xml"/></Relationships>
</file>

<file path=ppt/slides/_rels/slide13.xml.rels><?xml version="1.0" encoding="UTF-8" standalone="yes"?>
<Relationships xmlns="http://schemas.openxmlformats.org/package/2006/relationships"><Relationship Id="rId3" Type="http://schemas.openxmlformats.org/officeDocument/2006/relationships/image" Target="../media/image27.svg"/><Relationship Id="rId2" Type="http://schemas.openxmlformats.org/officeDocument/2006/relationships/image" Target="../media/image26.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chart" Target="../charts/chart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chart" Target="../charts/chart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29.svg"/><Relationship Id="rId7" Type="http://schemas.openxmlformats.org/officeDocument/2006/relationships/image" Target="../media/image33.svg"/><Relationship Id="rId2" Type="http://schemas.openxmlformats.org/officeDocument/2006/relationships/image" Target="../media/image28.png"/><Relationship Id="rId1" Type="http://schemas.openxmlformats.org/officeDocument/2006/relationships/slideLayout" Target="../slideLayouts/slideLayout1.xml"/><Relationship Id="rId6" Type="http://schemas.openxmlformats.org/officeDocument/2006/relationships/image" Target="../media/image32.png"/><Relationship Id="rId5" Type="http://schemas.openxmlformats.org/officeDocument/2006/relationships/image" Target="../media/image31.svg"/><Relationship Id="rId4" Type="http://schemas.openxmlformats.org/officeDocument/2006/relationships/image" Target="../media/image30.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image" Target="../media/image3.svg"/><Relationship Id="rId7" Type="http://schemas.openxmlformats.org/officeDocument/2006/relationships/image" Target="../media/image7.svg"/><Relationship Id="rId2"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image" Target="../media/image6.png"/><Relationship Id="rId11" Type="http://schemas.openxmlformats.org/officeDocument/2006/relationships/image" Target="../media/image11.svg"/><Relationship Id="rId5" Type="http://schemas.openxmlformats.org/officeDocument/2006/relationships/image" Target="../media/image5.svg"/><Relationship Id="rId10" Type="http://schemas.openxmlformats.org/officeDocument/2006/relationships/image" Target="../media/image10.png"/><Relationship Id="rId4" Type="http://schemas.openxmlformats.org/officeDocument/2006/relationships/image" Target="../media/image4.png"/><Relationship Id="rId9" Type="http://schemas.openxmlformats.org/officeDocument/2006/relationships/image" Target="../media/image9.svg"/></Relationships>
</file>

<file path=ppt/slides/_rels/slide4.xml.rels><?xml version="1.0" encoding="UTF-8" standalone="yes"?>
<Relationships xmlns="http://schemas.openxmlformats.org/package/2006/relationships"><Relationship Id="rId3" Type="http://schemas.openxmlformats.org/officeDocument/2006/relationships/image" Target="../media/image13.svg"/><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chart" Target="../charts/chart3.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15.svg"/><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C5DAB5BD-48D5-4B21-9CF4-9675C532C9C6}"/>
              </a:ext>
            </a:extLst>
          </p:cNvPr>
          <p:cNvSpPr/>
          <p:nvPr/>
        </p:nvSpPr>
        <p:spPr>
          <a:xfrm>
            <a:off x="0" y="0"/>
            <a:ext cx="12192000" cy="3465513"/>
          </a:xfrm>
          <a:prstGeom prst="rect">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4" name="Rectangle 3">
            <a:extLst>
              <a:ext uri="{FF2B5EF4-FFF2-40B4-BE49-F238E27FC236}">
                <a16:creationId xmlns:a16="http://schemas.microsoft.com/office/drawing/2014/main" id="{2399216E-47EF-40CC-9A86-D86A49DFB84C}"/>
              </a:ext>
            </a:extLst>
          </p:cNvPr>
          <p:cNvSpPr/>
          <p:nvPr/>
        </p:nvSpPr>
        <p:spPr>
          <a:xfrm>
            <a:off x="0" y="3429001"/>
            <a:ext cx="12192000" cy="34290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5" name="Picture 4" descr="MHCC_PPT_Presentation_Logo_Cover_01.png">
            <a:extLst>
              <a:ext uri="{FF2B5EF4-FFF2-40B4-BE49-F238E27FC236}">
                <a16:creationId xmlns:a16="http://schemas.microsoft.com/office/drawing/2014/main" id="{920C6FBA-1821-42D2-9690-00369EF63D55}"/>
              </a:ext>
            </a:extLst>
          </p:cNvPr>
          <p:cNvPicPr>
            <a:picLocks noChangeAspect="1"/>
          </p:cNvPicPr>
          <p:nvPr/>
        </p:nvPicPr>
        <p:blipFill rotWithShape="1">
          <a:blip r:embed="rId2"/>
          <a:srcRect t="-5223" r="-740" b="-6"/>
          <a:stretch/>
        </p:blipFill>
        <p:spPr>
          <a:xfrm>
            <a:off x="9427019" y="4930539"/>
            <a:ext cx="2485581" cy="1596750"/>
          </a:xfrm>
          <a:prstGeom prst="rect">
            <a:avLst/>
          </a:prstGeom>
        </p:spPr>
      </p:pic>
      <p:sp>
        <p:nvSpPr>
          <p:cNvPr id="2" name="Title 1">
            <a:extLst>
              <a:ext uri="{FF2B5EF4-FFF2-40B4-BE49-F238E27FC236}">
                <a16:creationId xmlns:a16="http://schemas.microsoft.com/office/drawing/2014/main" id="{9397E537-13FD-4378-9583-8D5B5C02A877}"/>
              </a:ext>
            </a:extLst>
          </p:cNvPr>
          <p:cNvSpPr>
            <a:spLocks noGrp="1"/>
          </p:cNvSpPr>
          <p:nvPr>
            <p:ph type="ctrTitle"/>
          </p:nvPr>
        </p:nvSpPr>
        <p:spPr>
          <a:xfrm>
            <a:off x="789708" y="1385490"/>
            <a:ext cx="7298490" cy="2226769"/>
          </a:xfrm>
        </p:spPr>
        <p:txBody>
          <a:bodyPr anchor="t">
            <a:normAutofit/>
          </a:bodyPr>
          <a:lstStyle/>
          <a:p>
            <a:pPr algn="l"/>
            <a:r>
              <a:rPr lang="en-AU" sz="4400" dirty="0">
                <a:solidFill>
                  <a:schemeClr val="bg1"/>
                </a:solidFill>
                <a:latin typeface="Arial Rounded MT Bold" panose="020F0704030504030204" pitchFamily="34" charset="0"/>
                <a:cs typeface="Arial" panose="020B0604020202020204" pitchFamily="34" charset="0"/>
              </a:rPr>
              <a:t>Summary of service provider complaint report:</a:t>
            </a:r>
            <a:br>
              <a:rPr lang="en-AU" sz="4800" dirty="0">
                <a:solidFill>
                  <a:schemeClr val="bg1"/>
                </a:solidFill>
                <a:latin typeface="Arial Rounded MT Bold" panose="020F0704030504030204" pitchFamily="34" charset="0"/>
                <a:cs typeface="Arial" panose="020B0604020202020204" pitchFamily="34" charset="0"/>
              </a:rPr>
            </a:br>
            <a:r>
              <a:rPr lang="en-AU" sz="4800" dirty="0">
                <a:solidFill>
                  <a:schemeClr val="bg1"/>
                </a:solidFill>
                <a:latin typeface="Arial Rounded MT Bold" panose="020F0704030504030204" pitchFamily="34" charset="0"/>
                <a:cs typeface="Arial" panose="020B0604020202020204" pitchFamily="34" charset="0"/>
              </a:rPr>
              <a:t>Goulburn Valley Health</a:t>
            </a:r>
            <a:endParaRPr lang="en-AU" sz="4800" b="1" i="1" dirty="0">
              <a:solidFill>
                <a:schemeClr val="bg1"/>
              </a:solidFill>
              <a:latin typeface="Arial Rounded MT Bold" panose="020F0704030504030204" pitchFamily="34" charset="0"/>
              <a:cs typeface="Arial" panose="020B0604020202020204" pitchFamily="34" charset="0"/>
            </a:endParaRPr>
          </a:p>
        </p:txBody>
      </p:sp>
      <p:sp>
        <p:nvSpPr>
          <p:cNvPr id="3" name="Subtitle 2">
            <a:extLst>
              <a:ext uri="{FF2B5EF4-FFF2-40B4-BE49-F238E27FC236}">
                <a16:creationId xmlns:a16="http://schemas.microsoft.com/office/drawing/2014/main" id="{FC5905F1-825F-4149-93DA-1DF2DDB107D2}"/>
              </a:ext>
            </a:extLst>
          </p:cNvPr>
          <p:cNvSpPr>
            <a:spLocks noGrp="1"/>
          </p:cNvSpPr>
          <p:nvPr>
            <p:ph type="subTitle" idx="1"/>
          </p:nvPr>
        </p:nvSpPr>
        <p:spPr>
          <a:xfrm>
            <a:off x="789708" y="3686933"/>
            <a:ext cx="7298490" cy="2487212"/>
          </a:xfrm>
        </p:spPr>
        <p:txBody>
          <a:bodyPr anchor="t">
            <a:normAutofit/>
          </a:bodyPr>
          <a:lstStyle/>
          <a:p>
            <a:pPr algn="l"/>
            <a:r>
              <a:rPr lang="en-US" sz="2800" dirty="0">
                <a:solidFill>
                  <a:schemeClr val="bg1"/>
                </a:solidFill>
                <a:latin typeface="Arial Rounded MT Bold" panose="020F0704030504030204" pitchFamily="34" charset="0"/>
                <a:cs typeface="Arial" panose="020B0604020202020204" pitchFamily="34" charset="0"/>
              </a:rPr>
              <a:t>2019-20</a:t>
            </a:r>
            <a:endParaRPr lang="en-AU" sz="2800" dirty="0">
              <a:solidFill>
                <a:schemeClr val="bg1"/>
              </a:solidFill>
              <a:latin typeface="Arial Rounded MT Bold" panose="020F0704030504030204" pitchFamily="34" charset="0"/>
            </a:endParaRPr>
          </a:p>
        </p:txBody>
      </p:sp>
    </p:spTree>
    <p:extLst>
      <p:ext uri="{BB962C8B-B14F-4D97-AF65-F5344CB8AC3E}">
        <p14:creationId xmlns:p14="http://schemas.microsoft.com/office/powerpoint/2010/main" val="72825593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1240ABFD-158D-47F0-88FA-BAB5D67861BD}"/>
              </a:ext>
            </a:extLst>
          </p:cNvPr>
          <p:cNvSpPr/>
          <p:nvPr/>
        </p:nvSpPr>
        <p:spPr>
          <a:xfrm>
            <a:off x="5797530" y="1853221"/>
            <a:ext cx="5928406" cy="528099"/>
          </a:xfrm>
          <a:prstGeom prst="rect">
            <a:avLst/>
          </a:prstGeom>
          <a:solidFill>
            <a:srgbClr val="969696">
              <a:alpha val="902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370" name="Rectangle 369">
            <a:extLst>
              <a:ext uri="{FF2B5EF4-FFF2-40B4-BE49-F238E27FC236}">
                <a16:creationId xmlns:a16="http://schemas.microsoft.com/office/drawing/2014/main" id="{B48EF5F9-675D-44FE-941A-DA6EE89469EC}"/>
              </a:ext>
            </a:extLst>
          </p:cNvPr>
          <p:cNvSpPr/>
          <p:nvPr/>
        </p:nvSpPr>
        <p:spPr>
          <a:xfrm>
            <a:off x="5797530" y="2890418"/>
            <a:ext cx="5928406" cy="528099"/>
          </a:xfrm>
          <a:prstGeom prst="rect">
            <a:avLst/>
          </a:prstGeom>
          <a:solidFill>
            <a:srgbClr val="969696">
              <a:alpha val="902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371" name="Rectangle 370">
            <a:extLst>
              <a:ext uri="{FF2B5EF4-FFF2-40B4-BE49-F238E27FC236}">
                <a16:creationId xmlns:a16="http://schemas.microsoft.com/office/drawing/2014/main" id="{0CEDC25A-FA90-43E5-A4C7-59B07F8C5C1E}"/>
              </a:ext>
            </a:extLst>
          </p:cNvPr>
          <p:cNvSpPr/>
          <p:nvPr/>
        </p:nvSpPr>
        <p:spPr>
          <a:xfrm>
            <a:off x="5797530" y="3927615"/>
            <a:ext cx="5928406" cy="528099"/>
          </a:xfrm>
          <a:prstGeom prst="rect">
            <a:avLst/>
          </a:prstGeom>
          <a:solidFill>
            <a:srgbClr val="969696">
              <a:alpha val="902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372" name="Rectangle 371">
            <a:extLst>
              <a:ext uri="{FF2B5EF4-FFF2-40B4-BE49-F238E27FC236}">
                <a16:creationId xmlns:a16="http://schemas.microsoft.com/office/drawing/2014/main" id="{741E72E3-9DE8-4DE5-AF73-69BCDDE5CA0B}"/>
              </a:ext>
            </a:extLst>
          </p:cNvPr>
          <p:cNvSpPr/>
          <p:nvPr/>
        </p:nvSpPr>
        <p:spPr>
          <a:xfrm>
            <a:off x="5797530" y="4964812"/>
            <a:ext cx="5928406" cy="528099"/>
          </a:xfrm>
          <a:prstGeom prst="rect">
            <a:avLst/>
          </a:prstGeom>
          <a:solidFill>
            <a:srgbClr val="969696">
              <a:alpha val="902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373" name="Rectangle 372">
            <a:extLst>
              <a:ext uri="{FF2B5EF4-FFF2-40B4-BE49-F238E27FC236}">
                <a16:creationId xmlns:a16="http://schemas.microsoft.com/office/drawing/2014/main" id="{0FB3405C-F280-4DF0-8031-AEC8B23CDA20}"/>
              </a:ext>
            </a:extLst>
          </p:cNvPr>
          <p:cNvSpPr/>
          <p:nvPr/>
        </p:nvSpPr>
        <p:spPr>
          <a:xfrm>
            <a:off x="5797530" y="6002008"/>
            <a:ext cx="5928406" cy="528099"/>
          </a:xfrm>
          <a:prstGeom prst="rect">
            <a:avLst/>
          </a:prstGeom>
          <a:solidFill>
            <a:srgbClr val="969696">
              <a:alpha val="902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grpSp>
        <p:nvGrpSpPr>
          <p:cNvPr id="145" name="Group 144">
            <a:extLst>
              <a:ext uri="{FF2B5EF4-FFF2-40B4-BE49-F238E27FC236}">
                <a16:creationId xmlns:a16="http://schemas.microsoft.com/office/drawing/2014/main" id="{1FC8DAD8-197F-4DA6-8980-41BC5D8915B9}"/>
              </a:ext>
            </a:extLst>
          </p:cNvPr>
          <p:cNvGrpSpPr/>
          <p:nvPr/>
        </p:nvGrpSpPr>
        <p:grpSpPr>
          <a:xfrm>
            <a:off x="8028914" y="131811"/>
            <a:ext cx="4663282" cy="853786"/>
            <a:chOff x="389864" y="879801"/>
            <a:chExt cx="4663282" cy="853786"/>
          </a:xfrm>
        </p:grpSpPr>
        <p:sp>
          <p:nvSpPr>
            <p:cNvPr id="146" name="Rectangle: Rounded Corners 145">
              <a:extLst>
                <a:ext uri="{FF2B5EF4-FFF2-40B4-BE49-F238E27FC236}">
                  <a16:creationId xmlns:a16="http://schemas.microsoft.com/office/drawing/2014/main" id="{05074206-AF95-44C0-87D6-AE8DC8A7F8E4}"/>
                </a:ext>
              </a:extLst>
            </p:cNvPr>
            <p:cNvSpPr/>
            <p:nvPr/>
          </p:nvSpPr>
          <p:spPr>
            <a:xfrm>
              <a:off x="389864" y="879801"/>
              <a:ext cx="4019070" cy="853786"/>
            </a:xfrm>
            <a:prstGeom prst="roundRect">
              <a:avLst>
                <a:gd name="adj" fmla="val 11089"/>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grpSp>
          <p:nvGrpSpPr>
            <p:cNvPr id="147" name="Group 146">
              <a:extLst>
                <a:ext uri="{FF2B5EF4-FFF2-40B4-BE49-F238E27FC236}">
                  <a16:creationId xmlns:a16="http://schemas.microsoft.com/office/drawing/2014/main" id="{D5AFF6A8-E6B6-4E56-BD83-240D024BD1DD}"/>
                </a:ext>
              </a:extLst>
            </p:cNvPr>
            <p:cNvGrpSpPr/>
            <p:nvPr/>
          </p:nvGrpSpPr>
          <p:grpSpPr>
            <a:xfrm>
              <a:off x="438150" y="990441"/>
              <a:ext cx="2389688" cy="652711"/>
              <a:chOff x="253774" y="5246980"/>
              <a:chExt cx="2389688" cy="652711"/>
            </a:xfrm>
          </p:grpSpPr>
          <p:grpSp>
            <p:nvGrpSpPr>
              <p:cNvPr id="174" name="Group 173">
                <a:extLst>
                  <a:ext uri="{FF2B5EF4-FFF2-40B4-BE49-F238E27FC236}">
                    <a16:creationId xmlns:a16="http://schemas.microsoft.com/office/drawing/2014/main" id="{C292EF91-31BC-4A37-8552-66745DAA98F0}"/>
                  </a:ext>
                </a:extLst>
              </p:cNvPr>
              <p:cNvGrpSpPr/>
              <p:nvPr/>
            </p:nvGrpSpPr>
            <p:grpSpPr>
              <a:xfrm>
                <a:off x="253774" y="5246980"/>
                <a:ext cx="2389688" cy="459374"/>
                <a:chOff x="253774" y="5246980"/>
                <a:chExt cx="2389688" cy="459374"/>
              </a:xfrm>
            </p:grpSpPr>
            <p:sp>
              <p:nvSpPr>
                <p:cNvPr id="204" name="Oval 203">
                  <a:extLst>
                    <a:ext uri="{FF2B5EF4-FFF2-40B4-BE49-F238E27FC236}">
                      <a16:creationId xmlns:a16="http://schemas.microsoft.com/office/drawing/2014/main" id="{56A63408-4ACF-454F-8935-9DB6ED88AC51}"/>
                    </a:ext>
                  </a:extLst>
                </p:cNvPr>
                <p:cNvSpPr/>
                <p:nvPr/>
              </p:nvSpPr>
              <p:spPr>
                <a:xfrm>
                  <a:off x="369490" y="5508246"/>
                  <a:ext cx="125810" cy="12581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400">
                    <a:latin typeface="Arial Rounded MT Bold" panose="020F0704030504030204" pitchFamily="34" charset="0"/>
                  </a:endParaRPr>
                </a:p>
              </p:txBody>
            </p:sp>
            <p:sp>
              <p:nvSpPr>
                <p:cNvPr id="205" name="Rectangle 204">
                  <a:extLst>
                    <a:ext uri="{FF2B5EF4-FFF2-40B4-BE49-F238E27FC236}">
                      <a16:creationId xmlns:a16="http://schemas.microsoft.com/office/drawing/2014/main" id="{52316AB0-600E-42AD-AEAC-9C65662CD344}"/>
                    </a:ext>
                  </a:extLst>
                </p:cNvPr>
                <p:cNvSpPr/>
                <p:nvPr/>
              </p:nvSpPr>
              <p:spPr>
                <a:xfrm>
                  <a:off x="490683" y="5470134"/>
                  <a:ext cx="1395331" cy="236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rIns="0" bIns="0" rtlCol="0" anchor="ctr"/>
                <a:lstStyle/>
                <a:p>
                  <a:pPr>
                    <a:lnSpc>
                      <a:spcPct val="70000"/>
                    </a:lnSpc>
                  </a:pPr>
                  <a:r>
                    <a:rPr lang="en-AU" sz="900" dirty="0">
                      <a:solidFill>
                        <a:schemeClr val="accent3"/>
                      </a:solidFill>
                      <a:latin typeface="Arial Rounded MT Bold" panose="020F0704030504030204" pitchFamily="34" charset="0"/>
                    </a:rPr>
                    <a:t>to the MHCC </a:t>
                  </a:r>
                  <a:r>
                    <a:rPr lang="en-AU" sz="900" dirty="0">
                      <a:solidFill>
                        <a:schemeClr val="accent3"/>
                      </a:solidFill>
                      <a:latin typeface="Arial Nova Light" panose="020B0304020202020204" pitchFamily="34" charset="0"/>
                    </a:rPr>
                    <a:t>(n=19)</a:t>
                  </a:r>
                </a:p>
              </p:txBody>
            </p:sp>
            <p:sp>
              <p:nvSpPr>
                <p:cNvPr id="206" name="Rectangle 205">
                  <a:extLst>
                    <a:ext uri="{FF2B5EF4-FFF2-40B4-BE49-F238E27FC236}">
                      <a16:creationId xmlns:a16="http://schemas.microsoft.com/office/drawing/2014/main" id="{0B2695C1-D515-42DC-BCB9-F1DA5ABC57D3}"/>
                    </a:ext>
                  </a:extLst>
                </p:cNvPr>
                <p:cNvSpPr/>
                <p:nvPr/>
              </p:nvSpPr>
              <p:spPr>
                <a:xfrm>
                  <a:off x="253774" y="5246980"/>
                  <a:ext cx="2389688" cy="236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rIns="0" bIns="0" rtlCol="0" anchor="ctr"/>
                <a:lstStyle/>
                <a:p>
                  <a:pPr>
                    <a:lnSpc>
                      <a:spcPct val="70000"/>
                    </a:lnSpc>
                  </a:pPr>
                  <a:r>
                    <a:rPr lang="en-AU" sz="900" dirty="0">
                      <a:solidFill>
                        <a:schemeClr val="accent3"/>
                      </a:solidFill>
                      <a:latin typeface="Arial Rounded MT Bold" panose="020F0704030504030204" pitchFamily="34" charset="0"/>
                    </a:rPr>
                    <a:t>Complaints about Goulburn Valley Health</a:t>
                  </a:r>
                </a:p>
              </p:txBody>
            </p:sp>
          </p:grpSp>
          <p:grpSp>
            <p:nvGrpSpPr>
              <p:cNvPr id="185" name="Group 184">
                <a:extLst>
                  <a:ext uri="{FF2B5EF4-FFF2-40B4-BE49-F238E27FC236}">
                    <a16:creationId xmlns:a16="http://schemas.microsoft.com/office/drawing/2014/main" id="{50895A44-E158-4E23-A025-7020FFC9FC63}"/>
                  </a:ext>
                </a:extLst>
              </p:cNvPr>
              <p:cNvGrpSpPr/>
              <p:nvPr/>
            </p:nvGrpSpPr>
            <p:grpSpPr>
              <a:xfrm>
                <a:off x="369490" y="5663471"/>
                <a:ext cx="2186737" cy="236220"/>
                <a:chOff x="369490" y="5373085"/>
                <a:chExt cx="2186737" cy="236220"/>
              </a:xfrm>
            </p:grpSpPr>
            <p:sp>
              <p:nvSpPr>
                <p:cNvPr id="202" name="Oval 201">
                  <a:extLst>
                    <a:ext uri="{FF2B5EF4-FFF2-40B4-BE49-F238E27FC236}">
                      <a16:creationId xmlns:a16="http://schemas.microsoft.com/office/drawing/2014/main" id="{219985DE-9BAB-4F34-9050-8B4FA1373411}"/>
                    </a:ext>
                  </a:extLst>
                </p:cNvPr>
                <p:cNvSpPr/>
                <p:nvPr/>
              </p:nvSpPr>
              <p:spPr>
                <a:xfrm>
                  <a:off x="369490" y="5411197"/>
                  <a:ext cx="125810" cy="125810"/>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400">
                    <a:latin typeface="Arial Rounded MT Bold" panose="020F0704030504030204" pitchFamily="34" charset="0"/>
                  </a:endParaRPr>
                </a:p>
              </p:txBody>
            </p:sp>
            <p:sp>
              <p:nvSpPr>
                <p:cNvPr id="203" name="Rectangle 202">
                  <a:extLst>
                    <a:ext uri="{FF2B5EF4-FFF2-40B4-BE49-F238E27FC236}">
                      <a16:creationId xmlns:a16="http://schemas.microsoft.com/office/drawing/2014/main" id="{78386FDC-54E5-48E1-9F0A-C187BC79D73E}"/>
                    </a:ext>
                  </a:extLst>
                </p:cNvPr>
                <p:cNvSpPr/>
                <p:nvPr/>
              </p:nvSpPr>
              <p:spPr>
                <a:xfrm>
                  <a:off x="490683" y="5373085"/>
                  <a:ext cx="2065544" cy="236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rIns="0" bIns="0" rtlCol="0" anchor="ctr"/>
                <a:lstStyle/>
                <a:p>
                  <a:pPr>
                    <a:lnSpc>
                      <a:spcPct val="70000"/>
                    </a:lnSpc>
                  </a:pPr>
                  <a:r>
                    <a:rPr lang="en-AU" sz="900" dirty="0">
                      <a:solidFill>
                        <a:schemeClr val="accent3"/>
                      </a:solidFill>
                      <a:latin typeface="Arial Rounded MT Bold" panose="020F0704030504030204" pitchFamily="34" charset="0"/>
                    </a:rPr>
                    <a:t>to the service </a:t>
                  </a:r>
                  <a:r>
                    <a:rPr lang="en-AU" sz="900" dirty="0">
                      <a:solidFill>
                        <a:schemeClr val="accent3"/>
                      </a:solidFill>
                      <a:latin typeface="Arial Nova Light" panose="020B0304020202020204" pitchFamily="34" charset="0"/>
                    </a:rPr>
                    <a:t>(n=41)</a:t>
                  </a:r>
                </a:p>
              </p:txBody>
            </p:sp>
          </p:grpSp>
        </p:grpSp>
        <p:grpSp>
          <p:nvGrpSpPr>
            <p:cNvPr id="148" name="Group 147">
              <a:extLst>
                <a:ext uri="{FF2B5EF4-FFF2-40B4-BE49-F238E27FC236}">
                  <a16:creationId xmlns:a16="http://schemas.microsoft.com/office/drawing/2014/main" id="{7E4C05AE-69CF-4657-A84D-563FA6EB6731}"/>
                </a:ext>
              </a:extLst>
            </p:cNvPr>
            <p:cNvGrpSpPr/>
            <p:nvPr/>
          </p:nvGrpSpPr>
          <p:grpSpPr>
            <a:xfrm>
              <a:off x="2663458" y="990441"/>
              <a:ext cx="2389688" cy="652711"/>
              <a:chOff x="253774" y="5246980"/>
              <a:chExt cx="2389688" cy="652711"/>
            </a:xfrm>
          </p:grpSpPr>
          <p:grpSp>
            <p:nvGrpSpPr>
              <p:cNvPr id="149" name="Group 148">
                <a:extLst>
                  <a:ext uri="{FF2B5EF4-FFF2-40B4-BE49-F238E27FC236}">
                    <a16:creationId xmlns:a16="http://schemas.microsoft.com/office/drawing/2014/main" id="{51A18651-8CAC-4320-9AF8-C666F087CFDE}"/>
                  </a:ext>
                </a:extLst>
              </p:cNvPr>
              <p:cNvGrpSpPr/>
              <p:nvPr/>
            </p:nvGrpSpPr>
            <p:grpSpPr>
              <a:xfrm>
                <a:off x="253774" y="5246980"/>
                <a:ext cx="2389688" cy="459374"/>
                <a:chOff x="253774" y="5246980"/>
                <a:chExt cx="2389688" cy="459374"/>
              </a:xfrm>
            </p:grpSpPr>
            <p:sp>
              <p:nvSpPr>
                <p:cNvPr id="171" name="Oval 170">
                  <a:extLst>
                    <a:ext uri="{FF2B5EF4-FFF2-40B4-BE49-F238E27FC236}">
                      <a16:creationId xmlns:a16="http://schemas.microsoft.com/office/drawing/2014/main" id="{67D189AF-3BE6-4256-81C6-1DCCC434DDF7}"/>
                    </a:ext>
                  </a:extLst>
                </p:cNvPr>
                <p:cNvSpPr/>
                <p:nvPr/>
              </p:nvSpPr>
              <p:spPr>
                <a:xfrm>
                  <a:off x="369490" y="5508246"/>
                  <a:ext cx="125810" cy="125810"/>
                </a:xfrm>
                <a:prstGeom prst="ellipse">
                  <a:avLst/>
                </a:prstGeom>
                <a:solidFill>
                  <a:srgbClr val="176E8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400">
                    <a:latin typeface="Arial Rounded MT Bold" panose="020F0704030504030204" pitchFamily="34" charset="0"/>
                  </a:endParaRPr>
                </a:p>
              </p:txBody>
            </p:sp>
            <p:sp>
              <p:nvSpPr>
                <p:cNvPr id="172" name="Rectangle 171">
                  <a:extLst>
                    <a:ext uri="{FF2B5EF4-FFF2-40B4-BE49-F238E27FC236}">
                      <a16:creationId xmlns:a16="http://schemas.microsoft.com/office/drawing/2014/main" id="{FE0804B3-A5A0-429F-9BAC-149D64A9115F}"/>
                    </a:ext>
                  </a:extLst>
                </p:cNvPr>
                <p:cNvSpPr/>
                <p:nvPr/>
              </p:nvSpPr>
              <p:spPr>
                <a:xfrm>
                  <a:off x="490683" y="5470134"/>
                  <a:ext cx="1675366" cy="236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rIns="0" bIns="0" rtlCol="0" anchor="ctr"/>
                <a:lstStyle/>
                <a:p>
                  <a:pPr>
                    <a:lnSpc>
                      <a:spcPct val="70000"/>
                    </a:lnSpc>
                  </a:pPr>
                  <a:r>
                    <a:rPr lang="en-AU" sz="900" dirty="0">
                      <a:solidFill>
                        <a:schemeClr val="accent3"/>
                      </a:solidFill>
                      <a:latin typeface="Arial Rounded MT Bold" panose="020F0704030504030204" pitchFamily="34" charset="0"/>
                    </a:rPr>
                    <a:t>to the MHCC </a:t>
                  </a:r>
                  <a:r>
                    <a:rPr lang="en-AU" sz="900" dirty="0">
                      <a:solidFill>
                        <a:schemeClr val="accent3"/>
                      </a:solidFill>
                      <a:latin typeface="Arial Nova Light" panose="020B0304020202020204" pitchFamily="34" charset="0"/>
                    </a:rPr>
                    <a:t>(n=1503)</a:t>
                  </a:r>
                </a:p>
              </p:txBody>
            </p:sp>
            <p:sp>
              <p:nvSpPr>
                <p:cNvPr id="173" name="Rectangle 172">
                  <a:extLst>
                    <a:ext uri="{FF2B5EF4-FFF2-40B4-BE49-F238E27FC236}">
                      <a16:creationId xmlns:a16="http://schemas.microsoft.com/office/drawing/2014/main" id="{D4368450-64B9-44BC-8E8C-8A56A02B954C}"/>
                    </a:ext>
                  </a:extLst>
                </p:cNvPr>
                <p:cNvSpPr/>
                <p:nvPr/>
              </p:nvSpPr>
              <p:spPr>
                <a:xfrm>
                  <a:off x="253774" y="5246980"/>
                  <a:ext cx="2389688" cy="236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rIns="0" bIns="0" rtlCol="0" anchor="ctr"/>
                <a:lstStyle/>
                <a:p>
                  <a:pPr>
                    <a:lnSpc>
                      <a:spcPct val="70000"/>
                    </a:lnSpc>
                  </a:pPr>
                  <a:r>
                    <a:rPr lang="en-AU" sz="900" dirty="0">
                      <a:solidFill>
                        <a:schemeClr val="accent3"/>
                      </a:solidFill>
                      <a:latin typeface="Arial Rounded MT Bold" panose="020F0704030504030204" pitchFamily="34" charset="0"/>
                    </a:rPr>
                    <a:t>Sector-wide complaints</a:t>
                  </a:r>
                </a:p>
              </p:txBody>
            </p:sp>
          </p:grpSp>
          <p:grpSp>
            <p:nvGrpSpPr>
              <p:cNvPr id="162" name="Group 161">
                <a:extLst>
                  <a:ext uri="{FF2B5EF4-FFF2-40B4-BE49-F238E27FC236}">
                    <a16:creationId xmlns:a16="http://schemas.microsoft.com/office/drawing/2014/main" id="{BF9A57A4-DCA6-405C-8CC5-EF0448D3FF1C}"/>
                  </a:ext>
                </a:extLst>
              </p:cNvPr>
              <p:cNvGrpSpPr/>
              <p:nvPr/>
            </p:nvGrpSpPr>
            <p:grpSpPr>
              <a:xfrm>
                <a:off x="369490" y="5663471"/>
                <a:ext cx="2186737" cy="236220"/>
                <a:chOff x="369490" y="5373085"/>
                <a:chExt cx="2186737" cy="236220"/>
              </a:xfrm>
            </p:grpSpPr>
            <p:sp>
              <p:nvSpPr>
                <p:cNvPr id="163" name="Oval 162">
                  <a:extLst>
                    <a:ext uri="{FF2B5EF4-FFF2-40B4-BE49-F238E27FC236}">
                      <a16:creationId xmlns:a16="http://schemas.microsoft.com/office/drawing/2014/main" id="{3A97A23D-123C-4D4C-A3CA-5F6E70B4F37F}"/>
                    </a:ext>
                  </a:extLst>
                </p:cNvPr>
                <p:cNvSpPr/>
                <p:nvPr/>
              </p:nvSpPr>
              <p:spPr>
                <a:xfrm>
                  <a:off x="369490" y="5411197"/>
                  <a:ext cx="125810" cy="125810"/>
                </a:xfrm>
                <a:prstGeom prst="ellipse">
                  <a:avLst/>
                </a:prstGeom>
                <a:solidFill>
                  <a:srgbClr val="4E762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400">
                    <a:latin typeface="Arial Rounded MT Bold" panose="020F0704030504030204" pitchFamily="34" charset="0"/>
                  </a:endParaRPr>
                </a:p>
              </p:txBody>
            </p:sp>
            <p:sp>
              <p:nvSpPr>
                <p:cNvPr id="170" name="Rectangle 169">
                  <a:extLst>
                    <a:ext uri="{FF2B5EF4-FFF2-40B4-BE49-F238E27FC236}">
                      <a16:creationId xmlns:a16="http://schemas.microsoft.com/office/drawing/2014/main" id="{3BF07253-BD0A-436E-8CA9-E9F0F7450FA1}"/>
                    </a:ext>
                  </a:extLst>
                </p:cNvPr>
                <p:cNvSpPr/>
                <p:nvPr/>
              </p:nvSpPr>
              <p:spPr>
                <a:xfrm>
                  <a:off x="490683" y="5373085"/>
                  <a:ext cx="2065544" cy="236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rIns="0" bIns="0" rtlCol="0" anchor="ctr"/>
                <a:lstStyle/>
                <a:p>
                  <a:pPr>
                    <a:lnSpc>
                      <a:spcPct val="70000"/>
                    </a:lnSpc>
                  </a:pPr>
                  <a:r>
                    <a:rPr lang="en-AU" sz="900" dirty="0">
                      <a:solidFill>
                        <a:schemeClr val="accent3"/>
                      </a:solidFill>
                      <a:latin typeface="Arial Rounded MT Bold" panose="020F0704030504030204" pitchFamily="34" charset="0"/>
                    </a:rPr>
                    <a:t>to the service </a:t>
                  </a:r>
                  <a:r>
                    <a:rPr lang="en-AU" sz="900" dirty="0">
                      <a:solidFill>
                        <a:schemeClr val="accent3"/>
                      </a:solidFill>
                      <a:latin typeface="Arial Nova Light" panose="020B0304020202020204" pitchFamily="34" charset="0"/>
                    </a:rPr>
                    <a:t>(n=1528)</a:t>
                  </a:r>
                </a:p>
              </p:txBody>
            </p:sp>
          </p:grpSp>
        </p:grpSp>
      </p:grpSp>
      <p:sp>
        <p:nvSpPr>
          <p:cNvPr id="161" name="Title 1">
            <a:extLst>
              <a:ext uri="{FF2B5EF4-FFF2-40B4-BE49-F238E27FC236}">
                <a16:creationId xmlns:a16="http://schemas.microsoft.com/office/drawing/2014/main" id="{CF4F4415-B4BB-4F27-841A-3CE38B0B8142}"/>
              </a:ext>
            </a:extLst>
          </p:cNvPr>
          <p:cNvSpPr txBox="1">
            <a:spLocks/>
          </p:cNvSpPr>
          <p:nvPr/>
        </p:nvSpPr>
        <p:spPr>
          <a:xfrm>
            <a:off x="393940" y="301476"/>
            <a:ext cx="9245360" cy="853786"/>
          </a:xfrm>
          <a:prstGeom prst="rect">
            <a:avLst/>
          </a:prstGeom>
        </p:spPr>
        <p:txBody>
          <a:bodyPr vert="horz" lIns="91440" tIns="45720" rIns="91440" bIns="45720" rtlCol="0" anchor="t">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AU" sz="3600" b="1" dirty="0">
                <a:solidFill>
                  <a:schemeClr val="accent3"/>
                </a:solidFill>
                <a:latin typeface="Arial Rounded MT Bold" panose="020F0704030504030204" pitchFamily="34" charset="0"/>
                <a:cs typeface="Arial" panose="020B0604020202020204" pitchFamily="34" charset="0"/>
              </a:rPr>
              <a:t>What were complaints about? </a:t>
            </a:r>
            <a:r>
              <a:rPr lang="en-AU" sz="1400" dirty="0">
                <a:solidFill>
                  <a:schemeClr val="accent3"/>
                </a:solidFill>
                <a:latin typeface="Arial Nova Light" panose="020B0304020202020204" pitchFamily="34" charset="0"/>
                <a:cs typeface="Arial" panose="020B0604020202020204" pitchFamily="34" charset="0"/>
              </a:rPr>
              <a:t>2019-20</a:t>
            </a:r>
          </a:p>
          <a:p>
            <a:pPr algn="l"/>
            <a:r>
              <a:rPr lang="en-AU" sz="1800" b="1" dirty="0">
                <a:solidFill>
                  <a:schemeClr val="accent3"/>
                </a:solidFill>
                <a:latin typeface="Arial Nova Light" panose="020B0304020202020204" pitchFamily="34" charset="0"/>
                <a:cs typeface="Arial" panose="020B0604020202020204" pitchFamily="34" charset="0"/>
              </a:rPr>
              <a:t>Level 1 issues </a:t>
            </a:r>
            <a:r>
              <a:rPr lang="en-AU" sz="1800" dirty="0">
                <a:solidFill>
                  <a:schemeClr val="accent3"/>
                </a:solidFill>
                <a:latin typeface="Arial Nova Light" panose="020B0304020202020204" pitchFamily="34" charset="0"/>
                <a:cs typeface="Arial" panose="020B0604020202020204" pitchFamily="34" charset="0"/>
              </a:rPr>
              <a:t>raised about Goulburn Valley Health</a:t>
            </a:r>
            <a:endParaRPr lang="en-AU" sz="1600" dirty="0">
              <a:solidFill>
                <a:schemeClr val="accent3"/>
              </a:solidFill>
              <a:latin typeface="Arial Nova Light" panose="020B0304020202020204" pitchFamily="34" charset="0"/>
              <a:cs typeface="Arial" panose="020B0604020202020204" pitchFamily="34" charset="0"/>
            </a:endParaRPr>
          </a:p>
        </p:txBody>
      </p:sp>
      <p:graphicFrame>
        <p:nvGraphicFramePr>
          <p:cNvPr id="318" name="Chart 317">
            <a:extLst>
              <a:ext uri="{FF2B5EF4-FFF2-40B4-BE49-F238E27FC236}">
                <a16:creationId xmlns:a16="http://schemas.microsoft.com/office/drawing/2014/main" id="{2FA65F3C-56AF-44A9-A018-D2842D61E00B}"/>
              </a:ext>
            </a:extLst>
          </p:cNvPr>
          <p:cNvGraphicFramePr>
            <a:graphicFrameLocks/>
          </p:cNvGraphicFramePr>
          <p:nvPr>
            <p:extLst>
              <p:ext uri="{D42A27DB-BD31-4B8C-83A1-F6EECF244321}">
                <p14:modId xmlns:p14="http://schemas.microsoft.com/office/powerpoint/2010/main" val="475587736"/>
              </p:ext>
            </p:extLst>
          </p:nvPr>
        </p:nvGraphicFramePr>
        <p:xfrm>
          <a:off x="5558456" y="1542882"/>
          <a:ext cx="3055039" cy="4987225"/>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319" name="Chart 318">
            <a:extLst>
              <a:ext uri="{FF2B5EF4-FFF2-40B4-BE49-F238E27FC236}">
                <a16:creationId xmlns:a16="http://schemas.microsoft.com/office/drawing/2014/main" id="{5336C9DB-605D-419E-8048-B09330186C46}"/>
              </a:ext>
            </a:extLst>
          </p:cNvPr>
          <p:cNvGraphicFramePr>
            <a:graphicFrameLocks/>
          </p:cNvGraphicFramePr>
          <p:nvPr>
            <p:extLst>
              <p:ext uri="{D42A27DB-BD31-4B8C-83A1-F6EECF244321}">
                <p14:modId xmlns:p14="http://schemas.microsoft.com/office/powerpoint/2010/main" val="956292827"/>
              </p:ext>
            </p:extLst>
          </p:nvPr>
        </p:nvGraphicFramePr>
        <p:xfrm>
          <a:off x="5663231" y="1833272"/>
          <a:ext cx="3055039" cy="4965893"/>
        </p:xfrm>
        <a:graphic>
          <a:graphicData uri="http://schemas.openxmlformats.org/drawingml/2006/chart">
            <c:chart xmlns:c="http://schemas.openxmlformats.org/drawingml/2006/chart" xmlns:r="http://schemas.openxmlformats.org/officeDocument/2006/relationships" r:id="rId3"/>
          </a:graphicData>
        </a:graphic>
      </p:graphicFrame>
      <p:grpSp>
        <p:nvGrpSpPr>
          <p:cNvPr id="315" name="Group 314">
            <a:extLst>
              <a:ext uri="{FF2B5EF4-FFF2-40B4-BE49-F238E27FC236}">
                <a16:creationId xmlns:a16="http://schemas.microsoft.com/office/drawing/2014/main" id="{42F71D3B-A83B-4703-89A2-D10E09DA6C52}"/>
              </a:ext>
            </a:extLst>
          </p:cNvPr>
          <p:cNvGrpSpPr/>
          <p:nvPr/>
        </p:nvGrpSpPr>
        <p:grpSpPr>
          <a:xfrm>
            <a:off x="9272655" y="1542882"/>
            <a:ext cx="3086322" cy="5256283"/>
            <a:chOff x="3394277" y="0"/>
            <a:chExt cx="3086322" cy="5896307"/>
          </a:xfrm>
        </p:grpSpPr>
        <p:graphicFrame>
          <p:nvGraphicFramePr>
            <p:cNvPr id="316" name="Chart 315">
              <a:extLst>
                <a:ext uri="{FF2B5EF4-FFF2-40B4-BE49-F238E27FC236}">
                  <a16:creationId xmlns:a16="http://schemas.microsoft.com/office/drawing/2014/main" id="{93AEABDC-A230-4DCA-8682-947D22758D45}"/>
                </a:ext>
              </a:extLst>
            </p:cNvPr>
            <p:cNvGraphicFramePr>
              <a:graphicFrameLocks/>
            </p:cNvGraphicFramePr>
            <p:nvPr>
              <p:extLst>
                <p:ext uri="{D42A27DB-BD31-4B8C-83A1-F6EECF244321}">
                  <p14:modId xmlns:p14="http://schemas.microsoft.com/office/powerpoint/2010/main" val="975920169"/>
                </p:ext>
              </p:extLst>
            </p:nvPr>
          </p:nvGraphicFramePr>
          <p:xfrm>
            <a:off x="3394277" y="0"/>
            <a:ext cx="3055039" cy="5594488"/>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317" name="Chart 316">
              <a:extLst>
                <a:ext uri="{FF2B5EF4-FFF2-40B4-BE49-F238E27FC236}">
                  <a16:creationId xmlns:a16="http://schemas.microsoft.com/office/drawing/2014/main" id="{57E87FEC-6A23-4A9C-A6AB-A91C92112F31}"/>
                </a:ext>
              </a:extLst>
            </p:cNvPr>
            <p:cNvGraphicFramePr>
              <a:graphicFrameLocks/>
            </p:cNvGraphicFramePr>
            <p:nvPr>
              <p:extLst>
                <p:ext uri="{D42A27DB-BD31-4B8C-83A1-F6EECF244321}">
                  <p14:modId xmlns:p14="http://schemas.microsoft.com/office/powerpoint/2010/main" val="4028234700"/>
                </p:ext>
              </p:extLst>
            </p:nvPr>
          </p:nvGraphicFramePr>
          <p:xfrm>
            <a:off x="3425560" y="325749"/>
            <a:ext cx="3055039" cy="5570558"/>
          </p:xfrm>
          <a:graphic>
            <a:graphicData uri="http://schemas.openxmlformats.org/drawingml/2006/chart">
              <c:chart xmlns:c="http://schemas.openxmlformats.org/drawingml/2006/chart" xmlns:r="http://schemas.openxmlformats.org/officeDocument/2006/relationships" r:id="rId5"/>
            </a:graphicData>
          </a:graphic>
        </p:graphicFrame>
      </p:grpSp>
      <p:sp>
        <p:nvSpPr>
          <p:cNvPr id="365" name="Rectangle 364">
            <a:extLst>
              <a:ext uri="{FF2B5EF4-FFF2-40B4-BE49-F238E27FC236}">
                <a16:creationId xmlns:a16="http://schemas.microsoft.com/office/drawing/2014/main" id="{8C8F0183-FED0-4325-BFFC-C509D62436A8}"/>
              </a:ext>
            </a:extLst>
          </p:cNvPr>
          <p:cNvSpPr/>
          <p:nvPr/>
        </p:nvSpPr>
        <p:spPr>
          <a:xfrm>
            <a:off x="8214219" y="2054015"/>
            <a:ext cx="1058436" cy="15103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bIns="0" rtlCol="0" anchor="ctr"/>
          <a:lstStyle/>
          <a:p>
            <a:pPr algn="ctr">
              <a:lnSpc>
                <a:spcPct val="70000"/>
              </a:lnSpc>
            </a:pPr>
            <a:r>
              <a:rPr lang="en-AU" sz="1000" dirty="0">
                <a:solidFill>
                  <a:schemeClr val="accent3"/>
                </a:solidFill>
                <a:latin typeface="Arial Nova Light" panose="020B0304020202020204" pitchFamily="34" charset="0"/>
              </a:rPr>
              <a:t>Treatment</a:t>
            </a:r>
          </a:p>
        </p:txBody>
      </p:sp>
      <p:sp>
        <p:nvSpPr>
          <p:cNvPr id="374" name="Rectangle 373">
            <a:extLst>
              <a:ext uri="{FF2B5EF4-FFF2-40B4-BE49-F238E27FC236}">
                <a16:creationId xmlns:a16="http://schemas.microsoft.com/office/drawing/2014/main" id="{44EF9334-C9AE-4E4E-BE1B-B7EC435EC3B6}"/>
              </a:ext>
            </a:extLst>
          </p:cNvPr>
          <p:cNvSpPr/>
          <p:nvPr/>
        </p:nvSpPr>
        <p:spPr>
          <a:xfrm>
            <a:off x="8214219" y="2567385"/>
            <a:ext cx="1058436" cy="15103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bIns="0" rtlCol="0" anchor="ctr"/>
          <a:lstStyle/>
          <a:p>
            <a:pPr algn="ctr">
              <a:lnSpc>
                <a:spcPct val="70000"/>
              </a:lnSpc>
            </a:pPr>
            <a:r>
              <a:rPr lang="en-AU" sz="1000" dirty="0">
                <a:solidFill>
                  <a:schemeClr val="accent3"/>
                </a:solidFill>
                <a:latin typeface="Arial Nova Light" panose="020B0304020202020204" pitchFamily="34" charset="0"/>
              </a:rPr>
              <a:t>Communication</a:t>
            </a:r>
          </a:p>
        </p:txBody>
      </p:sp>
      <p:sp>
        <p:nvSpPr>
          <p:cNvPr id="375" name="Rectangle 374">
            <a:extLst>
              <a:ext uri="{FF2B5EF4-FFF2-40B4-BE49-F238E27FC236}">
                <a16:creationId xmlns:a16="http://schemas.microsoft.com/office/drawing/2014/main" id="{B794D3CE-61D8-4AF9-9C4C-1BF0DF7D89E6}"/>
              </a:ext>
            </a:extLst>
          </p:cNvPr>
          <p:cNvSpPr/>
          <p:nvPr/>
        </p:nvSpPr>
        <p:spPr>
          <a:xfrm>
            <a:off x="8214219" y="3080755"/>
            <a:ext cx="1058436" cy="15103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bIns="0" rtlCol="0" anchor="ctr"/>
          <a:lstStyle/>
          <a:p>
            <a:pPr algn="ctr">
              <a:lnSpc>
                <a:spcPct val="70000"/>
              </a:lnSpc>
            </a:pPr>
            <a:r>
              <a:rPr lang="en-AU" sz="1000" dirty="0">
                <a:solidFill>
                  <a:schemeClr val="accent3"/>
                </a:solidFill>
                <a:latin typeface="Arial Nova Light" panose="020B0304020202020204" pitchFamily="34" charset="0"/>
              </a:rPr>
              <a:t>Conduct and behaviour</a:t>
            </a:r>
          </a:p>
        </p:txBody>
      </p:sp>
      <p:sp>
        <p:nvSpPr>
          <p:cNvPr id="376" name="Rectangle 375">
            <a:extLst>
              <a:ext uri="{FF2B5EF4-FFF2-40B4-BE49-F238E27FC236}">
                <a16:creationId xmlns:a16="http://schemas.microsoft.com/office/drawing/2014/main" id="{BF607EAD-0C49-4692-A432-2015768433D0}"/>
              </a:ext>
            </a:extLst>
          </p:cNvPr>
          <p:cNvSpPr/>
          <p:nvPr/>
        </p:nvSpPr>
        <p:spPr>
          <a:xfrm>
            <a:off x="8214219" y="3594125"/>
            <a:ext cx="1058436" cy="15103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bIns="0" rtlCol="0" anchor="ctr"/>
          <a:lstStyle/>
          <a:p>
            <a:pPr algn="ctr">
              <a:lnSpc>
                <a:spcPct val="70000"/>
              </a:lnSpc>
            </a:pPr>
            <a:r>
              <a:rPr lang="en-AU" sz="1000" dirty="0">
                <a:solidFill>
                  <a:schemeClr val="accent3"/>
                </a:solidFill>
                <a:latin typeface="Arial Nova Light" panose="020B0304020202020204" pitchFamily="34" charset="0"/>
              </a:rPr>
              <a:t>Medication</a:t>
            </a:r>
          </a:p>
        </p:txBody>
      </p:sp>
      <p:sp>
        <p:nvSpPr>
          <p:cNvPr id="377" name="Rectangle 376">
            <a:extLst>
              <a:ext uri="{FF2B5EF4-FFF2-40B4-BE49-F238E27FC236}">
                <a16:creationId xmlns:a16="http://schemas.microsoft.com/office/drawing/2014/main" id="{0B6A632A-2447-4CCC-A29A-624CE896A833}"/>
              </a:ext>
            </a:extLst>
          </p:cNvPr>
          <p:cNvSpPr/>
          <p:nvPr/>
        </p:nvSpPr>
        <p:spPr>
          <a:xfrm>
            <a:off x="8214219" y="4107495"/>
            <a:ext cx="1058436" cy="15103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bIns="0" rtlCol="0" anchor="ctr"/>
          <a:lstStyle/>
          <a:p>
            <a:pPr algn="ctr">
              <a:lnSpc>
                <a:spcPct val="70000"/>
              </a:lnSpc>
            </a:pPr>
            <a:r>
              <a:rPr lang="en-AU" sz="1000" dirty="0">
                <a:solidFill>
                  <a:schemeClr val="accent3"/>
                </a:solidFill>
                <a:latin typeface="Arial Nova Light" panose="020B0304020202020204" pitchFamily="34" charset="0"/>
              </a:rPr>
              <a:t>Diagnosis</a:t>
            </a:r>
          </a:p>
        </p:txBody>
      </p:sp>
      <p:sp>
        <p:nvSpPr>
          <p:cNvPr id="378" name="Rectangle 377">
            <a:extLst>
              <a:ext uri="{FF2B5EF4-FFF2-40B4-BE49-F238E27FC236}">
                <a16:creationId xmlns:a16="http://schemas.microsoft.com/office/drawing/2014/main" id="{D5FE72D9-9B0D-4CE7-8720-40A99A5BE850}"/>
              </a:ext>
            </a:extLst>
          </p:cNvPr>
          <p:cNvSpPr/>
          <p:nvPr/>
        </p:nvSpPr>
        <p:spPr>
          <a:xfrm>
            <a:off x="8214219" y="4620865"/>
            <a:ext cx="1058436" cy="15103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bIns="0" rtlCol="0" anchor="ctr"/>
          <a:lstStyle/>
          <a:p>
            <a:pPr algn="ctr">
              <a:lnSpc>
                <a:spcPct val="70000"/>
              </a:lnSpc>
            </a:pPr>
            <a:r>
              <a:rPr lang="en-AU" sz="1000" dirty="0">
                <a:solidFill>
                  <a:schemeClr val="accent3"/>
                </a:solidFill>
                <a:latin typeface="Arial Nova Light" panose="020B0304020202020204" pitchFamily="34" charset="0"/>
              </a:rPr>
              <a:t>Access</a:t>
            </a:r>
          </a:p>
        </p:txBody>
      </p:sp>
      <p:sp>
        <p:nvSpPr>
          <p:cNvPr id="379" name="Rectangle 378">
            <a:extLst>
              <a:ext uri="{FF2B5EF4-FFF2-40B4-BE49-F238E27FC236}">
                <a16:creationId xmlns:a16="http://schemas.microsoft.com/office/drawing/2014/main" id="{0A0F724B-94BF-4393-81E3-CD612C4276AF}"/>
              </a:ext>
            </a:extLst>
          </p:cNvPr>
          <p:cNvSpPr/>
          <p:nvPr/>
        </p:nvSpPr>
        <p:spPr>
          <a:xfrm>
            <a:off x="8214219" y="5134235"/>
            <a:ext cx="1058436" cy="15103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bIns="0" rtlCol="0" anchor="ctr"/>
          <a:lstStyle/>
          <a:p>
            <a:pPr algn="ctr">
              <a:lnSpc>
                <a:spcPct val="70000"/>
              </a:lnSpc>
            </a:pPr>
            <a:r>
              <a:rPr lang="en-AU" sz="1000" dirty="0">
                <a:solidFill>
                  <a:schemeClr val="accent3"/>
                </a:solidFill>
                <a:latin typeface="Arial Nova Light" panose="020B0304020202020204" pitchFamily="34" charset="0"/>
              </a:rPr>
              <a:t>Facilities</a:t>
            </a:r>
          </a:p>
        </p:txBody>
      </p:sp>
      <p:sp>
        <p:nvSpPr>
          <p:cNvPr id="380" name="Rectangle 379">
            <a:extLst>
              <a:ext uri="{FF2B5EF4-FFF2-40B4-BE49-F238E27FC236}">
                <a16:creationId xmlns:a16="http://schemas.microsoft.com/office/drawing/2014/main" id="{6A65DA6D-D261-4915-9FAA-9DA18DC03230}"/>
              </a:ext>
            </a:extLst>
          </p:cNvPr>
          <p:cNvSpPr/>
          <p:nvPr/>
        </p:nvSpPr>
        <p:spPr>
          <a:xfrm>
            <a:off x="8214219" y="5647605"/>
            <a:ext cx="1058436" cy="15103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bIns="0" rtlCol="0" anchor="ctr"/>
          <a:lstStyle/>
          <a:p>
            <a:pPr algn="ctr">
              <a:lnSpc>
                <a:spcPct val="70000"/>
              </a:lnSpc>
            </a:pPr>
            <a:r>
              <a:rPr lang="en-AU" sz="1000" dirty="0">
                <a:solidFill>
                  <a:schemeClr val="accent3"/>
                </a:solidFill>
                <a:latin typeface="Arial Nova Light" panose="020B0304020202020204" pitchFamily="34" charset="0"/>
              </a:rPr>
              <a:t>Records</a:t>
            </a:r>
          </a:p>
        </p:txBody>
      </p:sp>
      <p:sp>
        <p:nvSpPr>
          <p:cNvPr id="381" name="Rectangle 380">
            <a:extLst>
              <a:ext uri="{FF2B5EF4-FFF2-40B4-BE49-F238E27FC236}">
                <a16:creationId xmlns:a16="http://schemas.microsoft.com/office/drawing/2014/main" id="{B0B6BD94-6660-4E10-B3C0-97E753D7D577}"/>
              </a:ext>
            </a:extLst>
          </p:cNvPr>
          <p:cNvSpPr/>
          <p:nvPr/>
        </p:nvSpPr>
        <p:spPr>
          <a:xfrm>
            <a:off x="8214219" y="6160976"/>
            <a:ext cx="1058436" cy="15103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bIns="0" rtlCol="0" anchor="ctr"/>
          <a:lstStyle/>
          <a:p>
            <a:pPr algn="ctr">
              <a:lnSpc>
                <a:spcPct val="70000"/>
              </a:lnSpc>
            </a:pPr>
            <a:r>
              <a:rPr lang="en-AU" sz="1000" dirty="0">
                <a:solidFill>
                  <a:schemeClr val="accent3"/>
                </a:solidFill>
                <a:latin typeface="Arial Nova Light" panose="020B0304020202020204" pitchFamily="34" charset="0"/>
              </a:rPr>
              <a:t>Complaint management</a:t>
            </a:r>
          </a:p>
        </p:txBody>
      </p:sp>
      <p:sp>
        <p:nvSpPr>
          <p:cNvPr id="382" name="Rectangle 381">
            <a:extLst>
              <a:ext uri="{FF2B5EF4-FFF2-40B4-BE49-F238E27FC236}">
                <a16:creationId xmlns:a16="http://schemas.microsoft.com/office/drawing/2014/main" id="{BB66E5BC-44AD-4EF4-B7D5-55EE490F753A}"/>
              </a:ext>
            </a:extLst>
          </p:cNvPr>
          <p:cNvSpPr/>
          <p:nvPr/>
        </p:nvSpPr>
        <p:spPr>
          <a:xfrm>
            <a:off x="7500146" y="2187007"/>
            <a:ext cx="654861" cy="13838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bIns="0" rtlCol="0" anchor="ctr"/>
          <a:lstStyle/>
          <a:p>
            <a:pPr algn="r">
              <a:lnSpc>
                <a:spcPct val="80000"/>
              </a:lnSpc>
            </a:pPr>
            <a:r>
              <a:rPr lang="en-AU" sz="500" dirty="0">
                <a:solidFill>
                  <a:schemeClr val="accent6">
                    <a:lumMod val="25000"/>
                    <a:lumOff val="75000"/>
                  </a:schemeClr>
                </a:solidFill>
                <a:latin typeface="Arial Rounded MT Bold" panose="020F0704030504030204" pitchFamily="34" charset="0"/>
              </a:rPr>
              <a:t>SECTOR-WIDE</a:t>
            </a:r>
            <a:endParaRPr lang="en-AU" sz="600" dirty="0">
              <a:solidFill>
                <a:schemeClr val="accent6">
                  <a:lumMod val="25000"/>
                  <a:lumOff val="75000"/>
                </a:schemeClr>
              </a:solidFill>
              <a:latin typeface="Arial Nova Light" panose="020B0304020202020204" pitchFamily="34" charset="0"/>
            </a:endParaRPr>
          </a:p>
        </p:txBody>
      </p:sp>
      <p:sp>
        <p:nvSpPr>
          <p:cNvPr id="383" name="Rectangle 382">
            <a:extLst>
              <a:ext uri="{FF2B5EF4-FFF2-40B4-BE49-F238E27FC236}">
                <a16:creationId xmlns:a16="http://schemas.microsoft.com/office/drawing/2014/main" id="{FA5A0FF3-1606-463A-B769-9A729FE4CCE4}"/>
              </a:ext>
            </a:extLst>
          </p:cNvPr>
          <p:cNvSpPr/>
          <p:nvPr/>
        </p:nvSpPr>
        <p:spPr>
          <a:xfrm>
            <a:off x="9465471" y="2187007"/>
            <a:ext cx="654861" cy="13838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bIns="0" rtlCol="0" anchor="ctr"/>
          <a:lstStyle/>
          <a:p>
            <a:pPr>
              <a:lnSpc>
                <a:spcPct val="80000"/>
              </a:lnSpc>
            </a:pPr>
            <a:r>
              <a:rPr lang="en-AU" sz="500" dirty="0">
                <a:solidFill>
                  <a:schemeClr val="accent2">
                    <a:lumMod val="40000"/>
                    <a:lumOff val="60000"/>
                  </a:schemeClr>
                </a:solidFill>
                <a:latin typeface="Arial Rounded MT Bold" panose="020F0704030504030204" pitchFamily="34" charset="0"/>
              </a:rPr>
              <a:t>SECTOR-WIDE</a:t>
            </a:r>
            <a:endParaRPr lang="en-AU" sz="600" dirty="0">
              <a:solidFill>
                <a:schemeClr val="accent2">
                  <a:lumMod val="40000"/>
                  <a:lumOff val="60000"/>
                </a:schemeClr>
              </a:solidFill>
              <a:latin typeface="Arial Nova Light" panose="020B0304020202020204" pitchFamily="34" charset="0"/>
            </a:endParaRPr>
          </a:p>
        </p:txBody>
      </p:sp>
      <p:sp>
        <p:nvSpPr>
          <p:cNvPr id="384" name="Rectangle 383">
            <a:extLst>
              <a:ext uri="{FF2B5EF4-FFF2-40B4-BE49-F238E27FC236}">
                <a16:creationId xmlns:a16="http://schemas.microsoft.com/office/drawing/2014/main" id="{776F8D4C-38B9-45A8-B688-1C7AD34C47A6}"/>
              </a:ext>
            </a:extLst>
          </p:cNvPr>
          <p:cNvSpPr/>
          <p:nvPr/>
        </p:nvSpPr>
        <p:spPr>
          <a:xfrm>
            <a:off x="5208638" y="1371742"/>
            <a:ext cx="3055039" cy="40385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bIns="0" rtlCol="0" anchor="t"/>
          <a:lstStyle/>
          <a:p>
            <a:pPr algn="r">
              <a:lnSpc>
                <a:spcPct val="70000"/>
              </a:lnSpc>
            </a:pPr>
            <a:r>
              <a:rPr lang="en-AU" sz="1200" dirty="0">
                <a:solidFill>
                  <a:schemeClr val="accent3">
                    <a:lumMod val="75000"/>
                    <a:lumOff val="25000"/>
                  </a:schemeClr>
                </a:solidFill>
                <a:latin typeface="Arial Rounded MT Bold" panose="020F0704030504030204" pitchFamily="34" charset="0"/>
              </a:rPr>
              <a:t>Complaints to the MHCC</a:t>
            </a:r>
          </a:p>
        </p:txBody>
      </p:sp>
      <p:sp>
        <p:nvSpPr>
          <p:cNvPr id="385" name="Rectangle 384">
            <a:extLst>
              <a:ext uri="{FF2B5EF4-FFF2-40B4-BE49-F238E27FC236}">
                <a16:creationId xmlns:a16="http://schemas.microsoft.com/office/drawing/2014/main" id="{18C934DE-65F0-42C7-85C1-BD639C2223DE}"/>
              </a:ext>
            </a:extLst>
          </p:cNvPr>
          <p:cNvSpPr/>
          <p:nvPr/>
        </p:nvSpPr>
        <p:spPr>
          <a:xfrm>
            <a:off x="9241372" y="1371742"/>
            <a:ext cx="3055039" cy="40385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bIns="0" rtlCol="0" anchor="t"/>
          <a:lstStyle/>
          <a:p>
            <a:pPr>
              <a:lnSpc>
                <a:spcPct val="70000"/>
              </a:lnSpc>
            </a:pPr>
            <a:r>
              <a:rPr lang="en-AU" sz="1200" dirty="0">
                <a:solidFill>
                  <a:schemeClr val="accent4">
                    <a:lumMod val="50000"/>
                  </a:schemeClr>
                </a:solidFill>
                <a:latin typeface="Arial Rounded MT Bold" panose="020F0704030504030204" pitchFamily="34" charset="0"/>
              </a:rPr>
              <a:t>Complaints to service</a:t>
            </a:r>
          </a:p>
        </p:txBody>
      </p:sp>
      <p:sp>
        <p:nvSpPr>
          <p:cNvPr id="386" name="Rectangle 385">
            <a:extLst>
              <a:ext uri="{FF2B5EF4-FFF2-40B4-BE49-F238E27FC236}">
                <a16:creationId xmlns:a16="http://schemas.microsoft.com/office/drawing/2014/main" id="{E0A6E4BD-35B8-4F32-BCEC-F8608A9F83A4}"/>
              </a:ext>
            </a:extLst>
          </p:cNvPr>
          <p:cNvSpPr/>
          <p:nvPr/>
        </p:nvSpPr>
        <p:spPr>
          <a:xfrm>
            <a:off x="6395762" y="1569668"/>
            <a:ext cx="1211670" cy="40385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bIns="0" rtlCol="0" anchor="t"/>
          <a:lstStyle/>
          <a:p>
            <a:pPr algn="ctr">
              <a:lnSpc>
                <a:spcPct val="70000"/>
              </a:lnSpc>
            </a:pPr>
            <a:r>
              <a:rPr lang="en-AU" sz="900" dirty="0">
                <a:solidFill>
                  <a:schemeClr val="accent3"/>
                </a:solidFill>
                <a:latin typeface="Arial Nova Light" panose="020B0304020202020204" pitchFamily="34" charset="0"/>
              </a:rPr>
              <a:t>Frequency of issues</a:t>
            </a:r>
          </a:p>
        </p:txBody>
      </p:sp>
      <p:sp>
        <p:nvSpPr>
          <p:cNvPr id="387" name="Rectangle 386">
            <a:extLst>
              <a:ext uri="{FF2B5EF4-FFF2-40B4-BE49-F238E27FC236}">
                <a16:creationId xmlns:a16="http://schemas.microsoft.com/office/drawing/2014/main" id="{9CBAF60D-E96A-4CD1-9763-487EC2E8C262}"/>
              </a:ext>
            </a:extLst>
          </p:cNvPr>
          <p:cNvSpPr/>
          <p:nvPr/>
        </p:nvSpPr>
        <p:spPr>
          <a:xfrm>
            <a:off x="9933582" y="1569668"/>
            <a:ext cx="1211670" cy="40385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bIns="0" rtlCol="0" anchor="t"/>
          <a:lstStyle/>
          <a:p>
            <a:pPr algn="ctr">
              <a:lnSpc>
                <a:spcPct val="70000"/>
              </a:lnSpc>
            </a:pPr>
            <a:r>
              <a:rPr lang="en-AU" sz="900" dirty="0">
                <a:solidFill>
                  <a:schemeClr val="accent3"/>
                </a:solidFill>
                <a:latin typeface="Arial Nova Light" panose="020B0304020202020204" pitchFamily="34" charset="0"/>
              </a:rPr>
              <a:t>Frequency of issues</a:t>
            </a:r>
          </a:p>
        </p:txBody>
      </p:sp>
      <p:sp>
        <p:nvSpPr>
          <p:cNvPr id="388" name="TextBox 387">
            <a:extLst>
              <a:ext uri="{FF2B5EF4-FFF2-40B4-BE49-F238E27FC236}">
                <a16:creationId xmlns:a16="http://schemas.microsoft.com/office/drawing/2014/main" id="{E4D10574-58A5-4FB2-B7A4-09D7B877DA6D}"/>
              </a:ext>
            </a:extLst>
          </p:cNvPr>
          <p:cNvSpPr txBox="1"/>
          <p:nvPr/>
        </p:nvSpPr>
        <p:spPr>
          <a:xfrm>
            <a:off x="438104" y="1542200"/>
            <a:ext cx="4632894" cy="6014532"/>
          </a:xfrm>
          <a:prstGeom prst="rect">
            <a:avLst/>
          </a:prstGeom>
          <a:noFill/>
        </p:spPr>
        <p:txBody>
          <a:bodyPr wrap="square">
            <a:spAutoFit/>
          </a:bodyPr>
          <a:lstStyle/>
          <a:p>
            <a:pPr marL="342900" indent="-342900">
              <a:lnSpc>
                <a:spcPct val="110000"/>
              </a:lnSpc>
              <a:spcBef>
                <a:spcPts val="600"/>
              </a:spcBef>
              <a:spcAft>
                <a:spcPts val="600"/>
              </a:spcAft>
              <a:buFont typeface="Arial" panose="020B0604020202020204" pitchFamily="34" charset="0"/>
              <a:buChar char="•"/>
            </a:pPr>
            <a:r>
              <a:rPr lang="en-US" dirty="0">
                <a:solidFill>
                  <a:schemeClr val="accent3"/>
                </a:solidFill>
                <a:latin typeface="Arial Nova Light" panose="020B0304020202020204" pitchFamily="34" charset="0"/>
                <a:cs typeface="Arial" panose="020B0604020202020204" pitchFamily="34" charset="0"/>
              </a:rPr>
              <a:t>Issues raised in complaints to the MHCC about Goulburn Valley Health were most frequently about treatment, followed by communication, conduct and behaviour and medication, in line with the sector. In 2019-20, concerns about access were at higher proportions than the sector.</a:t>
            </a:r>
          </a:p>
          <a:p>
            <a:pPr marL="342900" indent="-342900">
              <a:lnSpc>
                <a:spcPct val="110000"/>
              </a:lnSpc>
              <a:spcBef>
                <a:spcPts val="600"/>
              </a:spcBef>
              <a:spcAft>
                <a:spcPts val="600"/>
              </a:spcAft>
              <a:buFont typeface="Arial" panose="020B0604020202020204" pitchFamily="34" charset="0"/>
              <a:buChar char="•"/>
            </a:pPr>
            <a:r>
              <a:rPr lang="en-US" dirty="0">
                <a:solidFill>
                  <a:schemeClr val="accent3"/>
                </a:solidFill>
                <a:latin typeface="Arial Nova Light" panose="020B0304020202020204" pitchFamily="34" charset="0"/>
                <a:cs typeface="Arial" panose="020B0604020202020204" pitchFamily="34" charset="0"/>
              </a:rPr>
              <a:t>Issues raised in complaints directly to Goulburn Valley Health were broadly consistent with the sector, with complaints most often about treatment, conduct and behaviour, and communication. However, compared to the sector, a higher percentage of complaints were about communication and access. </a:t>
            </a:r>
          </a:p>
          <a:p>
            <a:pPr marL="342900" indent="-342900">
              <a:lnSpc>
                <a:spcPct val="110000"/>
              </a:lnSpc>
              <a:spcBef>
                <a:spcPts val="600"/>
              </a:spcBef>
              <a:spcAft>
                <a:spcPts val="600"/>
              </a:spcAft>
              <a:buFont typeface="Arial" panose="020B0604020202020204" pitchFamily="34" charset="0"/>
              <a:buChar char="•"/>
            </a:pPr>
            <a:endParaRPr lang="en-US" dirty="0">
              <a:solidFill>
                <a:schemeClr val="accent3"/>
              </a:solidFill>
              <a:latin typeface="Arial Nova Light" panose="020B0304020202020204" pitchFamily="34" charset="0"/>
              <a:cs typeface="Arial" panose="020B0604020202020204" pitchFamily="34" charset="0"/>
            </a:endParaRPr>
          </a:p>
          <a:p>
            <a:pPr marL="342900" indent="-342900">
              <a:lnSpc>
                <a:spcPct val="110000"/>
              </a:lnSpc>
              <a:spcBef>
                <a:spcPts val="600"/>
              </a:spcBef>
              <a:spcAft>
                <a:spcPts val="600"/>
              </a:spcAft>
              <a:buFont typeface="Arial" panose="020B0604020202020204" pitchFamily="34" charset="0"/>
              <a:buChar char="•"/>
            </a:pPr>
            <a:endParaRPr lang="en-AU" dirty="0">
              <a:solidFill>
                <a:schemeClr val="accent3"/>
              </a:solidFill>
              <a:latin typeface="Arial Nova Light" panose="020B0304020202020204" pitchFamily="34" charset="0"/>
              <a:cs typeface="Arial" panose="020B0604020202020204" pitchFamily="34" charset="0"/>
            </a:endParaRPr>
          </a:p>
        </p:txBody>
      </p:sp>
    </p:spTree>
    <p:extLst>
      <p:ext uri="{BB962C8B-B14F-4D97-AF65-F5344CB8AC3E}">
        <p14:creationId xmlns:p14="http://schemas.microsoft.com/office/powerpoint/2010/main" val="141454579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 name="TextBox 97">
            <a:extLst>
              <a:ext uri="{FF2B5EF4-FFF2-40B4-BE49-F238E27FC236}">
                <a16:creationId xmlns:a16="http://schemas.microsoft.com/office/drawing/2014/main" id="{5A1D96C0-F43A-4ADF-9134-72B1D1BA0AC5}"/>
              </a:ext>
            </a:extLst>
          </p:cNvPr>
          <p:cNvSpPr txBox="1"/>
          <p:nvPr/>
        </p:nvSpPr>
        <p:spPr>
          <a:xfrm>
            <a:off x="406563" y="1588317"/>
            <a:ext cx="4202009" cy="3878562"/>
          </a:xfrm>
          <a:prstGeom prst="rect">
            <a:avLst/>
          </a:prstGeom>
          <a:noFill/>
        </p:spPr>
        <p:txBody>
          <a:bodyPr wrap="square">
            <a:spAutoFit/>
          </a:bodyPr>
          <a:lstStyle/>
          <a:p>
            <a:pPr marL="342900" indent="-342900" algn="l">
              <a:lnSpc>
                <a:spcPct val="110000"/>
              </a:lnSpc>
              <a:spcBef>
                <a:spcPts val="600"/>
              </a:spcBef>
              <a:spcAft>
                <a:spcPts val="600"/>
              </a:spcAft>
              <a:buFont typeface="Arial" panose="020B0604020202020204" pitchFamily="34" charset="0"/>
              <a:buChar char="•"/>
            </a:pPr>
            <a:r>
              <a:rPr lang="en-US" dirty="0">
                <a:solidFill>
                  <a:schemeClr val="accent3"/>
                </a:solidFill>
                <a:latin typeface="Arial Nova Light" panose="020B0304020202020204" pitchFamily="34" charset="0"/>
                <a:cs typeface="Arial" panose="020B0604020202020204" pitchFamily="34" charset="0"/>
              </a:rPr>
              <a:t>In complaints to both the MHCC about Goulburn Valley Health and to Goulburn Valley Health directly, consistent with the sector, family members/carers were more likely than consumers to raise concerns about communication.</a:t>
            </a:r>
          </a:p>
          <a:p>
            <a:pPr marL="342900" indent="-342900" algn="l">
              <a:lnSpc>
                <a:spcPct val="110000"/>
              </a:lnSpc>
              <a:spcBef>
                <a:spcPts val="600"/>
              </a:spcBef>
              <a:spcAft>
                <a:spcPts val="600"/>
              </a:spcAft>
              <a:buFont typeface="Arial" panose="020B0604020202020204" pitchFamily="34" charset="0"/>
              <a:buChar char="•"/>
            </a:pPr>
            <a:r>
              <a:rPr lang="en-US" dirty="0">
                <a:solidFill>
                  <a:schemeClr val="accent3"/>
                </a:solidFill>
                <a:latin typeface="Arial Nova Light" panose="020B0304020202020204" pitchFamily="34" charset="0"/>
                <a:cs typeface="Arial" panose="020B0604020202020204" pitchFamily="34" charset="0"/>
              </a:rPr>
              <a:t>Unlike the sector, consumers were more likely to raise treatment concerns to the MHCC, and less likely to raise conduct and behaviour concerns directly to the service.</a:t>
            </a:r>
            <a:endParaRPr lang="en-AU" dirty="0">
              <a:solidFill>
                <a:schemeClr val="accent3"/>
              </a:solidFill>
              <a:latin typeface="Arial Nova Light" panose="020B0304020202020204" pitchFamily="34" charset="0"/>
              <a:cs typeface="Arial" panose="020B0604020202020204" pitchFamily="34" charset="0"/>
            </a:endParaRPr>
          </a:p>
        </p:txBody>
      </p:sp>
      <p:sp>
        <p:nvSpPr>
          <p:cNvPr id="60" name="Title 1">
            <a:extLst>
              <a:ext uri="{FF2B5EF4-FFF2-40B4-BE49-F238E27FC236}">
                <a16:creationId xmlns:a16="http://schemas.microsoft.com/office/drawing/2014/main" id="{AB061075-8A5B-40FF-8648-8D92BC4CCE3C}"/>
              </a:ext>
            </a:extLst>
          </p:cNvPr>
          <p:cNvSpPr txBox="1">
            <a:spLocks/>
          </p:cNvSpPr>
          <p:nvPr/>
        </p:nvSpPr>
        <p:spPr>
          <a:xfrm>
            <a:off x="393939" y="301476"/>
            <a:ext cx="9680505" cy="853786"/>
          </a:xfrm>
          <a:prstGeom prst="rect">
            <a:avLst/>
          </a:prstGeom>
        </p:spPr>
        <p:txBody>
          <a:bodyPr vert="horz" lIns="91440" tIns="45720" rIns="91440" bIns="45720" rtlCol="0" anchor="t">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AU" sz="3600" b="1" dirty="0">
                <a:solidFill>
                  <a:schemeClr val="accent3"/>
                </a:solidFill>
                <a:latin typeface="Arial Rounded MT Bold" panose="020F0704030504030204" pitchFamily="34" charset="0"/>
                <a:cs typeface="Arial" panose="020B0604020202020204" pitchFamily="34" charset="0"/>
              </a:rPr>
              <a:t>Issues raised by consumers and carers </a:t>
            </a:r>
            <a:r>
              <a:rPr lang="en-AU" sz="1400" dirty="0">
                <a:solidFill>
                  <a:schemeClr val="accent3"/>
                </a:solidFill>
                <a:latin typeface="Arial Nova Light" panose="020B0304020202020204" pitchFamily="34" charset="0"/>
                <a:cs typeface="Arial" panose="020B0604020202020204" pitchFamily="34" charset="0"/>
              </a:rPr>
              <a:t>2019-20</a:t>
            </a:r>
          </a:p>
          <a:p>
            <a:pPr algn="l"/>
            <a:r>
              <a:rPr lang="en-AU" sz="1800" dirty="0">
                <a:solidFill>
                  <a:schemeClr val="accent3"/>
                </a:solidFill>
                <a:latin typeface="Arial Nova Light" panose="020B0304020202020204" pitchFamily="34" charset="0"/>
                <a:cs typeface="Arial" panose="020B0604020202020204" pitchFamily="34" charset="0"/>
              </a:rPr>
              <a:t>Most frequent </a:t>
            </a:r>
            <a:r>
              <a:rPr lang="en-AU" sz="1800" b="1" dirty="0">
                <a:solidFill>
                  <a:schemeClr val="accent3"/>
                </a:solidFill>
                <a:latin typeface="Arial Nova Light" panose="020B0304020202020204" pitchFamily="34" charset="0"/>
                <a:cs typeface="Arial" panose="020B0604020202020204" pitchFamily="34" charset="0"/>
              </a:rPr>
              <a:t>Level 1 issues </a:t>
            </a:r>
            <a:r>
              <a:rPr lang="en-AU" sz="1800" dirty="0">
                <a:solidFill>
                  <a:schemeClr val="accent3"/>
                </a:solidFill>
                <a:latin typeface="Arial Nova Light" panose="020B0304020202020204" pitchFamily="34" charset="0"/>
                <a:cs typeface="Arial" panose="020B0604020202020204" pitchFamily="34" charset="0"/>
              </a:rPr>
              <a:t>raised about Goulburn Valley Health</a:t>
            </a:r>
            <a:endParaRPr lang="en-AU" sz="1600" dirty="0">
              <a:solidFill>
                <a:schemeClr val="accent3"/>
              </a:solidFill>
              <a:latin typeface="Arial Nova Light" panose="020B0304020202020204" pitchFamily="34" charset="0"/>
              <a:cs typeface="Arial" panose="020B0604020202020204" pitchFamily="34" charset="0"/>
            </a:endParaRPr>
          </a:p>
        </p:txBody>
      </p:sp>
      <p:grpSp>
        <p:nvGrpSpPr>
          <p:cNvPr id="50" name="Group 49">
            <a:extLst>
              <a:ext uri="{FF2B5EF4-FFF2-40B4-BE49-F238E27FC236}">
                <a16:creationId xmlns:a16="http://schemas.microsoft.com/office/drawing/2014/main" id="{F24DBFFF-FD97-4DBF-BF92-0FD57654B3EF}"/>
              </a:ext>
            </a:extLst>
          </p:cNvPr>
          <p:cNvGrpSpPr/>
          <p:nvPr/>
        </p:nvGrpSpPr>
        <p:grpSpPr>
          <a:xfrm>
            <a:off x="4864102" y="1571389"/>
            <a:ext cx="6932155" cy="4482764"/>
            <a:chOff x="3603225" y="1357837"/>
            <a:chExt cx="8142842" cy="4830826"/>
          </a:xfrm>
        </p:grpSpPr>
        <p:sp>
          <p:nvSpPr>
            <p:cNvPr id="51" name="Rectangle 50">
              <a:extLst>
                <a:ext uri="{FF2B5EF4-FFF2-40B4-BE49-F238E27FC236}">
                  <a16:creationId xmlns:a16="http://schemas.microsoft.com/office/drawing/2014/main" id="{DE6D961D-1DD4-471C-945D-31E79D811564}"/>
                </a:ext>
              </a:extLst>
            </p:cNvPr>
            <p:cNvSpPr/>
            <p:nvPr/>
          </p:nvSpPr>
          <p:spPr>
            <a:xfrm>
              <a:off x="3603225" y="5223299"/>
              <a:ext cx="8142842" cy="9653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latin typeface="Arial Nova Light" panose="020B0304020202020204" pitchFamily="34" charset="0"/>
              </a:endParaRPr>
            </a:p>
          </p:txBody>
        </p:sp>
        <p:sp>
          <p:nvSpPr>
            <p:cNvPr id="52" name="Rectangle 51">
              <a:extLst>
                <a:ext uri="{FF2B5EF4-FFF2-40B4-BE49-F238E27FC236}">
                  <a16:creationId xmlns:a16="http://schemas.microsoft.com/office/drawing/2014/main" id="{AB9006E9-DDB9-4A83-8F93-3DB3DED5CBC6}"/>
                </a:ext>
              </a:extLst>
            </p:cNvPr>
            <p:cNvSpPr/>
            <p:nvPr/>
          </p:nvSpPr>
          <p:spPr>
            <a:xfrm>
              <a:off x="3603225" y="3290568"/>
              <a:ext cx="8142842" cy="9653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latin typeface="Arial Nova Light" panose="020B0304020202020204" pitchFamily="34" charset="0"/>
              </a:endParaRPr>
            </a:p>
          </p:txBody>
        </p:sp>
        <p:sp>
          <p:nvSpPr>
            <p:cNvPr id="53" name="Rectangle 52">
              <a:extLst>
                <a:ext uri="{FF2B5EF4-FFF2-40B4-BE49-F238E27FC236}">
                  <a16:creationId xmlns:a16="http://schemas.microsoft.com/office/drawing/2014/main" id="{3ED17CCC-796B-4817-BA0E-0D7F177C115D}"/>
                </a:ext>
              </a:extLst>
            </p:cNvPr>
            <p:cNvSpPr/>
            <p:nvPr/>
          </p:nvSpPr>
          <p:spPr>
            <a:xfrm>
              <a:off x="3603225" y="1357837"/>
              <a:ext cx="8142842" cy="9653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latin typeface="Arial Nova Light" panose="020B0304020202020204" pitchFamily="34" charset="0"/>
              </a:endParaRPr>
            </a:p>
          </p:txBody>
        </p:sp>
      </p:grpSp>
      <p:sp>
        <p:nvSpPr>
          <p:cNvPr id="54" name="Rectangle 53">
            <a:extLst>
              <a:ext uri="{FF2B5EF4-FFF2-40B4-BE49-F238E27FC236}">
                <a16:creationId xmlns:a16="http://schemas.microsoft.com/office/drawing/2014/main" id="{5E11BB9C-803E-4F6F-93AC-53C2C2901BE6}"/>
              </a:ext>
            </a:extLst>
          </p:cNvPr>
          <p:cNvSpPr/>
          <p:nvPr/>
        </p:nvSpPr>
        <p:spPr>
          <a:xfrm>
            <a:off x="8778057" y="1341321"/>
            <a:ext cx="3018200" cy="40385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lstStyle/>
          <a:p>
            <a:pPr>
              <a:lnSpc>
                <a:spcPct val="70000"/>
              </a:lnSpc>
            </a:pPr>
            <a:r>
              <a:rPr lang="en-AU" sz="1200" dirty="0">
                <a:solidFill>
                  <a:schemeClr val="accent4">
                    <a:lumMod val="50000"/>
                  </a:schemeClr>
                </a:solidFill>
                <a:latin typeface="Arial Rounded MT Bold" panose="020F0704030504030204" pitchFamily="34" charset="0"/>
              </a:rPr>
              <a:t>Complaints to service</a:t>
            </a:r>
          </a:p>
          <a:p>
            <a:pPr>
              <a:lnSpc>
                <a:spcPct val="70000"/>
              </a:lnSpc>
            </a:pPr>
            <a:endParaRPr lang="en-AU" sz="1400" dirty="0">
              <a:solidFill>
                <a:schemeClr val="accent3"/>
              </a:solidFill>
              <a:latin typeface="Arial Nova Light" panose="020B0304020202020204" pitchFamily="34" charset="0"/>
            </a:endParaRPr>
          </a:p>
        </p:txBody>
      </p:sp>
      <p:grpSp>
        <p:nvGrpSpPr>
          <p:cNvPr id="73" name="Group 72">
            <a:extLst>
              <a:ext uri="{FF2B5EF4-FFF2-40B4-BE49-F238E27FC236}">
                <a16:creationId xmlns:a16="http://schemas.microsoft.com/office/drawing/2014/main" id="{7B8990F2-2DA9-4502-AE7A-E9EAB4656D35}"/>
              </a:ext>
            </a:extLst>
          </p:cNvPr>
          <p:cNvGrpSpPr/>
          <p:nvPr/>
        </p:nvGrpSpPr>
        <p:grpSpPr>
          <a:xfrm>
            <a:off x="7435410" y="2547724"/>
            <a:ext cx="1566894" cy="718359"/>
            <a:chOff x="6880904" y="2465344"/>
            <a:chExt cx="1566894" cy="718359"/>
          </a:xfrm>
        </p:grpSpPr>
        <p:sp>
          <p:nvSpPr>
            <p:cNvPr id="74" name="Rectangle 73">
              <a:extLst>
                <a:ext uri="{FF2B5EF4-FFF2-40B4-BE49-F238E27FC236}">
                  <a16:creationId xmlns:a16="http://schemas.microsoft.com/office/drawing/2014/main" id="{6FAFB8E7-69B3-4FD4-98C0-EAE2488ECDDC}"/>
                </a:ext>
              </a:extLst>
            </p:cNvPr>
            <p:cNvSpPr/>
            <p:nvPr/>
          </p:nvSpPr>
          <p:spPr>
            <a:xfrm>
              <a:off x="6880904" y="2960110"/>
              <a:ext cx="1566894" cy="22359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bIns="0" rtlCol="0" anchor="t"/>
            <a:lstStyle/>
            <a:p>
              <a:pPr algn="ctr">
                <a:lnSpc>
                  <a:spcPct val="70000"/>
                </a:lnSpc>
              </a:pPr>
              <a:r>
                <a:rPr lang="en-AU" sz="1100" dirty="0">
                  <a:solidFill>
                    <a:schemeClr val="accent3"/>
                  </a:solidFill>
                  <a:latin typeface="Arial Nova Light" panose="020B0304020202020204" pitchFamily="34" charset="0"/>
                </a:rPr>
                <a:t>Medication</a:t>
              </a:r>
            </a:p>
          </p:txBody>
        </p:sp>
        <p:grpSp>
          <p:nvGrpSpPr>
            <p:cNvPr id="75" name="Group 74">
              <a:extLst>
                <a:ext uri="{FF2B5EF4-FFF2-40B4-BE49-F238E27FC236}">
                  <a16:creationId xmlns:a16="http://schemas.microsoft.com/office/drawing/2014/main" id="{519A65F0-A1AD-4524-AA49-45796D62E4C2}"/>
                </a:ext>
              </a:extLst>
            </p:cNvPr>
            <p:cNvGrpSpPr/>
            <p:nvPr/>
          </p:nvGrpSpPr>
          <p:grpSpPr>
            <a:xfrm>
              <a:off x="7413807" y="2465344"/>
              <a:ext cx="501090" cy="501088"/>
              <a:chOff x="4236721" y="2380610"/>
              <a:chExt cx="670560" cy="670556"/>
            </a:xfrm>
          </p:grpSpPr>
          <p:pic>
            <p:nvPicPr>
              <p:cNvPr id="76" name="Graphic 75" descr="Speech with solid fill">
                <a:extLst>
                  <a:ext uri="{FF2B5EF4-FFF2-40B4-BE49-F238E27FC236}">
                    <a16:creationId xmlns:a16="http://schemas.microsoft.com/office/drawing/2014/main" id="{B08DFA3F-7902-4F52-B736-3D7606954383}"/>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4236721" y="2380610"/>
                <a:ext cx="670560" cy="670556"/>
              </a:xfrm>
              <a:prstGeom prst="rect">
                <a:avLst/>
              </a:prstGeom>
            </p:spPr>
          </p:pic>
          <p:pic>
            <p:nvPicPr>
              <p:cNvPr id="77" name="Graphic 76">
                <a:extLst>
                  <a:ext uri="{FF2B5EF4-FFF2-40B4-BE49-F238E27FC236}">
                    <a16:creationId xmlns:a16="http://schemas.microsoft.com/office/drawing/2014/main" id="{935AF693-14BA-40BC-9D03-6C8774199614}"/>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p:blipFill>
            <p:spPr>
              <a:xfrm>
                <a:off x="4444185" y="2535117"/>
                <a:ext cx="265610" cy="265610"/>
              </a:xfrm>
              <a:prstGeom prst="rect">
                <a:avLst/>
              </a:prstGeom>
            </p:spPr>
          </p:pic>
        </p:grpSp>
      </p:grpSp>
      <p:grpSp>
        <p:nvGrpSpPr>
          <p:cNvPr id="78" name="Group 77">
            <a:extLst>
              <a:ext uri="{FF2B5EF4-FFF2-40B4-BE49-F238E27FC236}">
                <a16:creationId xmlns:a16="http://schemas.microsoft.com/office/drawing/2014/main" id="{DD0A108B-AFB3-409E-B652-C430D8E58D99}"/>
              </a:ext>
            </a:extLst>
          </p:cNvPr>
          <p:cNvGrpSpPr/>
          <p:nvPr/>
        </p:nvGrpSpPr>
        <p:grpSpPr>
          <a:xfrm>
            <a:off x="7435410" y="1638598"/>
            <a:ext cx="1566894" cy="718359"/>
            <a:chOff x="6880904" y="1784902"/>
            <a:chExt cx="1566894" cy="718359"/>
          </a:xfrm>
        </p:grpSpPr>
        <p:sp>
          <p:nvSpPr>
            <p:cNvPr id="79" name="Rectangle 78">
              <a:extLst>
                <a:ext uri="{FF2B5EF4-FFF2-40B4-BE49-F238E27FC236}">
                  <a16:creationId xmlns:a16="http://schemas.microsoft.com/office/drawing/2014/main" id="{F9E881AA-368D-4456-B165-C8953D89239F}"/>
                </a:ext>
              </a:extLst>
            </p:cNvPr>
            <p:cNvSpPr/>
            <p:nvPr/>
          </p:nvSpPr>
          <p:spPr>
            <a:xfrm>
              <a:off x="6880904" y="2279668"/>
              <a:ext cx="1566894" cy="22359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bIns="0" rtlCol="0" anchor="t"/>
            <a:lstStyle/>
            <a:p>
              <a:pPr algn="ctr">
                <a:lnSpc>
                  <a:spcPct val="70000"/>
                </a:lnSpc>
              </a:pPr>
              <a:r>
                <a:rPr lang="en-AU" sz="1100" dirty="0">
                  <a:solidFill>
                    <a:schemeClr val="accent3"/>
                  </a:solidFill>
                  <a:latin typeface="Arial Nova Light" panose="020B0304020202020204" pitchFamily="34" charset="0"/>
                </a:rPr>
                <a:t>Treatment</a:t>
              </a:r>
            </a:p>
          </p:txBody>
        </p:sp>
        <p:grpSp>
          <p:nvGrpSpPr>
            <p:cNvPr id="80" name="Group 79">
              <a:extLst>
                <a:ext uri="{FF2B5EF4-FFF2-40B4-BE49-F238E27FC236}">
                  <a16:creationId xmlns:a16="http://schemas.microsoft.com/office/drawing/2014/main" id="{56E315B3-58D1-4A06-BF13-F934F26AD2F8}"/>
                </a:ext>
              </a:extLst>
            </p:cNvPr>
            <p:cNvGrpSpPr/>
            <p:nvPr/>
          </p:nvGrpSpPr>
          <p:grpSpPr>
            <a:xfrm>
              <a:off x="7413807" y="1784902"/>
              <a:ext cx="501090" cy="501088"/>
              <a:chOff x="4236721" y="1410618"/>
              <a:chExt cx="670560" cy="670556"/>
            </a:xfrm>
          </p:grpSpPr>
          <p:pic>
            <p:nvPicPr>
              <p:cNvPr id="81" name="Graphic 80" descr="Speech with solid fill">
                <a:extLst>
                  <a:ext uri="{FF2B5EF4-FFF2-40B4-BE49-F238E27FC236}">
                    <a16:creationId xmlns:a16="http://schemas.microsoft.com/office/drawing/2014/main" id="{0AD21DE9-0FB9-46AA-8C9D-E0C2AA823ED2}"/>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4236721" y="1410618"/>
                <a:ext cx="670560" cy="670556"/>
              </a:xfrm>
              <a:prstGeom prst="rect">
                <a:avLst/>
              </a:prstGeom>
            </p:spPr>
          </p:pic>
          <p:sp>
            <p:nvSpPr>
              <p:cNvPr id="82" name="Freeform: Shape 81">
                <a:extLst>
                  <a:ext uri="{FF2B5EF4-FFF2-40B4-BE49-F238E27FC236}">
                    <a16:creationId xmlns:a16="http://schemas.microsoft.com/office/drawing/2014/main" id="{018DD8FD-583D-483B-92C6-5B65F79A3A3E}"/>
                  </a:ext>
                </a:extLst>
              </p:cNvPr>
              <p:cNvSpPr/>
              <p:nvPr/>
            </p:nvSpPr>
            <p:spPr>
              <a:xfrm>
                <a:off x="4444185" y="1659403"/>
                <a:ext cx="265612" cy="111675"/>
              </a:xfrm>
              <a:custGeom>
                <a:avLst/>
                <a:gdLst>
                  <a:gd name="connsiteX0" fmla="*/ 243478 w 243477"/>
                  <a:gd name="connsiteY0" fmla="*/ 11066 h 102369"/>
                  <a:gd name="connsiteX1" fmla="*/ 232521 w 243477"/>
                  <a:gd name="connsiteY1" fmla="*/ 0 h 102369"/>
                  <a:gd name="connsiteX2" fmla="*/ 226689 w 243477"/>
                  <a:gd name="connsiteY2" fmla="*/ 1637 h 102369"/>
                  <a:gd name="connsiteX3" fmla="*/ 179377 w 243477"/>
                  <a:gd name="connsiteY3" fmla="*/ 28688 h 102369"/>
                  <a:gd name="connsiteX4" fmla="*/ 179319 w 243477"/>
                  <a:gd name="connsiteY4" fmla="*/ 38015 h 102369"/>
                  <a:gd name="connsiteX5" fmla="*/ 157004 w 243477"/>
                  <a:gd name="connsiteY5" fmla="*/ 55335 h 102369"/>
                  <a:gd name="connsiteX6" fmla="*/ 107905 w 243477"/>
                  <a:gd name="connsiteY6" fmla="*/ 55335 h 102369"/>
                  <a:gd name="connsiteX7" fmla="*/ 107905 w 243477"/>
                  <a:gd name="connsiteY7" fmla="*/ 44268 h 102369"/>
                  <a:gd name="connsiteX8" fmla="*/ 157707 w 243477"/>
                  <a:gd name="connsiteY8" fmla="*/ 44268 h 102369"/>
                  <a:gd name="connsiteX9" fmla="*/ 168774 w 243477"/>
                  <a:gd name="connsiteY9" fmla="*/ 33201 h 102369"/>
                  <a:gd name="connsiteX10" fmla="*/ 157707 w 243477"/>
                  <a:gd name="connsiteY10" fmla="*/ 22133 h 102369"/>
                  <a:gd name="connsiteX11" fmla="*/ 91304 w 243477"/>
                  <a:gd name="connsiteY11" fmla="*/ 22133 h 102369"/>
                  <a:gd name="connsiteX12" fmla="*/ 78242 w 243477"/>
                  <a:gd name="connsiteY12" fmla="*/ 25863 h 102369"/>
                  <a:gd name="connsiteX13" fmla="*/ 0 w 243477"/>
                  <a:gd name="connsiteY13" fmla="*/ 63635 h 102369"/>
                  <a:gd name="connsiteX14" fmla="*/ 38735 w 243477"/>
                  <a:gd name="connsiteY14" fmla="*/ 102370 h 102369"/>
                  <a:gd name="connsiteX15" fmla="*/ 105138 w 243477"/>
                  <a:gd name="connsiteY15" fmla="*/ 77469 h 102369"/>
                  <a:gd name="connsiteX16" fmla="*/ 156849 w 243477"/>
                  <a:gd name="connsiteY16" fmla="*/ 77469 h 102369"/>
                  <a:gd name="connsiteX17" fmla="*/ 163396 w 243477"/>
                  <a:gd name="connsiteY17" fmla="*/ 75325 h 102369"/>
                  <a:gd name="connsiteX18" fmla="*/ 239391 w 243477"/>
                  <a:gd name="connsiteY18" fmla="*/ 19588 h 102369"/>
                  <a:gd name="connsiteX19" fmla="*/ 243478 w 243477"/>
                  <a:gd name="connsiteY19" fmla="*/ 11066 h 1023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43477" h="102369">
                    <a:moveTo>
                      <a:pt x="243478" y="11066"/>
                    </a:moveTo>
                    <a:cubicBezTo>
                      <a:pt x="243508" y="4985"/>
                      <a:pt x="238602" y="30"/>
                      <a:pt x="232521" y="0"/>
                    </a:cubicBezTo>
                    <a:cubicBezTo>
                      <a:pt x="230462" y="-10"/>
                      <a:pt x="228442" y="557"/>
                      <a:pt x="226689" y="1637"/>
                    </a:cubicBezTo>
                    <a:lnTo>
                      <a:pt x="179377" y="28688"/>
                    </a:lnTo>
                    <a:cubicBezTo>
                      <a:pt x="180015" y="31766"/>
                      <a:pt x="179996" y="34945"/>
                      <a:pt x="179319" y="38015"/>
                    </a:cubicBezTo>
                    <a:cubicBezTo>
                      <a:pt x="176836" y="48290"/>
                      <a:pt x="167574" y="55479"/>
                      <a:pt x="157004" y="55335"/>
                    </a:cubicBezTo>
                    <a:lnTo>
                      <a:pt x="107905" y="55335"/>
                    </a:lnTo>
                    <a:lnTo>
                      <a:pt x="107905" y="44268"/>
                    </a:lnTo>
                    <a:lnTo>
                      <a:pt x="157707" y="44268"/>
                    </a:lnTo>
                    <a:cubicBezTo>
                      <a:pt x="163819" y="44268"/>
                      <a:pt x="168774" y="39313"/>
                      <a:pt x="168774" y="33201"/>
                    </a:cubicBezTo>
                    <a:cubicBezTo>
                      <a:pt x="168774" y="27088"/>
                      <a:pt x="163819" y="22133"/>
                      <a:pt x="157707" y="22133"/>
                    </a:cubicBezTo>
                    <a:lnTo>
                      <a:pt x="91304" y="22133"/>
                    </a:lnTo>
                    <a:cubicBezTo>
                      <a:pt x="86687" y="22135"/>
                      <a:pt x="82163" y="23426"/>
                      <a:pt x="78242" y="25863"/>
                    </a:cubicBezTo>
                    <a:lnTo>
                      <a:pt x="0" y="63635"/>
                    </a:lnTo>
                    <a:lnTo>
                      <a:pt x="38735" y="102370"/>
                    </a:lnTo>
                    <a:cubicBezTo>
                      <a:pt x="56633" y="84472"/>
                      <a:pt x="79891" y="77469"/>
                      <a:pt x="105138" y="77469"/>
                    </a:cubicBezTo>
                    <a:lnTo>
                      <a:pt x="156849" y="77469"/>
                    </a:lnTo>
                    <a:cubicBezTo>
                      <a:pt x="159204" y="77469"/>
                      <a:pt x="161497" y="76717"/>
                      <a:pt x="163396" y="75325"/>
                    </a:cubicBezTo>
                    <a:lnTo>
                      <a:pt x="239391" y="19588"/>
                    </a:lnTo>
                    <a:cubicBezTo>
                      <a:pt x="241968" y="17509"/>
                      <a:pt x="243469" y="14378"/>
                      <a:pt x="243478" y="11066"/>
                    </a:cubicBezTo>
                    <a:close/>
                  </a:path>
                </a:pathLst>
              </a:custGeom>
              <a:solidFill>
                <a:srgbClr val="FFFFFF"/>
              </a:solidFill>
              <a:ln w="1984" cap="flat">
                <a:noFill/>
                <a:prstDash val="solid"/>
                <a:miter/>
              </a:ln>
            </p:spPr>
            <p:txBody>
              <a:bodyPr rtlCol="0" anchor="ctr"/>
              <a:lstStyle/>
              <a:p>
                <a:endParaRPr lang="en-AU" sz="1600"/>
              </a:p>
            </p:txBody>
          </p:sp>
        </p:grpSp>
      </p:grpSp>
      <p:grpSp>
        <p:nvGrpSpPr>
          <p:cNvPr id="83" name="Group 82">
            <a:extLst>
              <a:ext uri="{FF2B5EF4-FFF2-40B4-BE49-F238E27FC236}">
                <a16:creationId xmlns:a16="http://schemas.microsoft.com/office/drawing/2014/main" id="{E5279397-B0D7-44C8-82F9-A55375562566}"/>
              </a:ext>
            </a:extLst>
          </p:cNvPr>
          <p:cNvGrpSpPr/>
          <p:nvPr/>
        </p:nvGrpSpPr>
        <p:grpSpPr>
          <a:xfrm>
            <a:off x="7435410" y="3456850"/>
            <a:ext cx="1566894" cy="718359"/>
            <a:chOff x="6880904" y="3435336"/>
            <a:chExt cx="1566894" cy="718359"/>
          </a:xfrm>
        </p:grpSpPr>
        <p:sp>
          <p:nvSpPr>
            <p:cNvPr id="84" name="Rectangle 83">
              <a:extLst>
                <a:ext uri="{FF2B5EF4-FFF2-40B4-BE49-F238E27FC236}">
                  <a16:creationId xmlns:a16="http://schemas.microsoft.com/office/drawing/2014/main" id="{F7A0DBD0-4F81-48F1-95F4-6C828A2567ED}"/>
                </a:ext>
              </a:extLst>
            </p:cNvPr>
            <p:cNvSpPr/>
            <p:nvPr/>
          </p:nvSpPr>
          <p:spPr>
            <a:xfrm>
              <a:off x="6880904" y="3930102"/>
              <a:ext cx="1566894" cy="22359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bIns="0" rtlCol="0" anchor="t"/>
            <a:lstStyle/>
            <a:p>
              <a:pPr algn="ctr">
                <a:lnSpc>
                  <a:spcPct val="70000"/>
                </a:lnSpc>
              </a:pPr>
              <a:r>
                <a:rPr lang="en-AU" sz="1100" dirty="0">
                  <a:solidFill>
                    <a:schemeClr val="accent3"/>
                  </a:solidFill>
                  <a:latin typeface="Arial Nova Light" panose="020B0304020202020204" pitchFamily="34" charset="0"/>
                </a:rPr>
                <a:t>Communication</a:t>
              </a:r>
            </a:p>
          </p:txBody>
        </p:sp>
        <p:grpSp>
          <p:nvGrpSpPr>
            <p:cNvPr id="85" name="Group 84">
              <a:extLst>
                <a:ext uri="{FF2B5EF4-FFF2-40B4-BE49-F238E27FC236}">
                  <a16:creationId xmlns:a16="http://schemas.microsoft.com/office/drawing/2014/main" id="{965FBACA-B5D9-4A10-A189-E7825A1A8753}"/>
                </a:ext>
              </a:extLst>
            </p:cNvPr>
            <p:cNvGrpSpPr/>
            <p:nvPr/>
          </p:nvGrpSpPr>
          <p:grpSpPr>
            <a:xfrm>
              <a:off x="7413807" y="3435336"/>
              <a:ext cx="501090" cy="501088"/>
              <a:chOff x="4236721" y="3350602"/>
              <a:chExt cx="670560" cy="670556"/>
            </a:xfrm>
          </p:grpSpPr>
          <p:pic>
            <p:nvPicPr>
              <p:cNvPr id="86" name="Graphic 85" descr="Speech with solid fill">
                <a:extLst>
                  <a:ext uri="{FF2B5EF4-FFF2-40B4-BE49-F238E27FC236}">
                    <a16:creationId xmlns:a16="http://schemas.microsoft.com/office/drawing/2014/main" id="{15C56F32-C012-4ABA-9E8A-DCA1540B5760}"/>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4236721" y="3350602"/>
                <a:ext cx="670560" cy="670556"/>
              </a:xfrm>
              <a:prstGeom prst="rect">
                <a:avLst/>
              </a:prstGeom>
            </p:spPr>
          </p:pic>
          <p:pic>
            <p:nvPicPr>
              <p:cNvPr id="87" name="Graphic 86">
                <a:extLst>
                  <a:ext uri="{FF2B5EF4-FFF2-40B4-BE49-F238E27FC236}">
                    <a16:creationId xmlns:a16="http://schemas.microsoft.com/office/drawing/2014/main" id="{21DEE209-2881-46A4-AFE6-E3EC7A20217F}"/>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p:blipFill>
            <p:spPr>
              <a:xfrm>
                <a:off x="4444185" y="3508060"/>
                <a:ext cx="265612" cy="259709"/>
              </a:xfrm>
              <a:prstGeom prst="rect">
                <a:avLst/>
              </a:prstGeom>
            </p:spPr>
          </p:pic>
        </p:grpSp>
      </p:grpSp>
      <p:grpSp>
        <p:nvGrpSpPr>
          <p:cNvPr id="88" name="Group 87">
            <a:extLst>
              <a:ext uri="{FF2B5EF4-FFF2-40B4-BE49-F238E27FC236}">
                <a16:creationId xmlns:a16="http://schemas.microsoft.com/office/drawing/2014/main" id="{04ACDBD6-E964-45B6-9F63-A67943C18213}"/>
              </a:ext>
            </a:extLst>
          </p:cNvPr>
          <p:cNvGrpSpPr/>
          <p:nvPr/>
        </p:nvGrpSpPr>
        <p:grpSpPr>
          <a:xfrm>
            <a:off x="7435410" y="4304344"/>
            <a:ext cx="1566894" cy="718359"/>
            <a:chOff x="6880904" y="4405328"/>
            <a:chExt cx="1566894" cy="718359"/>
          </a:xfrm>
        </p:grpSpPr>
        <p:sp>
          <p:nvSpPr>
            <p:cNvPr id="89" name="Rectangle 88">
              <a:extLst>
                <a:ext uri="{FF2B5EF4-FFF2-40B4-BE49-F238E27FC236}">
                  <a16:creationId xmlns:a16="http://schemas.microsoft.com/office/drawing/2014/main" id="{EBE3F0E8-6EBD-4B4F-851C-A696E2E402C4}"/>
                </a:ext>
              </a:extLst>
            </p:cNvPr>
            <p:cNvSpPr/>
            <p:nvPr/>
          </p:nvSpPr>
          <p:spPr>
            <a:xfrm>
              <a:off x="6880904" y="4900094"/>
              <a:ext cx="1566894" cy="22359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bIns="0" rtlCol="0" anchor="t"/>
            <a:lstStyle/>
            <a:p>
              <a:pPr algn="ctr">
                <a:lnSpc>
                  <a:spcPct val="70000"/>
                </a:lnSpc>
              </a:pPr>
              <a:r>
                <a:rPr lang="en-AU" sz="1100" dirty="0">
                  <a:solidFill>
                    <a:schemeClr val="accent3"/>
                  </a:solidFill>
                  <a:latin typeface="Arial Nova Light" panose="020B0304020202020204" pitchFamily="34" charset="0"/>
                </a:rPr>
                <a:t>Conduct and behaviour</a:t>
              </a:r>
            </a:p>
          </p:txBody>
        </p:sp>
        <p:grpSp>
          <p:nvGrpSpPr>
            <p:cNvPr id="90" name="Group 89">
              <a:extLst>
                <a:ext uri="{FF2B5EF4-FFF2-40B4-BE49-F238E27FC236}">
                  <a16:creationId xmlns:a16="http://schemas.microsoft.com/office/drawing/2014/main" id="{3FC2D290-02AD-463A-8344-FEE959E6F870}"/>
                </a:ext>
              </a:extLst>
            </p:cNvPr>
            <p:cNvGrpSpPr/>
            <p:nvPr/>
          </p:nvGrpSpPr>
          <p:grpSpPr>
            <a:xfrm>
              <a:off x="7413807" y="4405328"/>
              <a:ext cx="501090" cy="501088"/>
              <a:chOff x="4236721" y="4320594"/>
              <a:chExt cx="670560" cy="670556"/>
            </a:xfrm>
          </p:grpSpPr>
          <p:pic>
            <p:nvPicPr>
              <p:cNvPr id="91" name="Graphic 90" descr="Speech with solid fill">
                <a:extLst>
                  <a:ext uri="{FF2B5EF4-FFF2-40B4-BE49-F238E27FC236}">
                    <a16:creationId xmlns:a16="http://schemas.microsoft.com/office/drawing/2014/main" id="{E42141AD-9D8A-4E41-A08D-CD2B0037F533}"/>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4236721" y="4320594"/>
                <a:ext cx="670560" cy="670556"/>
              </a:xfrm>
              <a:prstGeom prst="rect">
                <a:avLst/>
              </a:prstGeom>
            </p:spPr>
          </p:pic>
          <p:pic>
            <p:nvPicPr>
              <p:cNvPr id="92" name="Graphic 91">
                <a:extLst>
                  <a:ext uri="{FF2B5EF4-FFF2-40B4-BE49-F238E27FC236}">
                    <a16:creationId xmlns:a16="http://schemas.microsoft.com/office/drawing/2014/main" id="{42139D88-CBB0-4432-9DA1-97E3B3B36CBF}"/>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rcRect/>
              <a:stretch/>
            </p:blipFill>
            <p:spPr>
              <a:xfrm>
                <a:off x="4444185" y="4475101"/>
                <a:ext cx="265610" cy="265610"/>
              </a:xfrm>
              <a:prstGeom prst="rect">
                <a:avLst/>
              </a:prstGeom>
            </p:spPr>
          </p:pic>
        </p:grpSp>
      </p:grpSp>
      <p:graphicFrame>
        <p:nvGraphicFramePr>
          <p:cNvPr id="103" name="Chart 102">
            <a:extLst>
              <a:ext uri="{FF2B5EF4-FFF2-40B4-BE49-F238E27FC236}">
                <a16:creationId xmlns:a16="http://schemas.microsoft.com/office/drawing/2014/main" id="{00000000-0008-0000-0300-000003000000}"/>
              </a:ext>
            </a:extLst>
          </p:cNvPr>
          <p:cNvGraphicFramePr>
            <a:graphicFrameLocks/>
          </p:cNvGraphicFramePr>
          <p:nvPr>
            <p:extLst>
              <p:ext uri="{D42A27DB-BD31-4B8C-83A1-F6EECF244321}">
                <p14:modId xmlns:p14="http://schemas.microsoft.com/office/powerpoint/2010/main" val="1805659440"/>
              </p:ext>
            </p:extLst>
          </p:nvPr>
        </p:nvGraphicFramePr>
        <p:xfrm>
          <a:off x="4540509" y="1445701"/>
          <a:ext cx="3391784" cy="4944624"/>
        </p:xfrm>
        <a:graphic>
          <a:graphicData uri="http://schemas.openxmlformats.org/drawingml/2006/chart">
            <c:chart xmlns:c="http://schemas.openxmlformats.org/drawingml/2006/chart" xmlns:r="http://schemas.openxmlformats.org/officeDocument/2006/relationships" r:id="rId11"/>
          </a:graphicData>
        </a:graphic>
      </p:graphicFrame>
      <p:graphicFrame>
        <p:nvGraphicFramePr>
          <p:cNvPr id="104" name="Chart 103">
            <a:extLst>
              <a:ext uri="{FF2B5EF4-FFF2-40B4-BE49-F238E27FC236}">
                <a16:creationId xmlns:a16="http://schemas.microsoft.com/office/drawing/2014/main" id="{88F0655D-C029-4140-91DE-1D2F7E4388A1}"/>
              </a:ext>
            </a:extLst>
          </p:cNvPr>
          <p:cNvGraphicFramePr>
            <a:graphicFrameLocks/>
          </p:cNvGraphicFramePr>
          <p:nvPr>
            <p:extLst>
              <p:ext uri="{D42A27DB-BD31-4B8C-83A1-F6EECF244321}">
                <p14:modId xmlns:p14="http://schemas.microsoft.com/office/powerpoint/2010/main" val="660044013"/>
              </p:ext>
            </p:extLst>
          </p:nvPr>
        </p:nvGraphicFramePr>
        <p:xfrm>
          <a:off x="8618406" y="1455226"/>
          <a:ext cx="3403916" cy="4944624"/>
        </p:xfrm>
        <a:graphic>
          <a:graphicData uri="http://schemas.openxmlformats.org/drawingml/2006/chart">
            <c:chart xmlns:c="http://schemas.openxmlformats.org/drawingml/2006/chart" xmlns:r="http://schemas.openxmlformats.org/officeDocument/2006/relationships" r:id="rId12"/>
          </a:graphicData>
        </a:graphic>
      </p:graphicFrame>
      <p:sp>
        <p:nvSpPr>
          <p:cNvPr id="57" name="Rectangle 56">
            <a:extLst>
              <a:ext uri="{FF2B5EF4-FFF2-40B4-BE49-F238E27FC236}">
                <a16:creationId xmlns:a16="http://schemas.microsoft.com/office/drawing/2014/main" id="{D9032D8A-39EF-4C0C-896B-ED6BEF088A56}"/>
              </a:ext>
            </a:extLst>
          </p:cNvPr>
          <p:cNvSpPr/>
          <p:nvPr/>
        </p:nvSpPr>
        <p:spPr>
          <a:xfrm>
            <a:off x="4671278" y="1341321"/>
            <a:ext cx="3018200" cy="40385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lstStyle/>
          <a:p>
            <a:pPr algn="r">
              <a:lnSpc>
                <a:spcPct val="70000"/>
              </a:lnSpc>
            </a:pPr>
            <a:r>
              <a:rPr lang="en-AU" sz="1200" dirty="0">
                <a:solidFill>
                  <a:schemeClr val="accent3">
                    <a:lumMod val="75000"/>
                    <a:lumOff val="25000"/>
                  </a:schemeClr>
                </a:solidFill>
                <a:latin typeface="Arial Rounded MT Bold" panose="020F0704030504030204" pitchFamily="34" charset="0"/>
              </a:rPr>
              <a:t>Complaints to the MHCC</a:t>
            </a:r>
          </a:p>
        </p:txBody>
      </p:sp>
      <p:grpSp>
        <p:nvGrpSpPr>
          <p:cNvPr id="55" name="Group 54">
            <a:extLst>
              <a:ext uri="{FF2B5EF4-FFF2-40B4-BE49-F238E27FC236}">
                <a16:creationId xmlns:a16="http://schemas.microsoft.com/office/drawing/2014/main" id="{2FBCD50E-D37E-4CD1-814B-16282DDF9277}"/>
              </a:ext>
            </a:extLst>
          </p:cNvPr>
          <p:cNvGrpSpPr/>
          <p:nvPr/>
        </p:nvGrpSpPr>
        <p:grpSpPr>
          <a:xfrm>
            <a:off x="4993144" y="5374263"/>
            <a:ext cx="2186737" cy="429557"/>
            <a:chOff x="369490" y="5470134"/>
            <a:chExt cx="2186737" cy="429557"/>
          </a:xfrm>
        </p:grpSpPr>
        <p:grpSp>
          <p:nvGrpSpPr>
            <p:cNvPr id="56" name="Group 55">
              <a:extLst>
                <a:ext uri="{FF2B5EF4-FFF2-40B4-BE49-F238E27FC236}">
                  <a16:creationId xmlns:a16="http://schemas.microsoft.com/office/drawing/2014/main" id="{DB16A6DD-D30D-44EE-8F1F-AF094F0FA82D}"/>
                </a:ext>
              </a:extLst>
            </p:cNvPr>
            <p:cNvGrpSpPr/>
            <p:nvPr/>
          </p:nvGrpSpPr>
          <p:grpSpPr>
            <a:xfrm>
              <a:off x="369490" y="5470134"/>
              <a:ext cx="1516524" cy="236220"/>
              <a:chOff x="369490" y="5470134"/>
              <a:chExt cx="1516524" cy="236220"/>
            </a:xfrm>
          </p:grpSpPr>
          <p:sp>
            <p:nvSpPr>
              <p:cNvPr id="63" name="Oval 62">
                <a:extLst>
                  <a:ext uri="{FF2B5EF4-FFF2-40B4-BE49-F238E27FC236}">
                    <a16:creationId xmlns:a16="http://schemas.microsoft.com/office/drawing/2014/main" id="{2C09F400-C0A1-4720-B657-5CA92E41017F}"/>
                  </a:ext>
                </a:extLst>
              </p:cNvPr>
              <p:cNvSpPr/>
              <p:nvPr/>
            </p:nvSpPr>
            <p:spPr>
              <a:xfrm>
                <a:off x="369490" y="5508246"/>
                <a:ext cx="125810" cy="125810"/>
              </a:xfrm>
              <a:prstGeom prst="ellipse">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600">
                  <a:latin typeface="Arial Nova Light" panose="020B0304020202020204" pitchFamily="34" charset="0"/>
                </a:endParaRPr>
              </a:p>
            </p:txBody>
          </p:sp>
          <p:sp>
            <p:nvSpPr>
              <p:cNvPr id="64" name="Rectangle 63">
                <a:extLst>
                  <a:ext uri="{FF2B5EF4-FFF2-40B4-BE49-F238E27FC236}">
                    <a16:creationId xmlns:a16="http://schemas.microsoft.com/office/drawing/2014/main" id="{D6DB30DD-57AC-415F-B7DB-D50768B1C381}"/>
                  </a:ext>
                </a:extLst>
              </p:cNvPr>
              <p:cNvSpPr/>
              <p:nvPr/>
            </p:nvSpPr>
            <p:spPr>
              <a:xfrm>
                <a:off x="490683" y="5470134"/>
                <a:ext cx="1395331" cy="236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rIns="0" bIns="0" rtlCol="0" anchor="ctr"/>
              <a:lstStyle/>
              <a:p>
                <a:pPr>
                  <a:lnSpc>
                    <a:spcPct val="70000"/>
                  </a:lnSpc>
                </a:pPr>
                <a:r>
                  <a:rPr lang="en-AU" sz="1000" dirty="0">
                    <a:solidFill>
                      <a:schemeClr val="accent3"/>
                    </a:solidFill>
                    <a:latin typeface="Arial Rounded MT Bold" panose="020F0704030504030204" pitchFamily="34" charset="0"/>
                  </a:rPr>
                  <a:t>Consumer</a:t>
                </a:r>
                <a:r>
                  <a:rPr lang="en-AU" sz="1000" dirty="0">
                    <a:solidFill>
                      <a:schemeClr val="accent3"/>
                    </a:solidFill>
                    <a:latin typeface="Arial Nova Light" panose="020B0304020202020204" pitchFamily="34" charset="0"/>
                  </a:rPr>
                  <a:t> (n=15)</a:t>
                </a:r>
              </a:p>
            </p:txBody>
          </p:sp>
        </p:grpSp>
        <p:grpSp>
          <p:nvGrpSpPr>
            <p:cNvPr id="59" name="Group 58">
              <a:extLst>
                <a:ext uri="{FF2B5EF4-FFF2-40B4-BE49-F238E27FC236}">
                  <a16:creationId xmlns:a16="http://schemas.microsoft.com/office/drawing/2014/main" id="{11B7EFF3-7D7B-45DC-B92B-15AF2091FFBD}"/>
                </a:ext>
              </a:extLst>
            </p:cNvPr>
            <p:cNvGrpSpPr/>
            <p:nvPr/>
          </p:nvGrpSpPr>
          <p:grpSpPr>
            <a:xfrm>
              <a:off x="369490" y="5663471"/>
              <a:ext cx="2186737" cy="236220"/>
              <a:chOff x="369490" y="5373085"/>
              <a:chExt cx="2186737" cy="236220"/>
            </a:xfrm>
          </p:grpSpPr>
          <p:sp>
            <p:nvSpPr>
              <p:cNvPr id="61" name="Oval 60">
                <a:extLst>
                  <a:ext uri="{FF2B5EF4-FFF2-40B4-BE49-F238E27FC236}">
                    <a16:creationId xmlns:a16="http://schemas.microsoft.com/office/drawing/2014/main" id="{A1A208D4-1A3E-42CD-AF4E-B35E95F8EE61}"/>
                  </a:ext>
                </a:extLst>
              </p:cNvPr>
              <p:cNvSpPr/>
              <p:nvPr/>
            </p:nvSpPr>
            <p:spPr>
              <a:xfrm>
                <a:off x="369490" y="5411197"/>
                <a:ext cx="125810" cy="125810"/>
              </a:xfrm>
              <a:prstGeom prst="ellipse">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600">
                  <a:latin typeface="Arial Nova Light" panose="020B0304020202020204" pitchFamily="34" charset="0"/>
                </a:endParaRPr>
              </a:p>
            </p:txBody>
          </p:sp>
          <p:sp>
            <p:nvSpPr>
              <p:cNvPr id="62" name="Rectangle 61">
                <a:extLst>
                  <a:ext uri="{FF2B5EF4-FFF2-40B4-BE49-F238E27FC236}">
                    <a16:creationId xmlns:a16="http://schemas.microsoft.com/office/drawing/2014/main" id="{CB5D0E10-8852-4137-8C7E-F4E521A448D5}"/>
                  </a:ext>
                </a:extLst>
              </p:cNvPr>
              <p:cNvSpPr/>
              <p:nvPr/>
            </p:nvSpPr>
            <p:spPr>
              <a:xfrm>
                <a:off x="490683" y="5373085"/>
                <a:ext cx="2065544" cy="236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rIns="0" bIns="0" rtlCol="0" anchor="ctr"/>
              <a:lstStyle/>
              <a:p>
                <a:pPr>
                  <a:lnSpc>
                    <a:spcPct val="70000"/>
                  </a:lnSpc>
                </a:pPr>
                <a:r>
                  <a:rPr lang="en-AU" sz="1000" dirty="0">
                    <a:solidFill>
                      <a:schemeClr val="accent3"/>
                    </a:solidFill>
                    <a:latin typeface="Arial Rounded MT Bold" panose="020F0704030504030204" pitchFamily="34" charset="0"/>
                  </a:rPr>
                  <a:t>Family member/carer </a:t>
                </a:r>
                <a:r>
                  <a:rPr lang="en-AU" sz="1000" dirty="0">
                    <a:solidFill>
                      <a:schemeClr val="accent3"/>
                    </a:solidFill>
                    <a:latin typeface="Arial Nova Light" panose="020B0304020202020204" pitchFamily="34" charset="0"/>
                  </a:rPr>
                  <a:t>(n=3)</a:t>
                </a:r>
              </a:p>
            </p:txBody>
          </p:sp>
        </p:grpSp>
      </p:grpSp>
      <p:grpSp>
        <p:nvGrpSpPr>
          <p:cNvPr id="65" name="Group 64">
            <a:extLst>
              <a:ext uri="{FF2B5EF4-FFF2-40B4-BE49-F238E27FC236}">
                <a16:creationId xmlns:a16="http://schemas.microsoft.com/office/drawing/2014/main" id="{A725881C-27AD-4F60-8C05-44CFEDB39763}"/>
              </a:ext>
            </a:extLst>
          </p:cNvPr>
          <p:cNvGrpSpPr/>
          <p:nvPr/>
        </p:nvGrpSpPr>
        <p:grpSpPr>
          <a:xfrm>
            <a:off x="9757431" y="5396178"/>
            <a:ext cx="2186737" cy="429557"/>
            <a:chOff x="369490" y="5470134"/>
            <a:chExt cx="2186737" cy="429557"/>
          </a:xfrm>
        </p:grpSpPr>
        <p:grpSp>
          <p:nvGrpSpPr>
            <p:cNvPr id="66" name="Group 65">
              <a:extLst>
                <a:ext uri="{FF2B5EF4-FFF2-40B4-BE49-F238E27FC236}">
                  <a16:creationId xmlns:a16="http://schemas.microsoft.com/office/drawing/2014/main" id="{6429764C-B973-4172-A5E7-4753019EA51A}"/>
                </a:ext>
              </a:extLst>
            </p:cNvPr>
            <p:cNvGrpSpPr/>
            <p:nvPr/>
          </p:nvGrpSpPr>
          <p:grpSpPr>
            <a:xfrm>
              <a:off x="369490" y="5470134"/>
              <a:ext cx="1516524" cy="236220"/>
              <a:chOff x="369490" y="5470134"/>
              <a:chExt cx="1516524" cy="236220"/>
            </a:xfrm>
          </p:grpSpPr>
          <p:sp>
            <p:nvSpPr>
              <p:cNvPr id="70" name="Oval 69">
                <a:extLst>
                  <a:ext uri="{FF2B5EF4-FFF2-40B4-BE49-F238E27FC236}">
                    <a16:creationId xmlns:a16="http://schemas.microsoft.com/office/drawing/2014/main" id="{E58CD999-A323-4FC1-BDEA-A48F93586BC0}"/>
                  </a:ext>
                </a:extLst>
              </p:cNvPr>
              <p:cNvSpPr/>
              <p:nvPr/>
            </p:nvSpPr>
            <p:spPr>
              <a:xfrm>
                <a:off x="369490" y="5508246"/>
                <a:ext cx="125810" cy="125810"/>
              </a:xfrm>
              <a:prstGeom prst="ellipse">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600">
                  <a:latin typeface="Arial Nova Light" panose="020B0304020202020204" pitchFamily="34" charset="0"/>
                </a:endParaRPr>
              </a:p>
            </p:txBody>
          </p:sp>
          <p:sp>
            <p:nvSpPr>
              <p:cNvPr id="71" name="Rectangle 70">
                <a:extLst>
                  <a:ext uri="{FF2B5EF4-FFF2-40B4-BE49-F238E27FC236}">
                    <a16:creationId xmlns:a16="http://schemas.microsoft.com/office/drawing/2014/main" id="{B073341D-203C-476E-B503-B355E196931A}"/>
                  </a:ext>
                </a:extLst>
              </p:cNvPr>
              <p:cNvSpPr/>
              <p:nvPr/>
            </p:nvSpPr>
            <p:spPr>
              <a:xfrm>
                <a:off x="490683" y="5470134"/>
                <a:ext cx="1395331" cy="236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rIns="0" bIns="0" rtlCol="0" anchor="ctr"/>
              <a:lstStyle/>
              <a:p>
                <a:pPr>
                  <a:lnSpc>
                    <a:spcPct val="70000"/>
                  </a:lnSpc>
                </a:pPr>
                <a:r>
                  <a:rPr lang="en-AU" sz="1000" dirty="0">
                    <a:solidFill>
                      <a:schemeClr val="accent3"/>
                    </a:solidFill>
                    <a:latin typeface="Arial Rounded MT Bold" panose="020F0704030504030204" pitchFamily="34" charset="0"/>
                  </a:rPr>
                  <a:t>Consumer</a:t>
                </a:r>
                <a:r>
                  <a:rPr lang="en-AU" sz="1000" dirty="0">
                    <a:solidFill>
                      <a:schemeClr val="accent3"/>
                    </a:solidFill>
                    <a:latin typeface="Arial Nova Light" panose="020B0304020202020204" pitchFamily="34" charset="0"/>
                  </a:rPr>
                  <a:t> (n=21)</a:t>
                </a:r>
              </a:p>
            </p:txBody>
          </p:sp>
        </p:grpSp>
        <p:grpSp>
          <p:nvGrpSpPr>
            <p:cNvPr id="67" name="Group 66">
              <a:extLst>
                <a:ext uri="{FF2B5EF4-FFF2-40B4-BE49-F238E27FC236}">
                  <a16:creationId xmlns:a16="http://schemas.microsoft.com/office/drawing/2014/main" id="{7B75073D-D06C-412E-A295-F414775C9CA3}"/>
                </a:ext>
              </a:extLst>
            </p:cNvPr>
            <p:cNvGrpSpPr/>
            <p:nvPr/>
          </p:nvGrpSpPr>
          <p:grpSpPr>
            <a:xfrm>
              <a:off x="369490" y="5663471"/>
              <a:ext cx="2186737" cy="236220"/>
              <a:chOff x="369490" y="5373085"/>
              <a:chExt cx="2186737" cy="236220"/>
            </a:xfrm>
          </p:grpSpPr>
          <p:sp>
            <p:nvSpPr>
              <p:cNvPr id="68" name="Oval 67">
                <a:extLst>
                  <a:ext uri="{FF2B5EF4-FFF2-40B4-BE49-F238E27FC236}">
                    <a16:creationId xmlns:a16="http://schemas.microsoft.com/office/drawing/2014/main" id="{096E4DDA-CDA9-4BE0-9CD6-4ECDE7200BA1}"/>
                  </a:ext>
                </a:extLst>
              </p:cNvPr>
              <p:cNvSpPr/>
              <p:nvPr/>
            </p:nvSpPr>
            <p:spPr>
              <a:xfrm>
                <a:off x="369490" y="5411197"/>
                <a:ext cx="125810" cy="125810"/>
              </a:xfrm>
              <a:prstGeom prst="ellipse">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600">
                  <a:latin typeface="Arial Nova Light" panose="020B0304020202020204" pitchFamily="34" charset="0"/>
                </a:endParaRPr>
              </a:p>
            </p:txBody>
          </p:sp>
          <p:sp>
            <p:nvSpPr>
              <p:cNvPr id="69" name="Rectangle 68">
                <a:extLst>
                  <a:ext uri="{FF2B5EF4-FFF2-40B4-BE49-F238E27FC236}">
                    <a16:creationId xmlns:a16="http://schemas.microsoft.com/office/drawing/2014/main" id="{0892C425-D844-4FC1-B442-52B4A2286E5A}"/>
                  </a:ext>
                </a:extLst>
              </p:cNvPr>
              <p:cNvSpPr/>
              <p:nvPr/>
            </p:nvSpPr>
            <p:spPr>
              <a:xfrm>
                <a:off x="490683" y="5373085"/>
                <a:ext cx="2065544" cy="236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rIns="0" bIns="0" rtlCol="0" anchor="ctr"/>
              <a:lstStyle/>
              <a:p>
                <a:pPr>
                  <a:lnSpc>
                    <a:spcPct val="70000"/>
                  </a:lnSpc>
                </a:pPr>
                <a:r>
                  <a:rPr lang="en-AU" sz="1000" dirty="0">
                    <a:solidFill>
                      <a:schemeClr val="accent3"/>
                    </a:solidFill>
                    <a:latin typeface="Arial Rounded MT Bold" panose="020F0704030504030204" pitchFamily="34" charset="0"/>
                  </a:rPr>
                  <a:t>Family member/carer </a:t>
                </a:r>
                <a:r>
                  <a:rPr lang="en-AU" sz="1000" dirty="0">
                    <a:solidFill>
                      <a:schemeClr val="accent3"/>
                    </a:solidFill>
                    <a:latin typeface="Arial Nova Light" panose="020B0304020202020204" pitchFamily="34" charset="0"/>
                  </a:rPr>
                  <a:t>(n=12)</a:t>
                </a:r>
              </a:p>
            </p:txBody>
          </p:sp>
        </p:grpSp>
      </p:grpSp>
      <p:sp>
        <p:nvSpPr>
          <p:cNvPr id="72" name="Rectangle 71">
            <a:extLst>
              <a:ext uri="{FF2B5EF4-FFF2-40B4-BE49-F238E27FC236}">
                <a16:creationId xmlns:a16="http://schemas.microsoft.com/office/drawing/2014/main" id="{64223BFA-6A36-4F4F-8BF2-4A3130670517}"/>
              </a:ext>
            </a:extLst>
          </p:cNvPr>
          <p:cNvSpPr/>
          <p:nvPr/>
        </p:nvSpPr>
        <p:spPr>
          <a:xfrm>
            <a:off x="7435410" y="5769866"/>
            <a:ext cx="1566894" cy="22359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bIns="0" rtlCol="0" anchor="t"/>
          <a:lstStyle/>
          <a:p>
            <a:pPr algn="ctr">
              <a:lnSpc>
                <a:spcPct val="70000"/>
              </a:lnSpc>
            </a:pPr>
            <a:r>
              <a:rPr lang="en-AU" sz="1100" dirty="0">
                <a:solidFill>
                  <a:schemeClr val="accent3"/>
                </a:solidFill>
                <a:latin typeface="Arial Nova Light" panose="020B0304020202020204" pitchFamily="34" charset="0"/>
              </a:rPr>
              <a:t>Diagnosis</a:t>
            </a:r>
          </a:p>
        </p:txBody>
      </p:sp>
      <p:grpSp>
        <p:nvGrpSpPr>
          <p:cNvPr id="93" name="Group 92">
            <a:extLst>
              <a:ext uri="{FF2B5EF4-FFF2-40B4-BE49-F238E27FC236}">
                <a16:creationId xmlns:a16="http://schemas.microsoft.com/office/drawing/2014/main" id="{F01A3304-67B9-4679-A0BC-EE306FC0A0EE}"/>
              </a:ext>
            </a:extLst>
          </p:cNvPr>
          <p:cNvGrpSpPr/>
          <p:nvPr/>
        </p:nvGrpSpPr>
        <p:grpSpPr>
          <a:xfrm>
            <a:off x="7968313" y="5275100"/>
            <a:ext cx="501090" cy="501088"/>
            <a:chOff x="4236721" y="5290585"/>
            <a:chExt cx="670560" cy="670556"/>
          </a:xfrm>
        </p:grpSpPr>
        <p:pic>
          <p:nvPicPr>
            <p:cNvPr id="94" name="Graphic 93" descr="Speech with solid fill">
              <a:extLst>
                <a:ext uri="{FF2B5EF4-FFF2-40B4-BE49-F238E27FC236}">
                  <a16:creationId xmlns:a16="http://schemas.microsoft.com/office/drawing/2014/main" id="{0AC9E8CF-725E-4E12-9512-69C078DDD3F2}"/>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4236721" y="5290585"/>
              <a:ext cx="670560" cy="670556"/>
            </a:xfrm>
            <a:prstGeom prst="rect">
              <a:avLst/>
            </a:prstGeom>
          </p:spPr>
        </p:pic>
        <p:pic>
          <p:nvPicPr>
            <p:cNvPr id="95" name="Graphic 94" descr="Clipboard Partially Checked with solid fill">
              <a:extLst>
                <a:ext uri="{FF2B5EF4-FFF2-40B4-BE49-F238E27FC236}">
                  <a16:creationId xmlns:a16="http://schemas.microsoft.com/office/drawing/2014/main" id="{2A1CCA53-172E-4C1F-AAA8-D348FD034F9C}"/>
                </a:ext>
              </a:extLst>
            </p:cNvPr>
            <p:cNvPicPr>
              <a:picLocks noChangeAspect="1"/>
            </p:cNvPicPr>
            <p:nvPr/>
          </p:nvPicPr>
          <p:blipFill>
            <a:blip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rcRect/>
            <a:stretch/>
          </p:blipFill>
          <p:spPr>
            <a:xfrm>
              <a:off x="4444185" y="5445092"/>
              <a:ext cx="265610" cy="265610"/>
            </a:xfrm>
            <a:prstGeom prst="rect">
              <a:avLst/>
            </a:prstGeom>
          </p:spPr>
        </p:pic>
      </p:grpSp>
    </p:spTree>
    <p:extLst>
      <p:ext uri="{BB962C8B-B14F-4D97-AF65-F5344CB8AC3E}">
        <p14:creationId xmlns:p14="http://schemas.microsoft.com/office/powerpoint/2010/main" val="246852898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2" name="Rectangle 131">
            <a:extLst>
              <a:ext uri="{FF2B5EF4-FFF2-40B4-BE49-F238E27FC236}">
                <a16:creationId xmlns:a16="http://schemas.microsoft.com/office/drawing/2014/main" id="{E0AB169A-8A51-44E8-94C7-BAEBB2A9D6F3}"/>
              </a:ext>
            </a:extLst>
          </p:cNvPr>
          <p:cNvSpPr/>
          <p:nvPr/>
        </p:nvSpPr>
        <p:spPr>
          <a:xfrm>
            <a:off x="2859830" y="1491666"/>
            <a:ext cx="4632352" cy="4823195"/>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latin typeface="Arial Nova Light" panose="020B0304020202020204" pitchFamily="34" charset="0"/>
            </a:endParaRPr>
          </a:p>
        </p:txBody>
      </p:sp>
      <p:sp>
        <p:nvSpPr>
          <p:cNvPr id="261" name="Rectangle 260">
            <a:extLst>
              <a:ext uri="{FF2B5EF4-FFF2-40B4-BE49-F238E27FC236}">
                <a16:creationId xmlns:a16="http://schemas.microsoft.com/office/drawing/2014/main" id="{80CCF1A3-4801-4104-9604-01A801DA4BBC}"/>
              </a:ext>
            </a:extLst>
          </p:cNvPr>
          <p:cNvSpPr/>
          <p:nvPr/>
        </p:nvSpPr>
        <p:spPr>
          <a:xfrm>
            <a:off x="7544739" y="1491582"/>
            <a:ext cx="4647261" cy="4826711"/>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latin typeface="Arial Nova Light" panose="020B0304020202020204" pitchFamily="34" charset="0"/>
            </a:endParaRPr>
          </a:p>
        </p:txBody>
      </p:sp>
      <p:graphicFrame>
        <p:nvGraphicFramePr>
          <p:cNvPr id="173" name="Chart 172">
            <a:extLst>
              <a:ext uri="{FF2B5EF4-FFF2-40B4-BE49-F238E27FC236}">
                <a16:creationId xmlns:a16="http://schemas.microsoft.com/office/drawing/2014/main" id="{04BB2B5A-722C-4A7A-A499-A35AE1989BDA}"/>
              </a:ext>
            </a:extLst>
          </p:cNvPr>
          <p:cNvGraphicFramePr>
            <a:graphicFrameLocks/>
          </p:cNvGraphicFramePr>
          <p:nvPr>
            <p:extLst>
              <p:ext uri="{D42A27DB-BD31-4B8C-83A1-F6EECF244321}">
                <p14:modId xmlns:p14="http://schemas.microsoft.com/office/powerpoint/2010/main" val="2897217950"/>
              </p:ext>
            </p:extLst>
          </p:nvPr>
        </p:nvGraphicFramePr>
        <p:xfrm>
          <a:off x="9569412" y="1954564"/>
          <a:ext cx="3038474" cy="4053922"/>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74" name="Chart 173">
            <a:extLst>
              <a:ext uri="{FF2B5EF4-FFF2-40B4-BE49-F238E27FC236}">
                <a16:creationId xmlns:a16="http://schemas.microsoft.com/office/drawing/2014/main" id="{01D02E88-6F37-45DE-B3FF-C3B24874EC9E}"/>
              </a:ext>
            </a:extLst>
          </p:cNvPr>
          <p:cNvGraphicFramePr>
            <a:graphicFrameLocks/>
          </p:cNvGraphicFramePr>
          <p:nvPr>
            <p:extLst>
              <p:ext uri="{D42A27DB-BD31-4B8C-83A1-F6EECF244321}">
                <p14:modId xmlns:p14="http://schemas.microsoft.com/office/powerpoint/2010/main" val="3382308288"/>
              </p:ext>
            </p:extLst>
          </p:nvPr>
        </p:nvGraphicFramePr>
        <p:xfrm>
          <a:off x="9588266" y="2235794"/>
          <a:ext cx="3038474" cy="4053922"/>
        </p:xfrm>
        <a:graphic>
          <a:graphicData uri="http://schemas.openxmlformats.org/drawingml/2006/chart">
            <c:chart xmlns:c="http://schemas.openxmlformats.org/drawingml/2006/chart" xmlns:r="http://schemas.openxmlformats.org/officeDocument/2006/relationships" r:id="rId3"/>
          </a:graphicData>
        </a:graphic>
      </p:graphicFrame>
      <p:sp>
        <p:nvSpPr>
          <p:cNvPr id="60" name="Rectangle 59">
            <a:extLst>
              <a:ext uri="{FF2B5EF4-FFF2-40B4-BE49-F238E27FC236}">
                <a16:creationId xmlns:a16="http://schemas.microsoft.com/office/drawing/2014/main" id="{DE5ECE95-8FC4-4D84-B531-2A4DA54A0CA3}"/>
              </a:ext>
            </a:extLst>
          </p:cNvPr>
          <p:cNvSpPr/>
          <p:nvPr/>
        </p:nvSpPr>
        <p:spPr>
          <a:xfrm>
            <a:off x="3351687" y="2426071"/>
            <a:ext cx="1666449" cy="59450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bIns="0" rtlCol="0" anchor="t"/>
          <a:lstStyle/>
          <a:p>
            <a:pPr marL="0" algn="l" rtl="0" eaLnBrk="1" latinLnBrk="0" hangingPunct="1">
              <a:lnSpc>
                <a:spcPct val="80000"/>
              </a:lnSpc>
              <a:spcBef>
                <a:spcPts val="0"/>
              </a:spcBef>
              <a:spcAft>
                <a:spcPts val="0"/>
              </a:spcAft>
            </a:pPr>
            <a:r>
              <a:rPr lang="en-AU" sz="1100" kern="1200" dirty="0">
                <a:solidFill>
                  <a:srgbClr val="052A39"/>
                </a:solidFill>
                <a:effectLst/>
                <a:latin typeface="Arial Rounded MT Bold" panose="020F0704030504030204" pitchFamily="34" charset="0"/>
                <a:ea typeface="+mn-ea"/>
                <a:cs typeface="+mn-cs"/>
              </a:rPr>
              <a:t>Communication</a:t>
            </a:r>
            <a:endParaRPr lang="en-AU" sz="1100" dirty="0">
              <a:effectLst/>
            </a:endParaRPr>
          </a:p>
          <a:p>
            <a:pPr marL="0" algn="l" rtl="0" eaLnBrk="1" latinLnBrk="0" hangingPunct="1">
              <a:lnSpc>
                <a:spcPct val="80000"/>
              </a:lnSpc>
              <a:spcBef>
                <a:spcPts val="0"/>
              </a:spcBef>
              <a:spcAft>
                <a:spcPts val="0"/>
              </a:spcAft>
            </a:pPr>
            <a:r>
              <a:rPr lang="en-AU" sz="1100" kern="1200" dirty="0">
                <a:solidFill>
                  <a:srgbClr val="052A39"/>
                </a:solidFill>
                <a:effectLst/>
                <a:latin typeface="Arial Nova Light" panose="020B0304020202020204" pitchFamily="34" charset="0"/>
                <a:ea typeface="+mn-ea"/>
                <a:cs typeface="+mn-cs"/>
              </a:rPr>
              <a:t>Inadequate, incomplete or confusing information provided to consumer</a:t>
            </a:r>
            <a:endParaRPr lang="en-AU" sz="1100" dirty="0">
              <a:effectLst/>
            </a:endParaRPr>
          </a:p>
        </p:txBody>
      </p:sp>
      <p:sp>
        <p:nvSpPr>
          <p:cNvPr id="215" name="Rectangle 214">
            <a:extLst>
              <a:ext uri="{FF2B5EF4-FFF2-40B4-BE49-F238E27FC236}">
                <a16:creationId xmlns:a16="http://schemas.microsoft.com/office/drawing/2014/main" id="{747B5C4E-BFB7-4CD3-8BB4-CE0B73C31E26}"/>
              </a:ext>
            </a:extLst>
          </p:cNvPr>
          <p:cNvSpPr/>
          <p:nvPr/>
        </p:nvSpPr>
        <p:spPr>
          <a:xfrm>
            <a:off x="3351687" y="3186824"/>
            <a:ext cx="1666449" cy="59450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bIns="0" rtlCol="0" anchor="t"/>
          <a:lstStyle/>
          <a:p>
            <a:pPr>
              <a:lnSpc>
                <a:spcPct val="80000"/>
              </a:lnSpc>
            </a:pPr>
            <a:r>
              <a:rPr lang="en-AU" sz="1100" dirty="0">
                <a:solidFill>
                  <a:schemeClr val="accent3"/>
                </a:solidFill>
                <a:latin typeface="Arial Rounded MT Bold" panose="020F0704030504030204" pitchFamily="34" charset="0"/>
              </a:rPr>
              <a:t>Conduct &amp; behaviour</a:t>
            </a:r>
          </a:p>
          <a:p>
            <a:pPr>
              <a:lnSpc>
                <a:spcPct val="80000"/>
              </a:lnSpc>
            </a:pPr>
            <a:r>
              <a:rPr lang="en-AU" sz="1100" dirty="0">
                <a:solidFill>
                  <a:schemeClr val="accent3"/>
                </a:solidFill>
                <a:latin typeface="Arial Nova Light" panose="020B0304020202020204" pitchFamily="34" charset="0"/>
              </a:rPr>
              <a:t>Ignored or lack of attention</a:t>
            </a:r>
            <a:endParaRPr lang="en-AU" sz="1200" dirty="0">
              <a:solidFill>
                <a:schemeClr val="accent3"/>
              </a:solidFill>
              <a:latin typeface="Arial Nova Light" panose="020B0304020202020204" pitchFamily="34" charset="0"/>
            </a:endParaRPr>
          </a:p>
        </p:txBody>
      </p:sp>
      <p:sp>
        <p:nvSpPr>
          <p:cNvPr id="220" name="Rectangle 219">
            <a:extLst>
              <a:ext uri="{FF2B5EF4-FFF2-40B4-BE49-F238E27FC236}">
                <a16:creationId xmlns:a16="http://schemas.microsoft.com/office/drawing/2014/main" id="{9E6176AF-CD31-4699-9854-08B85C105DB8}"/>
              </a:ext>
            </a:extLst>
          </p:cNvPr>
          <p:cNvSpPr/>
          <p:nvPr/>
        </p:nvSpPr>
        <p:spPr>
          <a:xfrm>
            <a:off x="3351687" y="3947577"/>
            <a:ext cx="1666449" cy="59450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bIns="0" rtlCol="0" anchor="t"/>
          <a:lstStyle/>
          <a:p>
            <a:pPr>
              <a:lnSpc>
                <a:spcPct val="80000"/>
              </a:lnSpc>
            </a:pPr>
            <a:r>
              <a:rPr lang="en-AU" sz="1100" dirty="0">
                <a:solidFill>
                  <a:schemeClr val="accent3"/>
                </a:solidFill>
                <a:latin typeface="Arial Rounded MT Bold" panose="020F0704030504030204" pitchFamily="34" charset="0"/>
              </a:rPr>
              <a:t>Treatment</a:t>
            </a:r>
            <a:r>
              <a:rPr lang="en-AU" sz="1100" dirty="0">
                <a:solidFill>
                  <a:schemeClr val="accent3"/>
                </a:solidFill>
                <a:latin typeface="Arial Nova Light" panose="020B0304020202020204" pitchFamily="34" charset="0"/>
              </a:rPr>
              <a:t> </a:t>
            </a:r>
            <a:br>
              <a:rPr lang="en-AU" sz="1100" dirty="0">
                <a:solidFill>
                  <a:schemeClr val="accent3"/>
                </a:solidFill>
                <a:latin typeface="Arial Nova Light" panose="020B0304020202020204" pitchFamily="34" charset="0"/>
              </a:rPr>
            </a:br>
            <a:r>
              <a:rPr lang="en-AU" sz="1100" dirty="0">
                <a:solidFill>
                  <a:schemeClr val="accent3"/>
                </a:solidFill>
                <a:latin typeface="Arial Nova Light" panose="020B0304020202020204" pitchFamily="34" charset="0"/>
              </a:rPr>
              <a:t>Inadequate consideration of views or preferences of compulsory patients</a:t>
            </a:r>
            <a:endParaRPr lang="en-AU" sz="1200" dirty="0">
              <a:solidFill>
                <a:schemeClr val="accent3"/>
              </a:solidFill>
              <a:latin typeface="Arial Nova Light" panose="020B0304020202020204" pitchFamily="34" charset="0"/>
            </a:endParaRPr>
          </a:p>
          <a:p>
            <a:pPr>
              <a:lnSpc>
                <a:spcPct val="80000"/>
              </a:lnSpc>
            </a:pPr>
            <a:endParaRPr lang="en-AU" sz="1200" dirty="0">
              <a:solidFill>
                <a:schemeClr val="accent3"/>
              </a:solidFill>
              <a:latin typeface="Arial Nova Light" panose="020B0304020202020204" pitchFamily="34" charset="0"/>
            </a:endParaRPr>
          </a:p>
        </p:txBody>
      </p:sp>
      <p:sp>
        <p:nvSpPr>
          <p:cNvPr id="231" name="Rectangle 230">
            <a:extLst>
              <a:ext uri="{FF2B5EF4-FFF2-40B4-BE49-F238E27FC236}">
                <a16:creationId xmlns:a16="http://schemas.microsoft.com/office/drawing/2014/main" id="{F98914ED-6BB0-4C91-8310-A652F7EE63C8}"/>
              </a:ext>
            </a:extLst>
          </p:cNvPr>
          <p:cNvSpPr/>
          <p:nvPr/>
        </p:nvSpPr>
        <p:spPr>
          <a:xfrm>
            <a:off x="3351687" y="4708330"/>
            <a:ext cx="1666449" cy="59450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bIns="0" rtlCol="0" anchor="t"/>
          <a:lstStyle/>
          <a:p>
            <a:pPr>
              <a:lnSpc>
                <a:spcPct val="80000"/>
              </a:lnSpc>
            </a:pPr>
            <a:r>
              <a:rPr lang="en-AU" sz="1100" dirty="0">
                <a:solidFill>
                  <a:schemeClr val="accent3"/>
                </a:solidFill>
                <a:latin typeface="Arial Rounded MT Bold" panose="020F0704030504030204" pitchFamily="34" charset="0"/>
              </a:rPr>
              <a:t>Treatment</a:t>
            </a:r>
            <a:r>
              <a:rPr lang="en-AU" sz="1100" dirty="0">
                <a:solidFill>
                  <a:schemeClr val="accent3"/>
                </a:solidFill>
                <a:latin typeface="Arial Nova Light" panose="020B0304020202020204" pitchFamily="34" charset="0"/>
              </a:rPr>
              <a:t> </a:t>
            </a:r>
            <a:br>
              <a:rPr lang="en-AU" sz="1100" dirty="0">
                <a:solidFill>
                  <a:schemeClr val="accent3"/>
                </a:solidFill>
                <a:latin typeface="Arial Nova Light" panose="020B0304020202020204" pitchFamily="34" charset="0"/>
              </a:rPr>
            </a:br>
            <a:r>
              <a:rPr lang="en-AU" sz="1100" dirty="0">
                <a:solidFill>
                  <a:schemeClr val="accent3"/>
                </a:solidFill>
                <a:latin typeface="Arial Nova Light" panose="020B0304020202020204" pitchFamily="34" charset="0"/>
              </a:rPr>
              <a:t>Lack of care or attention</a:t>
            </a:r>
            <a:endParaRPr lang="en-AU" sz="1200" dirty="0">
              <a:solidFill>
                <a:schemeClr val="accent3"/>
              </a:solidFill>
              <a:latin typeface="Arial Nova Light" panose="020B0304020202020204" pitchFamily="34" charset="0"/>
            </a:endParaRPr>
          </a:p>
          <a:p>
            <a:pPr>
              <a:lnSpc>
                <a:spcPct val="80000"/>
              </a:lnSpc>
            </a:pPr>
            <a:endParaRPr lang="en-AU" sz="1200" dirty="0">
              <a:solidFill>
                <a:schemeClr val="accent3"/>
              </a:solidFill>
              <a:latin typeface="Arial Nova Light" panose="020B0304020202020204" pitchFamily="34" charset="0"/>
            </a:endParaRPr>
          </a:p>
        </p:txBody>
      </p:sp>
      <p:sp>
        <p:nvSpPr>
          <p:cNvPr id="242" name="Rectangle 241">
            <a:extLst>
              <a:ext uri="{FF2B5EF4-FFF2-40B4-BE49-F238E27FC236}">
                <a16:creationId xmlns:a16="http://schemas.microsoft.com/office/drawing/2014/main" id="{1CBD92E4-537C-4C49-ACEB-40A0C7D5FE1D}"/>
              </a:ext>
            </a:extLst>
          </p:cNvPr>
          <p:cNvSpPr/>
          <p:nvPr/>
        </p:nvSpPr>
        <p:spPr>
          <a:xfrm>
            <a:off x="3351687" y="5469082"/>
            <a:ext cx="1666449" cy="59450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bIns="0" rtlCol="0" anchor="t"/>
          <a:lstStyle/>
          <a:p>
            <a:pPr>
              <a:lnSpc>
                <a:spcPct val="80000"/>
              </a:lnSpc>
            </a:pPr>
            <a:r>
              <a:rPr lang="en-AU" sz="1100" dirty="0">
                <a:solidFill>
                  <a:schemeClr val="accent3"/>
                </a:solidFill>
                <a:latin typeface="Arial Rounded MT Bold" panose="020F0704030504030204" pitchFamily="34" charset="0"/>
              </a:rPr>
              <a:t>Communication</a:t>
            </a:r>
          </a:p>
          <a:p>
            <a:pPr>
              <a:lnSpc>
                <a:spcPct val="80000"/>
              </a:lnSpc>
            </a:pPr>
            <a:r>
              <a:rPr lang="en-AU" sz="1100" dirty="0">
                <a:solidFill>
                  <a:schemeClr val="accent3"/>
                </a:solidFill>
                <a:latin typeface="Arial Nova Light" panose="020B0304020202020204" pitchFamily="34" charset="0"/>
              </a:rPr>
              <a:t>Inadequate communication about compulsory status</a:t>
            </a:r>
            <a:endParaRPr lang="en-AU" sz="1200" dirty="0">
              <a:solidFill>
                <a:schemeClr val="accent3"/>
              </a:solidFill>
              <a:latin typeface="Arial Nova Light" panose="020B0304020202020204" pitchFamily="34" charset="0"/>
            </a:endParaRPr>
          </a:p>
        </p:txBody>
      </p:sp>
      <p:sp>
        <p:nvSpPr>
          <p:cNvPr id="299" name="Rectangle 298">
            <a:extLst>
              <a:ext uri="{FF2B5EF4-FFF2-40B4-BE49-F238E27FC236}">
                <a16:creationId xmlns:a16="http://schemas.microsoft.com/office/drawing/2014/main" id="{962F27F7-9DE4-42AC-B46E-FF6E4F09DBEC}"/>
              </a:ext>
            </a:extLst>
          </p:cNvPr>
          <p:cNvSpPr/>
          <p:nvPr/>
        </p:nvSpPr>
        <p:spPr>
          <a:xfrm>
            <a:off x="8059441" y="2426071"/>
            <a:ext cx="1692635" cy="59450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bIns="0" rtlCol="0" anchor="t"/>
          <a:lstStyle/>
          <a:p>
            <a:pPr>
              <a:lnSpc>
                <a:spcPct val="80000"/>
              </a:lnSpc>
            </a:pPr>
            <a:r>
              <a:rPr lang="en-AU" sz="1100" dirty="0">
                <a:solidFill>
                  <a:schemeClr val="accent3"/>
                </a:solidFill>
                <a:latin typeface="Arial Rounded MT Bold" panose="020F0704030504030204" pitchFamily="34" charset="0"/>
              </a:rPr>
              <a:t>Communication</a:t>
            </a:r>
          </a:p>
          <a:p>
            <a:pPr>
              <a:lnSpc>
                <a:spcPct val="80000"/>
              </a:lnSpc>
            </a:pPr>
            <a:r>
              <a:rPr lang="en-AU" sz="1100" dirty="0">
                <a:solidFill>
                  <a:schemeClr val="accent3"/>
                </a:solidFill>
                <a:latin typeface="Arial Nova Light" panose="020B0304020202020204" pitchFamily="34" charset="0"/>
              </a:rPr>
              <a:t>Inadequate, incomplete or confusing information provided to consumer</a:t>
            </a:r>
            <a:endParaRPr lang="en-AU" sz="1200" dirty="0">
              <a:solidFill>
                <a:schemeClr val="accent3"/>
              </a:solidFill>
              <a:latin typeface="Arial Nova Light" panose="020B0304020202020204" pitchFamily="34" charset="0"/>
            </a:endParaRPr>
          </a:p>
        </p:txBody>
      </p:sp>
      <p:sp>
        <p:nvSpPr>
          <p:cNvPr id="295" name="Rectangle 294">
            <a:extLst>
              <a:ext uri="{FF2B5EF4-FFF2-40B4-BE49-F238E27FC236}">
                <a16:creationId xmlns:a16="http://schemas.microsoft.com/office/drawing/2014/main" id="{CD961B2F-10B2-4BA2-88B5-724F72E2969F}"/>
              </a:ext>
            </a:extLst>
          </p:cNvPr>
          <p:cNvSpPr/>
          <p:nvPr/>
        </p:nvSpPr>
        <p:spPr>
          <a:xfrm>
            <a:off x="8059441" y="3186824"/>
            <a:ext cx="1666449" cy="59450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bIns="0" rtlCol="0" anchor="t"/>
          <a:lstStyle/>
          <a:p>
            <a:pPr marL="0" algn="l" rtl="0" eaLnBrk="1" latinLnBrk="0" hangingPunct="1">
              <a:lnSpc>
                <a:spcPct val="80000"/>
              </a:lnSpc>
              <a:spcBef>
                <a:spcPts val="0"/>
              </a:spcBef>
              <a:spcAft>
                <a:spcPts val="0"/>
              </a:spcAft>
            </a:pPr>
            <a:r>
              <a:rPr lang="en-AU" sz="1100" dirty="0">
                <a:solidFill>
                  <a:schemeClr val="accent3"/>
                </a:solidFill>
                <a:latin typeface="Arial Rounded MT Bold" panose="020F0704030504030204" pitchFamily="34" charset="0"/>
              </a:rPr>
              <a:t>Communication</a:t>
            </a:r>
          </a:p>
          <a:p>
            <a:pPr marL="0" algn="l" rtl="0" eaLnBrk="1" latinLnBrk="0" hangingPunct="1">
              <a:lnSpc>
                <a:spcPct val="80000"/>
              </a:lnSpc>
              <a:spcBef>
                <a:spcPts val="0"/>
              </a:spcBef>
              <a:spcAft>
                <a:spcPts val="0"/>
              </a:spcAft>
            </a:pPr>
            <a:r>
              <a:rPr lang="en-AU" sz="1100" kern="1200" dirty="0">
                <a:solidFill>
                  <a:srgbClr val="052A39"/>
                </a:solidFill>
                <a:effectLst/>
                <a:latin typeface="Arial Nova Light" panose="020B0304020202020204" pitchFamily="34" charset="0"/>
              </a:rPr>
              <a:t>Inadequate, misleading or confusing information provided to family/carer</a:t>
            </a:r>
            <a:endParaRPr lang="en-AU" sz="1100" dirty="0">
              <a:effectLst/>
              <a:latin typeface="Arial Nova Light" panose="020B0304020202020204" pitchFamily="34" charset="0"/>
            </a:endParaRPr>
          </a:p>
        </p:txBody>
      </p:sp>
      <p:sp>
        <p:nvSpPr>
          <p:cNvPr id="291" name="Rectangle 290">
            <a:extLst>
              <a:ext uri="{FF2B5EF4-FFF2-40B4-BE49-F238E27FC236}">
                <a16:creationId xmlns:a16="http://schemas.microsoft.com/office/drawing/2014/main" id="{0AD5A55C-8B7B-438E-A04E-45A331762F74}"/>
              </a:ext>
            </a:extLst>
          </p:cNvPr>
          <p:cNvSpPr/>
          <p:nvPr/>
        </p:nvSpPr>
        <p:spPr>
          <a:xfrm>
            <a:off x="8059441" y="3947577"/>
            <a:ext cx="1666449" cy="59450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bIns="0" rtlCol="0" anchor="t"/>
          <a:lstStyle/>
          <a:p>
            <a:pPr>
              <a:lnSpc>
                <a:spcPct val="80000"/>
              </a:lnSpc>
            </a:pPr>
            <a:r>
              <a:rPr lang="en-AU" sz="1100" dirty="0">
                <a:solidFill>
                  <a:schemeClr val="accent3"/>
                </a:solidFill>
                <a:latin typeface="Arial Rounded MT Bold" panose="020F0704030504030204" pitchFamily="34" charset="0"/>
              </a:rPr>
              <a:t>Communication</a:t>
            </a:r>
          </a:p>
          <a:p>
            <a:pPr>
              <a:lnSpc>
                <a:spcPct val="80000"/>
              </a:lnSpc>
            </a:pPr>
            <a:r>
              <a:rPr lang="en-AU" sz="1100" dirty="0">
                <a:solidFill>
                  <a:schemeClr val="accent3"/>
                </a:solidFill>
                <a:latin typeface="Arial Nova Light" panose="020B0304020202020204" pitchFamily="34" charset="0"/>
              </a:rPr>
              <a:t>Alleged privacy breach, or information released or disclosed by staff without consent</a:t>
            </a:r>
            <a:endParaRPr lang="en-AU" sz="1200" dirty="0">
              <a:solidFill>
                <a:schemeClr val="accent3"/>
              </a:solidFill>
              <a:latin typeface="Arial Nova Light" panose="020B0304020202020204" pitchFamily="34" charset="0"/>
            </a:endParaRPr>
          </a:p>
        </p:txBody>
      </p:sp>
      <p:sp>
        <p:nvSpPr>
          <p:cNvPr id="269" name="Rectangle 268">
            <a:extLst>
              <a:ext uri="{FF2B5EF4-FFF2-40B4-BE49-F238E27FC236}">
                <a16:creationId xmlns:a16="http://schemas.microsoft.com/office/drawing/2014/main" id="{6F9C93EA-50B3-4707-BAD8-76B898AD0A7D}"/>
              </a:ext>
            </a:extLst>
          </p:cNvPr>
          <p:cNvSpPr/>
          <p:nvPr/>
        </p:nvSpPr>
        <p:spPr>
          <a:xfrm>
            <a:off x="8059441" y="4708330"/>
            <a:ext cx="1666449" cy="59450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bIns="0" rtlCol="0" anchor="t"/>
          <a:lstStyle/>
          <a:p>
            <a:pPr marL="0" algn="l" rtl="0" eaLnBrk="1" latinLnBrk="0" hangingPunct="1">
              <a:lnSpc>
                <a:spcPct val="80000"/>
              </a:lnSpc>
              <a:spcBef>
                <a:spcPts val="0"/>
              </a:spcBef>
              <a:spcAft>
                <a:spcPts val="0"/>
              </a:spcAft>
            </a:pPr>
            <a:r>
              <a:rPr lang="en-AU" sz="1100" kern="1200" dirty="0">
                <a:solidFill>
                  <a:srgbClr val="052A39"/>
                </a:solidFill>
                <a:effectLst/>
                <a:latin typeface="Arial Rounded MT Bold" panose="020F0704030504030204" pitchFamily="34" charset="0"/>
                <a:ea typeface="+mn-ea"/>
                <a:cs typeface="+mn-cs"/>
              </a:rPr>
              <a:t>Conduct &amp; behaviour</a:t>
            </a:r>
            <a:endParaRPr lang="en-AU" sz="1100" dirty="0">
              <a:effectLst/>
            </a:endParaRPr>
          </a:p>
          <a:p>
            <a:pPr marL="0" algn="l" rtl="0" eaLnBrk="1" latinLnBrk="0" hangingPunct="1">
              <a:lnSpc>
                <a:spcPct val="80000"/>
              </a:lnSpc>
              <a:spcBef>
                <a:spcPts val="0"/>
              </a:spcBef>
              <a:spcAft>
                <a:spcPts val="0"/>
              </a:spcAft>
            </a:pPr>
            <a:r>
              <a:rPr lang="en-AU" sz="1100" kern="1200" dirty="0">
                <a:solidFill>
                  <a:srgbClr val="052A39"/>
                </a:solidFill>
                <a:effectLst/>
                <a:latin typeface="Arial Nova Light" panose="020B0304020202020204" pitchFamily="34" charset="0"/>
                <a:ea typeface="+mn-ea"/>
                <a:cs typeface="+mn-cs"/>
              </a:rPr>
              <a:t>Rudeness, lack of </a:t>
            </a:r>
            <a:br>
              <a:rPr lang="en-AU" sz="1100" kern="1200" dirty="0">
                <a:solidFill>
                  <a:srgbClr val="052A39"/>
                </a:solidFill>
                <a:effectLst/>
                <a:latin typeface="Arial Nova Light" panose="020B0304020202020204" pitchFamily="34" charset="0"/>
                <a:ea typeface="+mn-ea"/>
                <a:cs typeface="+mn-cs"/>
              </a:rPr>
            </a:br>
            <a:r>
              <a:rPr lang="en-AU" sz="1100" kern="1200" dirty="0">
                <a:solidFill>
                  <a:srgbClr val="052A39"/>
                </a:solidFill>
                <a:effectLst/>
                <a:latin typeface="Arial Nova Light" panose="020B0304020202020204" pitchFamily="34" charset="0"/>
                <a:ea typeface="+mn-ea"/>
                <a:cs typeface="+mn-cs"/>
              </a:rPr>
              <a:t>respect or discourtesy</a:t>
            </a:r>
            <a:endParaRPr lang="en-AU" sz="1100" dirty="0">
              <a:effectLst/>
            </a:endParaRPr>
          </a:p>
        </p:txBody>
      </p:sp>
      <p:sp>
        <p:nvSpPr>
          <p:cNvPr id="273" name="Rectangle 272">
            <a:extLst>
              <a:ext uri="{FF2B5EF4-FFF2-40B4-BE49-F238E27FC236}">
                <a16:creationId xmlns:a16="http://schemas.microsoft.com/office/drawing/2014/main" id="{3A4D5A25-AB44-43B5-B0DE-CDFC7F4E0272}"/>
              </a:ext>
            </a:extLst>
          </p:cNvPr>
          <p:cNvSpPr/>
          <p:nvPr/>
        </p:nvSpPr>
        <p:spPr>
          <a:xfrm>
            <a:off x="8059441" y="5469082"/>
            <a:ext cx="1666449" cy="59450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bIns="0" rtlCol="0" anchor="t"/>
          <a:lstStyle/>
          <a:p>
            <a:pPr>
              <a:lnSpc>
                <a:spcPct val="80000"/>
              </a:lnSpc>
            </a:pPr>
            <a:r>
              <a:rPr lang="en-AU" sz="1100" dirty="0">
                <a:solidFill>
                  <a:schemeClr val="accent3"/>
                </a:solidFill>
                <a:latin typeface="Arial Rounded MT Bold" panose="020F0704030504030204" pitchFamily="34" charset="0"/>
              </a:rPr>
              <a:t>Access</a:t>
            </a:r>
          </a:p>
          <a:p>
            <a:pPr>
              <a:lnSpc>
                <a:spcPct val="80000"/>
              </a:lnSpc>
            </a:pPr>
            <a:r>
              <a:rPr lang="en-AU" sz="1100" dirty="0">
                <a:solidFill>
                  <a:schemeClr val="accent3"/>
                </a:solidFill>
                <a:latin typeface="Arial Nova Light" panose="020B0304020202020204" pitchFamily="34" charset="0"/>
              </a:rPr>
              <a:t>Delay in assessment</a:t>
            </a:r>
            <a:endParaRPr lang="en-AU" sz="1200" dirty="0">
              <a:solidFill>
                <a:schemeClr val="accent3"/>
              </a:solidFill>
              <a:latin typeface="Arial Nova Light" panose="020B0304020202020204" pitchFamily="34" charset="0"/>
            </a:endParaRPr>
          </a:p>
        </p:txBody>
      </p:sp>
      <p:sp>
        <p:nvSpPr>
          <p:cNvPr id="426" name="Rectangle 425">
            <a:extLst>
              <a:ext uri="{FF2B5EF4-FFF2-40B4-BE49-F238E27FC236}">
                <a16:creationId xmlns:a16="http://schemas.microsoft.com/office/drawing/2014/main" id="{7DAAAAC6-34B0-45A0-AF1D-CF3264268B45}"/>
              </a:ext>
            </a:extLst>
          </p:cNvPr>
          <p:cNvSpPr/>
          <p:nvPr/>
        </p:nvSpPr>
        <p:spPr>
          <a:xfrm>
            <a:off x="2894888" y="1607239"/>
            <a:ext cx="4401137" cy="40385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bIns="0" rtlCol="0" anchor="t"/>
          <a:lstStyle/>
          <a:p>
            <a:pPr>
              <a:lnSpc>
                <a:spcPct val="70000"/>
              </a:lnSpc>
            </a:pPr>
            <a:r>
              <a:rPr lang="en-AU" sz="1200" dirty="0">
                <a:solidFill>
                  <a:schemeClr val="accent3">
                    <a:lumMod val="75000"/>
                    <a:lumOff val="25000"/>
                  </a:schemeClr>
                </a:solidFill>
                <a:latin typeface="Arial Rounded MT Bold" panose="020F0704030504030204" pitchFamily="34" charset="0"/>
              </a:rPr>
              <a:t>Complaints to the MHCC</a:t>
            </a:r>
          </a:p>
        </p:txBody>
      </p:sp>
      <p:sp>
        <p:nvSpPr>
          <p:cNvPr id="156" name="TextBox 155">
            <a:extLst>
              <a:ext uri="{FF2B5EF4-FFF2-40B4-BE49-F238E27FC236}">
                <a16:creationId xmlns:a16="http://schemas.microsoft.com/office/drawing/2014/main" id="{DD2CACB0-98A4-471A-9DEE-A4A2CC4EFE99}"/>
              </a:ext>
            </a:extLst>
          </p:cNvPr>
          <p:cNvSpPr txBox="1"/>
          <p:nvPr/>
        </p:nvSpPr>
        <p:spPr>
          <a:xfrm>
            <a:off x="406564" y="1491666"/>
            <a:ext cx="2469470" cy="4558299"/>
          </a:xfrm>
          <a:prstGeom prst="rect">
            <a:avLst/>
          </a:prstGeom>
          <a:noFill/>
        </p:spPr>
        <p:txBody>
          <a:bodyPr wrap="square">
            <a:spAutoFit/>
          </a:bodyPr>
          <a:lstStyle/>
          <a:p>
            <a:pPr algn="l">
              <a:lnSpc>
                <a:spcPct val="110000"/>
              </a:lnSpc>
              <a:spcBef>
                <a:spcPts val="600"/>
              </a:spcBef>
              <a:spcAft>
                <a:spcPts val="600"/>
              </a:spcAft>
            </a:pPr>
            <a:r>
              <a:rPr lang="en-US" sz="1600" dirty="0">
                <a:solidFill>
                  <a:schemeClr val="accent3"/>
                </a:solidFill>
                <a:latin typeface="Arial Nova Light" panose="020B0304020202020204" pitchFamily="34" charset="0"/>
                <a:cs typeface="Arial" panose="020B0604020202020204" pitchFamily="34" charset="0"/>
              </a:rPr>
              <a:t>The most frequent issues raised about Goulburn Valley Health to the MHCC were about inadequate communication provided to consumers, or a lack of attention, raised at higher proportions than the sector.</a:t>
            </a:r>
          </a:p>
          <a:p>
            <a:pPr algn="l">
              <a:lnSpc>
                <a:spcPct val="110000"/>
              </a:lnSpc>
              <a:spcBef>
                <a:spcPts val="600"/>
              </a:spcBef>
              <a:spcAft>
                <a:spcPts val="600"/>
              </a:spcAft>
            </a:pPr>
            <a:r>
              <a:rPr lang="en-US" sz="1600" dirty="0">
                <a:solidFill>
                  <a:schemeClr val="accent3"/>
                </a:solidFill>
                <a:latin typeface="Arial Nova Light" panose="020B0304020202020204" pitchFamily="34" charset="0"/>
                <a:cs typeface="Arial" panose="020B0604020202020204" pitchFamily="34" charset="0"/>
              </a:rPr>
              <a:t>The most frequent issues raised directly with the service were communication-related, all at higher levels than the sector.</a:t>
            </a:r>
            <a:endParaRPr lang="en-AU" sz="1600" dirty="0">
              <a:solidFill>
                <a:schemeClr val="accent3"/>
              </a:solidFill>
              <a:latin typeface="Arial Nova Light" panose="020B0304020202020204" pitchFamily="34" charset="0"/>
              <a:cs typeface="Arial" panose="020B0604020202020204" pitchFamily="34" charset="0"/>
            </a:endParaRPr>
          </a:p>
        </p:txBody>
      </p:sp>
      <p:graphicFrame>
        <p:nvGraphicFramePr>
          <p:cNvPr id="168" name="Chart 167">
            <a:extLst>
              <a:ext uri="{FF2B5EF4-FFF2-40B4-BE49-F238E27FC236}">
                <a16:creationId xmlns:a16="http://schemas.microsoft.com/office/drawing/2014/main" id="{B53B6374-7D60-4DEF-925A-31F93F617B2B}"/>
              </a:ext>
            </a:extLst>
          </p:cNvPr>
          <p:cNvGraphicFramePr>
            <a:graphicFrameLocks/>
          </p:cNvGraphicFramePr>
          <p:nvPr>
            <p:extLst>
              <p:ext uri="{D42A27DB-BD31-4B8C-83A1-F6EECF244321}">
                <p14:modId xmlns:p14="http://schemas.microsoft.com/office/powerpoint/2010/main" val="3410438047"/>
              </p:ext>
            </p:extLst>
          </p:nvPr>
        </p:nvGraphicFramePr>
        <p:xfrm>
          <a:off x="4862031" y="1967908"/>
          <a:ext cx="3031147" cy="4053922"/>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170" name="Chart 169">
            <a:extLst>
              <a:ext uri="{FF2B5EF4-FFF2-40B4-BE49-F238E27FC236}">
                <a16:creationId xmlns:a16="http://schemas.microsoft.com/office/drawing/2014/main" id="{AEFADA3E-57EE-4431-B52F-5F7B986EE79A}"/>
              </a:ext>
            </a:extLst>
          </p:cNvPr>
          <p:cNvGraphicFramePr>
            <a:graphicFrameLocks/>
          </p:cNvGraphicFramePr>
          <p:nvPr>
            <p:extLst>
              <p:ext uri="{D42A27DB-BD31-4B8C-83A1-F6EECF244321}">
                <p14:modId xmlns:p14="http://schemas.microsoft.com/office/powerpoint/2010/main" val="3633688400"/>
              </p:ext>
            </p:extLst>
          </p:nvPr>
        </p:nvGraphicFramePr>
        <p:xfrm>
          <a:off x="4879327" y="2254589"/>
          <a:ext cx="3031147" cy="4053922"/>
        </p:xfrm>
        <a:graphic>
          <a:graphicData uri="http://schemas.openxmlformats.org/drawingml/2006/chart">
            <c:chart xmlns:c="http://schemas.openxmlformats.org/drawingml/2006/chart" xmlns:r="http://schemas.openxmlformats.org/officeDocument/2006/relationships" r:id="rId5"/>
          </a:graphicData>
        </a:graphic>
      </p:graphicFrame>
      <p:sp>
        <p:nvSpPr>
          <p:cNvPr id="124" name="Title 1">
            <a:extLst>
              <a:ext uri="{FF2B5EF4-FFF2-40B4-BE49-F238E27FC236}">
                <a16:creationId xmlns:a16="http://schemas.microsoft.com/office/drawing/2014/main" id="{1DDEC7CB-1B7D-457D-AB8B-A9008867F2BA}"/>
              </a:ext>
            </a:extLst>
          </p:cNvPr>
          <p:cNvSpPr txBox="1">
            <a:spLocks/>
          </p:cNvSpPr>
          <p:nvPr/>
        </p:nvSpPr>
        <p:spPr>
          <a:xfrm>
            <a:off x="393940" y="301476"/>
            <a:ext cx="9245360" cy="853786"/>
          </a:xfrm>
          <a:prstGeom prst="rect">
            <a:avLst/>
          </a:prstGeom>
        </p:spPr>
        <p:txBody>
          <a:bodyPr vert="horz" lIns="91440" tIns="45720" rIns="91440" bIns="45720" rtlCol="0" anchor="t">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AU" sz="3600" b="1" dirty="0">
                <a:solidFill>
                  <a:schemeClr val="accent3"/>
                </a:solidFill>
                <a:latin typeface="Arial Rounded MT Bold" panose="020F0704030504030204" pitchFamily="34" charset="0"/>
                <a:cs typeface="Arial" panose="020B0604020202020204" pitchFamily="34" charset="0"/>
              </a:rPr>
              <a:t>What were complaints about? </a:t>
            </a:r>
            <a:r>
              <a:rPr lang="en-AU" sz="1400" dirty="0">
                <a:solidFill>
                  <a:schemeClr val="accent3"/>
                </a:solidFill>
                <a:latin typeface="Arial Nova Light" panose="020B0304020202020204" pitchFamily="34" charset="0"/>
                <a:cs typeface="Arial" panose="020B0604020202020204" pitchFamily="34" charset="0"/>
              </a:rPr>
              <a:t>2019-20</a:t>
            </a:r>
          </a:p>
          <a:p>
            <a:pPr algn="l"/>
            <a:r>
              <a:rPr lang="en-AU" sz="1800" dirty="0">
                <a:solidFill>
                  <a:schemeClr val="accent3"/>
                </a:solidFill>
                <a:latin typeface="Arial Nova Light" panose="020B0304020202020204" pitchFamily="34" charset="0"/>
                <a:cs typeface="Arial" panose="020B0604020202020204" pitchFamily="34" charset="0"/>
              </a:rPr>
              <a:t>Most frequent </a:t>
            </a:r>
            <a:r>
              <a:rPr lang="en-AU" sz="1800" b="1" dirty="0">
                <a:solidFill>
                  <a:schemeClr val="accent3"/>
                </a:solidFill>
                <a:latin typeface="Arial Nova Light" panose="020B0304020202020204" pitchFamily="34" charset="0"/>
                <a:cs typeface="Arial" panose="020B0604020202020204" pitchFamily="34" charset="0"/>
              </a:rPr>
              <a:t>Level 3 issues </a:t>
            </a:r>
            <a:r>
              <a:rPr lang="en-AU" sz="1800" dirty="0">
                <a:solidFill>
                  <a:schemeClr val="accent3"/>
                </a:solidFill>
                <a:latin typeface="Arial Nova Light" panose="020B0304020202020204" pitchFamily="34" charset="0"/>
                <a:cs typeface="Arial" panose="020B0604020202020204" pitchFamily="34" charset="0"/>
              </a:rPr>
              <a:t>raised about Goulburn Valley Health</a:t>
            </a:r>
            <a:endParaRPr lang="en-AU" sz="1600" dirty="0">
              <a:solidFill>
                <a:schemeClr val="accent3"/>
              </a:solidFill>
              <a:latin typeface="Arial Nova Light" panose="020B0304020202020204" pitchFamily="34" charset="0"/>
              <a:cs typeface="Arial" panose="020B0604020202020204" pitchFamily="34" charset="0"/>
            </a:endParaRPr>
          </a:p>
        </p:txBody>
      </p:sp>
      <p:sp>
        <p:nvSpPr>
          <p:cNvPr id="125" name="Rectangle 124">
            <a:extLst>
              <a:ext uri="{FF2B5EF4-FFF2-40B4-BE49-F238E27FC236}">
                <a16:creationId xmlns:a16="http://schemas.microsoft.com/office/drawing/2014/main" id="{7D1557C0-3828-47E4-8FA6-E055731197A0}"/>
              </a:ext>
            </a:extLst>
          </p:cNvPr>
          <p:cNvSpPr/>
          <p:nvPr/>
        </p:nvSpPr>
        <p:spPr>
          <a:xfrm>
            <a:off x="5064327" y="2796196"/>
            <a:ext cx="654861" cy="13838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bIns="0" rtlCol="0" anchor="ctr"/>
          <a:lstStyle/>
          <a:p>
            <a:pPr>
              <a:lnSpc>
                <a:spcPct val="80000"/>
              </a:lnSpc>
            </a:pPr>
            <a:r>
              <a:rPr lang="en-AU" sz="500" dirty="0">
                <a:solidFill>
                  <a:schemeClr val="accent1">
                    <a:lumMod val="60000"/>
                    <a:lumOff val="40000"/>
                  </a:schemeClr>
                </a:solidFill>
                <a:latin typeface="Arial Rounded MT Bold" panose="020F0704030504030204" pitchFamily="34" charset="0"/>
              </a:rPr>
              <a:t>SECTOR-WIDE</a:t>
            </a:r>
            <a:endParaRPr lang="en-AU" sz="600" dirty="0">
              <a:solidFill>
                <a:schemeClr val="accent1">
                  <a:lumMod val="60000"/>
                  <a:lumOff val="40000"/>
                </a:schemeClr>
              </a:solidFill>
              <a:latin typeface="Arial Nova Light" panose="020B0304020202020204" pitchFamily="34" charset="0"/>
            </a:endParaRPr>
          </a:p>
        </p:txBody>
      </p:sp>
      <p:sp>
        <p:nvSpPr>
          <p:cNvPr id="2" name="Oval 1">
            <a:extLst>
              <a:ext uri="{FF2B5EF4-FFF2-40B4-BE49-F238E27FC236}">
                <a16:creationId xmlns:a16="http://schemas.microsoft.com/office/drawing/2014/main" id="{C4CAC55D-223F-4E2D-9820-AE025FD0726A}"/>
              </a:ext>
            </a:extLst>
          </p:cNvPr>
          <p:cNvSpPr/>
          <p:nvPr/>
        </p:nvSpPr>
        <p:spPr>
          <a:xfrm>
            <a:off x="2938955" y="2393943"/>
            <a:ext cx="297916" cy="297916"/>
          </a:xfrm>
          <a:prstGeom prst="ellipse">
            <a:avLst/>
          </a:prstGeom>
          <a:solidFill>
            <a:schemeClr val="accent3">
              <a:lumMod val="90000"/>
              <a:lumOff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sz="1400" dirty="0">
                <a:solidFill>
                  <a:schemeClr val="bg1"/>
                </a:solidFill>
                <a:latin typeface="Arial Rounded MT Bold" panose="020F0704030504030204" pitchFamily="34" charset="0"/>
              </a:rPr>
              <a:t>1</a:t>
            </a:r>
          </a:p>
        </p:txBody>
      </p:sp>
      <p:sp>
        <p:nvSpPr>
          <p:cNvPr id="153" name="Oval 152">
            <a:extLst>
              <a:ext uri="{FF2B5EF4-FFF2-40B4-BE49-F238E27FC236}">
                <a16:creationId xmlns:a16="http://schemas.microsoft.com/office/drawing/2014/main" id="{99C4CE76-C9B9-4C44-B755-2E502F196DA1}"/>
              </a:ext>
            </a:extLst>
          </p:cNvPr>
          <p:cNvSpPr/>
          <p:nvPr/>
        </p:nvSpPr>
        <p:spPr>
          <a:xfrm>
            <a:off x="2938955" y="3171390"/>
            <a:ext cx="297916" cy="297916"/>
          </a:xfrm>
          <a:prstGeom prst="ellipse">
            <a:avLst/>
          </a:prstGeom>
          <a:solidFill>
            <a:schemeClr val="accent3">
              <a:lumMod val="90000"/>
              <a:lumOff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sz="1400" dirty="0">
                <a:solidFill>
                  <a:schemeClr val="bg1"/>
                </a:solidFill>
                <a:latin typeface="Arial Rounded MT Bold" panose="020F0704030504030204" pitchFamily="34" charset="0"/>
              </a:rPr>
              <a:t>2</a:t>
            </a:r>
          </a:p>
        </p:txBody>
      </p:sp>
      <p:sp>
        <p:nvSpPr>
          <p:cNvPr id="154" name="Oval 153">
            <a:extLst>
              <a:ext uri="{FF2B5EF4-FFF2-40B4-BE49-F238E27FC236}">
                <a16:creationId xmlns:a16="http://schemas.microsoft.com/office/drawing/2014/main" id="{FAED4EAF-68FC-4503-968F-BD93902A761A}"/>
              </a:ext>
            </a:extLst>
          </p:cNvPr>
          <p:cNvSpPr/>
          <p:nvPr/>
        </p:nvSpPr>
        <p:spPr>
          <a:xfrm>
            <a:off x="2938955" y="3942809"/>
            <a:ext cx="297916" cy="297916"/>
          </a:xfrm>
          <a:prstGeom prst="ellipse">
            <a:avLst/>
          </a:prstGeom>
          <a:solidFill>
            <a:schemeClr val="accent3">
              <a:lumMod val="90000"/>
              <a:lumOff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sz="1400" dirty="0">
                <a:solidFill>
                  <a:schemeClr val="bg1"/>
                </a:solidFill>
                <a:latin typeface="Arial Rounded MT Bold" panose="020F0704030504030204" pitchFamily="34" charset="0"/>
              </a:rPr>
              <a:t>3</a:t>
            </a:r>
          </a:p>
        </p:txBody>
      </p:sp>
      <p:sp>
        <p:nvSpPr>
          <p:cNvPr id="155" name="Oval 154">
            <a:extLst>
              <a:ext uri="{FF2B5EF4-FFF2-40B4-BE49-F238E27FC236}">
                <a16:creationId xmlns:a16="http://schemas.microsoft.com/office/drawing/2014/main" id="{EFA75256-1B08-4F86-B5D8-3E5BDB9529DF}"/>
              </a:ext>
            </a:extLst>
          </p:cNvPr>
          <p:cNvSpPr/>
          <p:nvPr/>
        </p:nvSpPr>
        <p:spPr>
          <a:xfrm>
            <a:off x="2938955" y="4714768"/>
            <a:ext cx="297916" cy="297916"/>
          </a:xfrm>
          <a:prstGeom prst="ellipse">
            <a:avLst/>
          </a:prstGeom>
          <a:solidFill>
            <a:schemeClr val="accent3">
              <a:lumMod val="90000"/>
              <a:lumOff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sz="1400" dirty="0">
                <a:solidFill>
                  <a:schemeClr val="bg1"/>
                </a:solidFill>
                <a:latin typeface="Arial Rounded MT Bold" panose="020F0704030504030204" pitchFamily="34" charset="0"/>
              </a:rPr>
              <a:t>4</a:t>
            </a:r>
          </a:p>
        </p:txBody>
      </p:sp>
      <p:sp>
        <p:nvSpPr>
          <p:cNvPr id="163" name="Oval 162">
            <a:extLst>
              <a:ext uri="{FF2B5EF4-FFF2-40B4-BE49-F238E27FC236}">
                <a16:creationId xmlns:a16="http://schemas.microsoft.com/office/drawing/2014/main" id="{4C7EDE96-24DD-4834-92AA-5433374E084E}"/>
              </a:ext>
            </a:extLst>
          </p:cNvPr>
          <p:cNvSpPr/>
          <p:nvPr/>
        </p:nvSpPr>
        <p:spPr>
          <a:xfrm>
            <a:off x="2938955" y="5457051"/>
            <a:ext cx="297916" cy="297916"/>
          </a:xfrm>
          <a:prstGeom prst="ellipse">
            <a:avLst/>
          </a:prstGeom>
          <a:solidFill>
            <a:schemeClr val="accent3">
              <a:lumMod val="90000"/>
              <a:lumOff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sz="1400" dirty="0">
                <a:solidFill>
                  <a:schemeClr val="bg1"/>
                </a:solidFill>
                <a:latin typeface="Arial Rounded MT Bold" panose="020F0704030504030204" pitchFamily="34" charset="0"/>
              </a:rPr>
              <a:t>5</a:t>
            </a:r>
          </a:p>
        </p:txBody>
      </p:sp>
      <p:sp>
        <p:nvSpPr>
          <p:cNvPr id="164" name="Oval 163">
            <a:extLst>
              <a:ext uri="{FF2B5EF4-FFF2-40B4-BE49-F238E27FC236}">
                <a16:creationId xmlns:a16="http://schemas.microsoft.com/office/drawing/2014/main" id="{25D7A9AF-91DB-49AD-8ABE-FA90A497460C}"/>
              </a:ext>
            </a:extLst>
          </p:cNvPr>
          <p:cNvSpPr/>
          <p:nvPr/>
        </p:nvSpPr>
        <p:spPr>
          <a:xfrm>
            <a:off x="7644464" y="2393943"/>
            <a:ext cx="297916" cy="297916"/>
          </a:xfrm>
          <a:prstGeom prst="ellipse">
            <a:avLst/>
          </a:prstGeom>
          <a:solidFill>
            <a:schemeClr val="accent4">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sz="1400" dirty="0">
                <a:solidFill>
                  <a:schemeClr val="bg1"/>
                </a:solidFill>
                <a:latin typeface="Arial Rounded MT Bold" panose="020F0704030504030204" pitchFamily="34" charset="0"/>
              </a:rPr>
              <a:t>1</a:t>
            </a:r>
          </a:p>
        </p:txBody>
      </p:sp>
      <p:sp>
        <p:nvSpPr>
          <p:cNvPr id="165" name="Oval 164">
            <a:extLst>
              <a:ext uri="{FF2B5EF4-FFF2-40B4-BE49-F238E27FC236}">
                <a16:creationId xmlns:a16="http://schemas.microsoft.com/office/drawing/2014/main" id="{5EE2F074-98DE-47F6-9D07-11E2B8B7FA62}"/>
              </a:ext>
            </a:extLst>
          </p:cNvPr>
          <p:cNvSpPr/>
          <p:nvPr/>
        </p:nvSpPr>
        <p:spPr>
          <a:xfrm>
            <a:off x="7644464" y="3171390"/>
            <a:ext cx="297916" cy="297916"/>
          </a:xfrm>
          <a:prstGeom prst="ellipse">
            <a:avLst/>
          </a:prstGeom>
          <a:solidFill>
            <a:schemeClr val="accent4">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sz="1400" dirty="0">
                <a:solidFill>
                  <a:schemeClr val="bg1"/>
                </a:solidFill>
                <a:latin typeface="Arial Rounded MT Bold" panose="020F0704030504030204" pitchFamily="34" charset="0"/>
              </a:rPr>
              <a:t>2</a:t>
            </a:r>
          </a:p>
        </p:txBody>
      </p:sp>
      <p:sp>
        <p:nvSpPr>
          <p:cNvPr id="166" name="Oval 165">
            <a:extLst>
              <a:ext uri="{FF2B5EF4-FFF2-40B4-BE49-F238E27FC236}">
                <a16:creationId xmlns:a16="http://schemas.microsoft.com/office/drawing/2014/main" id="{1FBFF0E9-1D35-41ED-A9C1-4087A771F4D2}"/>
              </a:ext>
            </a:extLst>
          </p:cNvPr>
          <p:cNvSpPr/>
          <p:nvPr/>
        </p:nvSpPr>
        <p:spPr>
          <a:xfrm>
            <a:off x="7644464" y="3942809"/>
            <a:ext cx="297916" cy="297916"/>
          </a:xfrm>
          <a:prstGeom prst="ellipse">
            <a:avLst/>
          </a:prstGeom>
          <a:solidFill>
            <a:schemeClr val="accent4">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sz="1400" dirty="0">
                <a:solidFill>
                  <a:schemeClr val="bg1"/>
                </a:solidFill>
                <a:latin typeface="Arial Rounded MT Bold" panose="020F0704030504030204" pitchFamily="34" charset="0"/>
              </a:rPr>
              <a:t>3</a:t>
            </a:r>
          </a:p>
        </p:txBody>
      </p:sp>
      <p:sp>
        <p:nvSpPr>
          <p:cNvPr id="167" name="Oval 166">
            <a:extLst>
              <a:ext uri="{FF2B5EF4-FFF2-40B4-BE49-F238E27FC236}">
                <a16:creationId xmlns:a16="http://schemas.microsoft.com/office/drawing/2014/main" id="{34998884-B79A-4B33-A100-8841BB82AF83}"/>
              </a:ext>
            </a:extLst>
          </p:cNvPr>
          <p:cNvSpPr/>
          <p:nvPr/>
        </p:nvSpPr>
        <p:spPr>
          <a:xfrm>
            <a:off x="7644464" y="4714768"/>
            <a:ext cx="297916" cy="297916"/>
          </a:xfrm>
          <a:prstGeom prst="ellipse">
            <a:avLst/>
          </a:prstGeom>
          <a:solidFill>
            <a:schemeClr val="accent4">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sz="1400" dirty="0">
                <a:solidFill>
                  <a:schemeClr val="bg1"/>
                </a:solidFill>
                <a:latin typeface="Arial Rounded MT Bold" panose="020F0704030504030204" pitchFamily="34" charset="0"/>
              </a:rPr>
              <a:t>4</a:t>
            </a:r>
          </a:p>
        </p:txBody>
      </p:sp>
      <p:sp>
        <p:nvSpPr>
          <p:cNvPr id="185" name="Oval 184">
            <a:extLst>
              <a:ext uri="{FF2B5EF4-FFF2-40B4-BE49-F238E27FC236}">
                <a16:creationId xmlns:a16="http://schemas.microsoft.com/office/drawing/2014/main" id="{FB66813C-0D6D-4079-BADC-7F7E379D9FF2}"/>
              </a:ext>
            </a:extLst>
          </p:cNvPr>
          <p:cNvSpPr/>
          <p:nvPr/>
        </p:nvSpPr>
        <p:spPr>
          <a:xfrm>
            <a:off x="7644464" y="5457051"/>
            <a:ext cx="297916" cy="297916"/>
          </a:xfrm>
          <a:prstGeom prst="ellipse">
            <a:avLst/>
          </a:prstGeom>
          <a:solidFill>
            <a:schemeClr val="accent4">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sz="1400" dirty="0">
                <a:solidFill>
                  <a:schemeClr val="bg1"/>
                </a:solidFill>
                <a:latin typeface="Arial Rounded MT Bold" panose="020F0704030504030204" pitchFamily="34" charset="0"/>
              </a:rPr>
              <a:t>5</a:t>
            </a:r>
          </a:p>
        </p:txBody>
      </p:sp>
      <p:sp>
        <p:nvSpPr>
          <p:cNvPr id="186" name="Rectangle 185">
            <a:extLst>
              <a:ext uri="{FF2B5EF4-FFF2-40B4-BE49-F238E27FC236}">
                <a16:creationId xmlns:a16="http://schemas.microsoft.com/office/drawing/2014/main" id="{B61E75F1-03B2-403F-B23A-68A5F04BD03D}"/>
              </a:ext>
            </a:extLst>
          </p:cNvPr>
          <p:cNvSpPr/>
          <p:nvPr/>
        </p:nvSpPr>
        <p:spPr>
          <a:xfrm>
            <a:off x="7587299" y="1607239"/>
            <a:ext cx="4401137" cy="40385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bIns="0" rtlCol="0" anchor="t"/>
          <a:lstStyle/>
          <a:p>
            <a:pPr>
              <a:lnSpc>
                <a:spcPct val="70000"/>
              </a:lnSpc>
            </a:pPr>
            <a:r>
              <a:rPr lang="en-AU" sz="1200" dirty="0">
                <a:solidFill>
                  <a:schemeClr val="accent4">
                    <a:lumMod val="50000"/>
                  </a:schemeClr>
                </a:solidFill>
                <a:latin typeface="Arial Rounded MT Bold" panose="020F0704030504030204" pitchFamily="34" charset="0"/>
              </a:rPr>
              <a:t>Complaints to Goulburn Valley Health</a:t>
            </a:r>
          </a:p>
        </p:txBody>
      </p:sp>
      <p:sp>
        <p:nvSpPr>
          <p:cNvPr id="66" name="Rectangle 65">
            <a:extLst>
              <a:ext uri="{FF2B5EF4-FFF2-40B4-BE49-F238E27FC236}">
                <a16:creationId xmlns:a16="http://schemas.microsoft.com/office/drawing/2014/main" id="{A80ABCF4-E596-4953-A73E-187B1E712D96}"/>
              </a:ext>
            </a:extLst>
          </p:cNvPr>
          <p:cNvSpPr/>
          <p:nvPr/>
        </p:nvSpPr>
        <p:spPr>
          <a:xfrm>
            <a:off x="5260200" y="1798849"/>
            <a:ext cx="1778279" cy="18351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bIns="0" rtlCol="0" anchor="ctr"/>
          <a:lstStyle/>
          <a:p>
            <a:pPr algn="ctr"/>
            <a:r>
              <a:rPr lang="en-AU" sz="700" dirty="0">
                <a:solidFill>
                  <a:schemeClr val="accent3"/>
                </a:solidFill>
                <a:latin typeface="Arial Nova Light" panose="020B0304020202020204" pitchFamily="34" charset="0"/>
              </a:rPr>
              <a:t>FREQUENCY OF ISSUES</a:t>
            </a:r>
          </a:p>
        </p:txBody>
      </p:sp>
      <p:sp>
        <p:nvSpPr>
          <p:cNvPr id="67" name="Rectangle 66">
            <a:extLst>
              <a:ext uri="{FF2B5EF4-FFF2-40B4-BE49-F238E27FC236}">
                <a16:creationId xmlns:a16="http://schemas.microsoft.com/office/drawing/2014/main" id="{78C7F91B-3F48-4045-8C9A-27D6F6FF84FC}"/>
              </a:ext>
            </a:extLst>
          </p:cNvPr>
          <p:cNvSpPr/>
          <p:nvPr/>
        </p:nvSpPr>
        <p:spPr>
          <a:xfrm>
            <a:off x="9997790" y="1821709"/>
            <a:ext cx="1778279" cy="18351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bIns="0" rtlCol="0" anchor="ctr"/>
          <a:lstStyle/>
          <a:p>
            <a:pPr algn="ctr"/>
            <a:r>
              <a:rPr lang="en-AU" sz="700" dirty="0">
                <a:solidFill>
                  <a:schemeClr val="accent3"/>
                </a:solidFill>
                <a:latin typeface="Arial Nova Light" panose="020B0304020202020204" pitchFamily="34" charset="0"/>
              </a:rPr>
              <a:t>FREQUENCY OF ISSUES</a:t>
            </a:r>
          </a:p>
        </p:txBody>
      </p:sp>
      <p:sp>
        <p:nvSpPr>
          <p:cNvPr id="68" name="Rectangle 67">
            <a:extLst>
              <a:ext uri="{FF2B5EF4-FFF2-40B4-BE49-F238E27FC236}">
                <a16:creationId xmlns:a16="http://schemas.microsoft.com/office/drawing/2014/main" id="{969EB7A2-B8DB-45CE-AA28-7AA4728C45E9}"/>
              </a:ext>
            </a:extLst>
          </p:cNvPr>
          <p:cNvSpPr/>
          <p:nvPr/>
        </p:nvSpPr>
        <p:spPr>
          <a:xfrm>
            <a:off x="9770930" y="2796196"/>
            <a:ext cx="654861" cy="13838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bIns="0" rtlCol="0" anchor="ctr"/>
          <a:lstStyle/>
          <a:p>
            <a:pPr>
              <a:lnSpc>
                <a:spcPct val="80000"/>
              </a:lnSpc>
            </a:pPr>
            <a:r>
              <a:rPr lang="en-AU" sz="500" dirty="0">
                <a:solidFill>
                  <a:schemeClr val="accent2">
                    <a:lumMod val="60000"/>
                    <a:lumOff val="40000"/>
                  </a:schemeClr>
                </a:solidFill>
                <a:latin typeface="Arial Rounded MT Bold" panose="020F0704030504030204" pitchFamily="34" charset="0"/>
              </a:rPr>
              <a:t>SECTOR-WIDE</a:t>
            </a:r>
            <a:endParaRPr lang="en-AU" sz="600" dirty="0">
              <a:solidFill>
                <a:schemeClr val="accent2">
                  <a:lumMod val="60000"/>
                  <a:lumOff val="40000"/>
                </a:schemeClr>
              </a:solidFill>
              <a:latin typeface="Arial Nova Light" panose="020B0304020202020204" pitchFamily="34" charset="0"/>
            </a:endParaRPr>
          </a:p>
        </p:txBody>
      </p:sp>
      <p:grpSp>
        <p:nvGrpSpPr>
          <p:cNvPr id="74" name="Group 73">
            <a:extLst>
              <a:ext uri="{FF2B5EF4-FFF2-40B4-BE49-F238E27FC236}">
                <a16:creationId xmlns:a16="http://schemas.microsoft.com/office/drawing/2014/main" id="{51A5F71A-3D28-41CC-B1CC-1ABD9FC197DA}"/>
              </a:ext>
            </a:extLst>
          </p:cNvPr>
          <p:cNvGrpSpPr/>
          <p:nvPr/>
        </p:nvGrpSpPr>
        <p:grpSpPr>
          <a:xfrm>
            <a:off x="8028914" y="131811"/>
            <a:ext cx="4663282" cy="853786"/>
            <a:chOff x="389864" y="879801"/>
            <a:chExt cx="4663282" cy="853786"/>
          </a:xfrm>
        </p:grpSpPr>
        <p:sp>
          <p:nvSpPr>
            <p:cNvPr id="75" name="Rectangle: Rounded Corners 74">
              <a:extLst>
                <a:ext uri="{FF2B5EF4-FFF2-40B4-BE49-F238E27FC236}">
                  <a16:creationId xmlns:a16="http://schemas.microsoft.com/office/drawing/2014/main" id="{D4C0E4B9-95EA-462D-918D-BAB95159E639}"/>
                </a:ext>
              </a:extLst>
            </p:cNvPr>
            <p:cNvSpPr/>
            <p:nvPr/>
          </p:nvSpPr>
          <p:spPr>
            <a:xfrm>
              <a:off x="389864" y="879801"/>
              <a:ext cx="4019070" cy="853786"/>
            </a:xfrm>
            <a:prstGeom prst="roundRect">
              <a:avLst>
                <a:gd name="adj" fmla="val 11089"/>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grpSp>
          <p:nvGrpSpPr>
            <p:cNvPr id="76" name="Group 75">
              <a:extLst>
                <a:ext uri="{FF2B5EF4-FFF2-40B4-BE49-F238E27FC236}">
                  <a16:creationId xmlns:a16="http://schemas.microsoft.com/office/drawing/2014/main" id="{E55FFEFC-E9E5-45D3-8032-DE1D0B4471B9}"/>
                </a:ext>
              </a:extLst>
            </p:cNvPr>
            <p:cNvGrpSpPr/>
            <p:nvPr/>
          </p:nvGrpSpPr>
          <p:grpSpPr>
            <a:xfrm>
              <a:off x="438150" y="990441"/>
              <a:ext cx="2389688" cy="652711"/>
              <a:chOff x="253774" y="5246980"/>
              <a:chExt cx="2389688" cy="652711"/>
            </a:xfrm>
          </p:grpSpPr>
          <p:grpSp>
            <p:nvGrpSpPr>
              <p:cNvPr id="85" name="Group 84">
                <a:extLst>
                  <a:ext uri="{FF2B5EF4-FFF2-40B4-BE49-F238E27FC236}">
                    <a16:creationId xmlns:a16="http://schemas.microsoft.com/office/drawing/2014/main" id="{3AAC2208-FD9F-4F77-81AB-74FEB7502EAC}"/>
                  </a:ext>
                </a:extLst>
              </p:cNvPr>
              <p:cNvGrpSpPr/>
              <p:nvPr/>
            </p:nvGrpSpPr>
            <p:grpSpPr>
              <a:xfrm>
                <a:off x="253774" y="5246980"/>
                <a:ext cx="2389688" cy="459374"/>
                <a:chOff x="253774" y="5246980"/>
                <a:chExt cx="2389688" cy="459374"/>
              </a:xfrm>
            </p:grpSpPr>
            <p:sp>
              <p:nvSpPr>
                <p:cNvPr id="89" name="Oval 88">
                  <a:extLst>
                    <a:ext uri="{FF2B5EF4-FFF2-40B4-BE49-F238E27FC236}">
                      <a16:creationId xmlns:a16="http://schemas.microsoft.com/office/drawing/2014/main" id="{9364D0B7-BDDB-4E01-8587-85F5D25F9F06}"/>
                    </a:ext>
                  </a:extLst>
                </p:cNvPr>
                <p:cNvSpPr/>
                <p:nvPr/>
              </p:nvSpPr>
              <p:spPr>
                <a:xfrm>
                  <a:off x="369490" y="5508246"/>
                  <a:ext cx="125810" cy="12581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400">
                    <a:latin typeface="Arial Rounded MT Bold" panose="020F0704030504030204" pitchFamily="34" charset="0"/>
                  </a:endParaRPr>
                </a:p>
              </p:txBody>
            </p:sp>
            <p:sp>
              <p:nvSpPr>
                <p:cNvPr id="90" name="Rectangle 89">
                  <a:extLst>
                    <a:ext uri="{FF2B5EF4-FFF2-40B4-BE49-F238E27FC236}">
                      <a16:creationId xmlns:a16="http://schemas.microsoft.com/office/drawing/2014/main" id="{224D0F31-B4E7-45A3-8ACE-E9CE9C031EA7}"/>
                    </a:ext>
                  </a:extLst>
                </p:cNvPr>
                <p:cNvSpPr/>
                <p:nvPr/>
              </p:nvSpPr>
              <p:spPr>
                <a:xfrm>
                  <a:off x="490683" y="5470134"/>
                  <a:ext cx="1395331" cy="236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rIns="0" bIns="0" rtlCol="0" anchor="ctr"/>
                <a:lstStyle/>
                <a:p>
                  <a:pPr>
                    <a:lnSpc>
                      <a:spcPct val="70000"/>
                    </a:lnSpc>
                  </a:pPr>
                  <a:r>
                    <a:rPr lang="en-AU" sz="900" dirty="0">
                      <a:solidFill>
                        <a:schemeClr val="accent3"/>
                      </a:solidFill>
                      <a:latin typeface="Arial Rounded MT Bold" panose="020F0704030504030204" pitchFamily="34" charset="0"/>
                    </a:rPr>
                    <a:t>to the MHCC </a:t>
                  </a:r>
                  <a:r>
                    <a:rPr lang="en-AU" sz="900" dirty="0">
                      <a:solidFill>
                        <a:schemeClr val="accent3"/>
                      </a:solidFill>
                      <a:latin typeface="Arial Nova Light" panose="020B0304020202020204" pitchFamily="34" charset="0"/>
                    </a:rPr>
                    <a:t>(n=19)</a:t>
                  </a:r>
                </a:p>
              </p:txBody>
            </p:sp>
            <p:sp>
              <p:nvSpPr>
                <p:cNvPr id="91" name="Rectangle 90">
                  <a:extLst>
                    <a:ext uri="{FF2B5EF4-FFF2-40B4-BE49-F238E27FC236}">
                      <a16:creationId xmlns:a16="http://schemas.microsoft.com/office/drawing/2014/main" id="{B0EF89E5-37B0-4ECB-AD05-33E40C5AAE16}"/>
                    </a:ext>
                  </a:extLst>
                </p:cNvPr>
                <p:cNvSpPr/>
                <p:nvPr/>
              </p:nvSpPr>
              <p:spPr>
                <a:xfrm>
                  <a:off x="253774" y="5246980"/>
                  <a:ext cx="2389688" cy="236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rIns="0" bIns="0" rtlCol="0" anchor="ctr"/>
                <a:lstStyle/>
                <a:p>
                  <a:pPr>
                    <a:lnSpc>
                      <a:spcPct val="70000"/>
                    </a:lnSpc>
                  </a:pPr>
                  <a:r>
                    <a:rPr lang="en-AU" sz="900" dirty="0">
                      <a:solidFill>
                        <a:schemeClr val="accent3"/>
                      </a:solidFill>
                      <a:latin typeface="Arial Rounded MT Bold" panose="020F0704030504030204" pitchFamily="34" charset="0"/>
                    </a:rPr>
                    <a:t>Complaints about Goulburn Valley Health</a:t>
                  </a:r>
                </a:p>
              </p:txBody>
            </p:sp>
          </p:grpSp>
          <p:grpSp>
            <p:nvGrpSpPr>
              <p:cNvPr id="86" name="Group 85">
                <a:extLst>
                  <a:ext uri="{FF2B5EF4-FFF2-40B4-BE49-F238E27FC236}">
                    <a16:creationId xmlns:a16="http://schemas.microsoft.com/office/drawing/2014/main" id="{C4AD156F-110C-4146-8D1E-12C8619AD1DC}"/>
                  </a:ext>
                </a:extLst>
              </p:cNvPr>
              <p:cNvGrpSpPr/>
              <p:nvPr/>
            </p:nvGrpSpPr>
            <p:grpSpPr>
              <a:xfrm>
                <a:off x="369490" y="5663471"/>
                <a:ext cx="2186737" cy="236220"/>
                <a:chOff x="369490" y="5373085"/>
                <a:chExt cx="2186737" cy="236220"/>
              </a:xfrm>
            </p:grpSpPr>
            <p:sp>
              <p:nvSpPr>
                <p:cNvPr id="87" name="Oval 86">
                  <a:extLst>
                    <a:ext uri="{FF2B5EF4-FFF2-40B4-BE49-F238E27FC236}">
                      <a16:creationId xmlns:a16="http://schemas.microsoft.com/office/drawing/2014/main" id="{82738B4C-771E-4D49-8FD8-6EA55516937B}"/>
                    </a:ext>
                  </a:extLst>
                </p:cNvPr>
                <p:cNvSpPr/>
                <p:nvPr/>
              </p:nvSpPr>
              <p:spPr>
                <a:xfrm>
                  <a:off x="369490" y="5411197"/>
                  <a:ext cx="125810" cy="125810"/>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400">
                    <a:latin typeface="Arial Rounded MT Bold" panose="020F0704030504030204" pitchFamily="34" charset="0"/>
                  </a:endParaRPr>
                </a:p>
              </p:txBody>
            </p:sp>
            <p:sp>
              <p:nvSpPr>
                <p:cNvPr id="88" name="Rectangle 87">
                  <a:extLst>
                    <a:ext uri="{FF2B5EF4-FFF2-40B4-BE49-F238E27FC236}">
                      <a16:creationId xmlns:a16="http://schemas.microsoft.com/office/drawing/2014/main" id="{AE6A1803-CF0D-41E1-BCA4-BCD1F3986BB4}"/>
                    </a:ext>
                  </a:extLst>
                </p:cNvPr>
                <p:cNvSpPr/>
                <p:nvPr/>
              </p:nvSpPr>
              <p:spPr>
                <a:xfrm>
                  <a:off x="490683" y="5373085"/>
                  <a:ext cx="2065544" cy="236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rIns="0" bIns="0" rtlCol="0" anchor="ctr"/>
                <a:lstStyle/>
                <a:p>
                  <a:pPr>
                    <a:lnSpc>
                      <a:spcPct val="70000"/>
                    </a:lnSpc>
                  </a:pPr>
                  <a:r>
                    <a:rPr lang="en-AU" sz="900" dirty="0">
                      <a:solidFill>
                        <a:schemeClr val="accent3"/>
                      </a:solidFill>
                      <a:latin typeface="Arial Rounded MT Bold" panose="020F0704030504030204" pitchFamily="34" charset="0"/>
                    </a:rPr>
                    <a:t>to the service </a:t>
                  </a:r>
                  <a:r>
                    <a:rPr lang="en-AU" sz="900" dirty="0">
                      <a:solidFill>
                        <a:schemeClr val="accent3"/>
                      </a:solidFill>
                      <a:latin typeface="Arial Nova Light" panose="020B0304020202020204" pitchFamily="34" charset="0"/>
                    </a:rPr>
                    <a:t>(n=41)</a:t>
                  </a:r>
                </a:p>
              </p:txBody>
            </p:sp>
          </p:grpSp>
        </p:grpSp>
        <p:grpSp>
          <p:nvGrpSpPr>
            <p:cNvPr id="77" name="Group 76">
              <a:extLst>
                <a:ext uri="{FF2B5EF4-FFF2-40B4-BE49-F238E27FC236}">
                  <a16:creationId xmlns:a16="http://schemas.microsoft.com/office/drawing/2014/main" id="{8FADFDB9-876F-4537-AD11-95C464DD0320}"/>
                </a:ext>
              </a:extLst>
            </p:cNvPr>
            <p:cNvGrpSpPr/>
            <p:nvPr/>
          </p:nvGrpSpPr>
          <p:grpSpPr>
            <a:xfrm>
              <a:off x="2663458" y="990441"/>
              <a:ext cx="2389688" cy="652711"/>
              <a:chOff x="253774" y="5246980"/>
              <a:chExt cx="2389688" cy="652711"/>
            </a:xfrm>
          </p:grpSpPr>
          <p:grpSp>
            <p:nvGrpSpPr>
              <p:cNvPr id="78" name="Group 77">
                <a:extLst>
                  <a:ext uri="{FF2B5EF4-FFF2-40B4-BE49-F238E27FC236}">
                    <a16:creationId xmlns:a16="http://schemas.microsoft.com/office/drawing/2014/main" id="{664A5A6B-5F34-414D-8478-C9AFD59842E5}"/>
                  </a:ext>
                </a:extLst>
              </p:cNvPr>
              <p:cNvGrpSpPr/>
              <p:nvPr/>
            </p:nvGrpSpPr>
            <p:grpSpPr>
              <a:xfrm>
                <a:off x="253774" y="5246980"/>
                <a:ext cx="2389688" cy="459374"/>
                <a:chOff x="253774" y="5246980"/>
                <a:chExt cx="2389688" cy="459374"/>
              </a:xfrm>
            </p:grpSpPr>
            <p:sp>
              <p:nvSpPr>
                <p:cNvPr id="82" name="Oval 81">
                  <a:extLst>
                    <a:ext uri="{FF2B5EF4-FFF2-40B4-BE49-F238E27FC236}">
                      <a16:creationId xmlns:a16="http://schemas.microsoft.com/office/drawing/2014/main" id="{2FBB96D9-59F6-4B36-B5BC-D155DCA43529}"/>
                    </a:ext>
                  </a:extLst>
                </p:cNvPr>
                <p:cNvSpPr/>
                <p:nvPr/>
              </p:nvSpPr>
              <p:spPr>
                <a:xfrm>
                  <a:off x="369490" y="5508246"/>
                  <a:ext cx="125810" cy="125810"/>
                </a:xfrm>
                <a:prstGeom prst="ellipse">
                  <a:avLst/>
                </a:prstGeom>
                <a:solidFill>
                  <a:srgbClr val="176E8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400">
                    <a:latin typeface="Arial Rounded MT Bold" panose="020F0704030504030204" pitchFamily="34" charset="0"/>
                  </a:endParaRPr>
                </a:p>
              </p:txBody>
            </p:sp>
            <p:sp>
              <p:nvSpPr>
                <p:cNvPr id="83" name="Rectangle 82">
                  <a:extLst>
                    <a:ext uri="{FF2B5EF4-FFF2-40B4-BE49-F238E27FC236}">
                      <a16:creationId xmlns:a16="http://schemas.microsoft.com/office/drawing/2014/main" id="{46A06CF0-FBF8-4D56-9884-A2F7F280A77D}"/>
                    </a:ext>
                  </a:extLst>
                </p:cNvPr>
                <p:cNvSpPr/>
                <p:nvPr/>
              </p:nvSpPr>
              <p:spPr>
                <a:xfrm>
                  <a:off x="490683" y="5470134"/>
                  <a:ext cx="1675366" cy="236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rIns="0" bIns="0" rtlCol="0" anchor="ctr"/>
                <a:lstStyle/>
                <a:p>
                  <a:pPr>
                    <a:lnSpc>
                      <a:spcPct val="70000"/>
                    </a:lnSpc>
                  </a:pPr>
                  <a:r>
                    <a:rPr lang="en-AU" sz="900" dirty="0">
                      <a:solidFill>
                        <a:schemeClr val="accent3"/>
                      </a:solidFill>
                      <a:latin typeface="Arial Rounded MT Bold" panose="020F0704030504030204" pitchFamily="34" charset="0"/>
                    </a:rPr>
                    <a:t>to the MHCC </a:t>
                  </a:r>
                  <a:r>
                    <a:rPr lang="en-AU" sz="900" dirty="0">
                      <a:solidFill>
                        <a:schemeClr val="accent3"/>
                      </a:solidFill>
                      <a:latin typeface="Arial Nova Light" panose="020B0304020202020204" pitchFamily="34" charset="0"/>
                    </a:rPr>
                    <a:t>(n=1503)</a:t>
                  </a:r>
                </a:p>
              </p:txBody>
            </p:sp>
            <p:sp>
              <p:nvSpPr>
                <p:cNvPr id="84" name="Rectangle 83">
                  <a:extLst>
                    <a:ext uri="{FF2B5EF4-FFF2-40B4-BE49-F238E27FC236}">
                      <a16:creationId xmlns:a16="http://schemas.microsoft.com/office/drawing/2014/main" id="{04B15C8A-E06E-4F1F-8489-27EE58D3208F}"/>
                    </a:ext>
                  </a:extLst>
                </p:cNvPr>
                <p:cNvSpPr/>
                <p:nvPr/>
              </p:nvSpPr>
              <p:spPr>
                <a:xfrm>
                  <a:off x="253774" y="5246980"/>
                  <a:ext cx="2389688" cy="236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rIns="0" bIns="0" rtlCol="0" anchor="ctr"/>
                <a:lstStyle/>
                <a:p>
                  <a:pPr>
                    <a:lnSpc>
                      <a:spcPct val="70000"/>
                    </a:lnSpc>
                  </a:pPr>
                  <a:r>
                    <a:rPr lang="en-AU" sz="900" dirty="0">
                      <a:solidFill>
                        <a:schemeClr val="accent3"/>
                      </a:solidFill>
                      <a:latin typeface="Arial Rounded MT Bold" panose="020F0704030504030204" pitchFamily="34" charset="0"/>
                    </a:rPr>
                    <a:t>Sector-wide complaints</a:t>
                  </a:r>
                </a:p>
              </p:txBody>
            </p:sp>
          </p:grpSp>
          <p:grpSp>
            <p:nvGrpSpPr>
              <p:cNvPr id="79" name="Group 78">
                <a:extLst>
                  <a:ext uri="{FF2B5EF4-FFF2-40B4-BE49-F238E27FC236}">
                    <a16:creationId xmlns:a16="http://schemas.microsoft.com/office/drawing/2014/main" id="{A67F56DC-96CC-4A86-A491-48C106DAB405}"/>
                  </a:ext>
                </a:extLst>
              </p:cNvPr>
              <p:cNvGrpSpPr/>
              <p:nvPr/>
            </p:nvGrpSpPr>
            <p:grpSpPr>
              <a:xfrm>
                <a:off x="369490" y="5663471"/>
                <a:ext cx="2186737" cy="236220"/>
                <a:chOff x="369490" y="5373085"/>
                <a:chExt cx="2186737" cy="236220"/>
              </a:xfrm>
            </p:grpSpPr>
            <p:sp>
              <p:nvSpPr>
                <p:cNvPr id="80" name="Oval 79">
                  <a:extLst>
                    <a:ext uri="{FF2B5EF4-FFF2-40B4-BE49-F238E27FC236}">
                      <a16:creationId xmlns:a16="http://schemas.microsoft.com/office/drawing/2014/main" id="{DF87AF1A-C70A-465B-BAD8-AEEC6500D8B1}"/>
                    </a:ext>
                  </a:extLst>
                </p:cNvPr>
                <p:cNvSpPr/>
                <p:nvPr/>
              </p:nvSpPr>
              <p:spPr>
                <a:xfrm>
                  <a:off x="369490" y="5411197"/>
                  <a:ext cx="125810" cy="125810"/>
                </a:xfrm>
                <a:prstGeom prst="ellipse">
                  <a:avLst/>
                </a:prstGeom>
                <a:solidFill>
                  <a:srgbClr val="4E762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400">
                    <a:latin typeface="Arial Rounded MT Bold" panose="020F0704030504030204" pitchFamily="34" charset="0"/>
                  </a:endParaRPr>
                </a:p>
              </p:txBody>
            </p:sp>
            <p:sp>
              <p:nvSpPr>
                <p:cNvPr id="81" name="Rectangle 80">
                  <a:extLst>
                    <a:ext uri="{FF2B5EF4-FFF2-40B4-BE49-F238E27FC236}">
                      <a16:creationId xmlns:a16="http://schemas.microsoft.com/office/drawing/2014/main" id="{16EF7D36-35A7-4C59-8B74-67AF6C810722}"/>
                    </a:ext>
                  </a:extLst>
                </p:cNvPr>
                <p:cNvSpPr/>
                <p:nvPr/>
              </p:nvSpPr>
              <p:spPr>
                <a:xfrm>
                  <a:off x="490683" y="5373085"/>
                  <a:ext cx="2065544" cy="236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rIns="0" bIns="0" rtlCol="0" anchor="ctr"/>
                <a:lstStyle/>
                <a:p>
                  <a:pPr>
                    <a:lnSpc>
                      <a:spcPct val="70000"/>
                    </a:lnSpc>
                  </a:pPr>
                  <a:r>
                    <a:rPr lang="en-AU" sz="900" dirty="0">
                      <a:solidFill>
                        <a:schemeClr val="accent3"/>
                      </a:solidFill>
                      <a:latin typeface="Arial Rounded MT Bold" panose="020F0704030504030204" pitchFamily="34" charset="0"/>
                    </a:rPr>
                    <a:t>to the service </a:t>
                  </a:r>
                  <a:r>
                    <a:rPr lang="en-AU" sz="900" dirty="0">
                      <a:solidFill>
                        <a:schemeClr val="accent3"/>
                      </a:solidFill>
                      <a:latin typeface="Arial Nova Light" panose="020B0304020202020204" pitchFamily="34" charset="0"/>
                    </a:rPr>
                    <a:t>(n=1528)</a:t>
                  </a:r>
                </a:p>
              </p:txBody>
            </p:sp>
          </p:grpSp>
        </p:grpSp>
      </p:grpSp>
    </p:spTree>
    <p:extLst>
      <p:ext uri="{BB962C8B-B14F-4D97-AF65-F5344CB8AC3E}">
        <p14:creationId xmlns:p14="http://schemas.microsoft.com/office/powerpoint/2010/main" val="90886779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accent3"/>
        </a:solidFill>
        <a:effectLst/>
      </p:bgPr>
    </p:bg>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A3927AD2-AC04-40A6-9DA9-BA8FE10B9FF5}"/>
              </a:ext>
            </a:extLst>
          </p:cNvPr>
          <p:cNvGrpSpPr/>
          <p:nvPr/>
        </p:nvGrpSpPr>
        <p:grpSpPr>
          <a:xfrm>
            <a:off x="5339457" y="1915914"/>
            <a:ext cx="1513086" cy="1513086"/>
            <a:chOff x="4377077" y="1987623"/>
            <a:chExt cx="759214" cy="759214"/>
          </a:xfrm>
        </p:grpSpPr>
        <p:sp>
          <p:nvSpPr>
            <p:cNvPr id="3" name="Oval 2">
              <a:extLst>
                <a:ext uri="{FF2B5EF4-FFF2-40B4-BE49-F238E27FC236}">
                  <a16:creationId xmlns:a16="http://schemas.microsoft.com/office/drawing/2014/main" id="{6AEE8289-5E1F-42F4-BDB6-E8B6C2581EA7}"/>
                </a:ext>
              </a:extLst>
            </p:cNvPr>
            <p:cNvSpPr/>
            <p:nvPr/>
          </p:nvSpPr>
          <p:spPr>
            <a:xfrm>
              <a:off x="4377077" y="1987623"/>
              <a:ext cx="759214" cy="759214"/>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4" name="Graphic 3">
              <a:extLst>
                <a:ext uri="{FF2B5EF4-FFF2-40B4-BE49-F238E27FC236}">
                  <a16:creationId xmlns:a16="http://schemas.microsoft.com/office/drawing/2014/main" id="{AFD73D63-062C-43DD-97D8-039781318D10}"/>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4517505" y="2128051"/>
              <a:ext cx="478358" cy="478358"/>
            </a:xfrm>
            <a:prstGeom prst="rect">
              <a:avLst/>
            </a:prstGeom>
          </p:spPr>
        </p:pic>
      </p:grpSp>
      <p:sp>
        <p:nvSpPr>
          <p:cNvPr id="5" name="TextBox 4">
            <a:extLst>
              <a:ext uri="{FF2B5EF4-FFF2-40B4-BE49-F238E27FC236}">
                <a16:creationId xmlns:a16="http://schemas.microsoft.com/office/drawing/2014/main" id="{0CA30244-EA1D-43CE-88E7-67E96EA557D0}"/>
              </a:ext>
            </a:extLst>
          </p:cNvPr>
          <p:cNvSpPr txBox="1"/>
          <p:nvPr/>
        </p:nvSpPr>
        <p:spPr>
          <a:xfrm>
            <a:off x="3895725" y="3708868"/>
            <a:ext cx="4400550" cy="1455182"/>
          </a:xfrm>
          <a:prstGeom prst="rect">
            <a:avLst/>
          </a:prstGeom>
          <a:noFill/>
        </p:spPr>
        <p:txBody>
          <a:bodyPr wrap="square" anchor="ctr">
            <a:noAutofit/>
          </a:bodyPr>
          <a:lstStyle/>
          <a:p>
            <a:pPr algn="ctr">
              <a:lnSpc>
                <a:spcPct val="85000"/>
              </a:lnSpc>
            </a:pPr>
            <a:r>
              <a:rPr lang="en-AU" sz="4400" dirty="0">
                <a:solidFill>
                  <a:schemeClr val="bg1"/>
                </a:solidFill>
                <a:latin typeface="Arial Rounded MT Bold" panose="020F0704030504030204" pitchFamily="34" charset="0"/>
              </a:rPr>
              <a:t>Outcomes of complaints</a:t>
            </a:r>
          </a:p>
        </p:txBody>
      </p:sp>
    </p:spTree>
    <p:extLst>
      <p:ext uri="{BB962C8B-B14F-4D97-AF65-F5344CB8AC3E}">
        <p14:creationId xmlns:p14="http://schemas.microsoft.com/office/powerpoint/2010/main" val="218112623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Chart 4">
            <a:extLst>
              <a:ext uri="{FF2B5EF4-FFF2-40B4-BE49-F238E27FC236}">
                <a16:creationId xmlns:a16="http://schemas.microsoft.com/office/drawing/2014/main" id="{0EB672B1-5887-4511-8FFC-B1514DBA91BA}"/>
              </a:ext>
            </a:extLst>
          </p:cNvPr>
          <p:cNvGraphicFramePr>
            <a:graphicFrameLocks/>
          </p:cNvGraphicFramePr>
          <p:nvPr>
            <p:extLst>
              <p:ext uri="{D42A27DB-BD31-4B8C-83A1-F6EECF244321}">
                <p14:modId xmlns:p14="http://schemas.microsoft.com/office/powerpoint/2010/main" val="971698030"/>
              </p:ext>
            </p:extLst>
          </p:nvPr>
        </p:nvGraphicFramePr>
        <p:xfrm>
          <a:off x="3874848" y="301476"/>
          <a:ext cx="7679279" cy="6108036"/>
        </p:xfrm>
        <a:graphic>
          <a:graphicData uri="http://schemas.openxmlformats.org/drawingml/2006/chart">
            <c:chart xmlns:c="http://schemas.openxmlformats.org/drawingml/2006/chart" xmlns:r="http://schemas.openxmlformats.org/officeDocument/2006/relationships" r:id="rId2"/>
          </a:graphicData>
        </a:graphic>
      </p:graphicFrame>
      <p:sp>
        <p:nvSpPr>
          <p:cNvPr id="6" name="Title 1">
            <a:extLst>
              <a:ext uri="{FF2B5EF4-FFF2-40B4-BE49-F238E27FC236}">
                <a16:creationId xmlns:a16="http://schemas.microsoft.com/office/drawing/2014/main" id="{4ADAE8C7-EE46-4C64-90DC-523225301A72}"/>
              </a:ext>
            </a:extLst>
          </p:cNvPr>
          <p:cNvSpPr txBox="1">
            <a:spLocks/>
          </p:cNvSpPr>
          <p:nvPr/>
        </p:nvSpPr>
        <p:spPr>
          <a:xfrm>
            <a:off x="393939" y="301476"/>
            <a:ext cx="11407535" cy="853786"/>
          </a:xfrm>
          <a:prstGeom prst="rect">
            <a:avLst/>
          </a:prstGeom>
        </p:spPr>
        <p:txBody>
          <a:bodyPr vert="horz" lIns="91440" tIns="45720" rIns="91440" bIns="45720" rtlCol="0" anchor="t">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AU" sz="3600" b="1" dirty="0">
                <a:solidFill>
                  <a:schemeClr val="accent3"/>
                </a:solidFill>
                <a:latin typeface="Arial Rounded MT Bold" panose="020F0704030504030204" pitchFamily="34" charset="0"/>
                <a:cs typeface="Arial" panose="020B0604020202020204" pitchFamily="34" charset="0"/>
              </a:rPr>
              <a:t>What were the outcomes of complaints? </a:t>
            </a:r>
            <a:r>
              <a:rPr lang="en-AU" sz="1400" dirty="0">
                <a:solidFill>
                  <a:schemeClr val="accent3"/>
                </a:solidFill>
                <a:latin typeface="Arial Nova Light" panose="020B0304020202020204" pitchFamily="34" charset="0"/>
                <a:cs typeface="Arial" panose="020B0604020202020204" pitchFamily="34" charset="0"/>
              </a:rPr>
              <a:t>2019-20</a:t>
            </a:r>
          </a:p>
          <a:p>
            <a:pPr marL="0" marR="0" lvl="0" indent="0" algn="l" defTabSz="914400" rtl="0" eaLnBrk="1" fontAlgn="auto" latinLnBrk="0" hangingPunct="1">
              <a:lnSpc>
                <a:spcPct val="100000"/>
              </a:lnSpc>
              <a:spcBef>
                <a:spcPts val="0"/>
              </a:spcBef>
              <a:spcAft>
                <a:spcPts val="0"/>
              </a:spcAft>
              <a:buClrTx/>
              <a:buSzTx/>
              <a:buFontTx/>
              <a:buNone/>
              <a:tabLst/>
              <a:defRPr/>
            </a:pPr>
            <a:r>
              <a:rPr lang="en-AU" sz="1800" b="0" i="0" kern="1200" spc="0" baseline="0" dirty="0">
                <a:ln>
                  <a:noFill/>
                </a:ln>
                <a:solidFill>
                  <a:srgbClr val="052A39"/>
                </a:solidFill>
                <a:effectLst/>
                <a:latin typeface="Arial Nova Light" panose="020B0304020202020204" pitchFamily="34" charset="0"/>
                <a:ea typeface="+mn-ea"/>
                <a:cs typeface="Arial" panose="020B0604020202020204" pitchFamily="34" charset="0"/>
              </a:rPr>
              <a:t>Closed complaints about </a:t>
            </a:r>
            <a:r>
              <a:rPr kumimoji="0" lang="en-AU" sz="1800" b="0" i="0" u="none" strike="noStrike" kern="1200" cap="none" spc="0" normalizeH="0" baseline="0" noProof="0" dirty="0">
                <a:ln>
                  <a:noFill/>
                </a:ln>
                <a:solidFill>
                  <a:srgbClr val="052A39"/>
                </a:solidFill>
                <a:effectLst/>
                <a:uLnTx/>
                <a:uFillTx/>
                <a:latin typeface="Arial Nova Light" panose="020B0304020202020204" pitchFamily="34" charset="0"/>
                <a:ea typeface="+mn-ea"/>
                <a:cs typeface="Arial" panose="020B0604020202020204" pitchFamily="34" charset="0"/>
              </a:rPr>
              <a:t>Goulburn Valley Health</a:t>
            </a:r>
            <a:endParaRPr kumimoji="0" lang="en-AU" sz="1600" b="0" i="0" u="none" strike="noStrike" kern="1200" cap="none" spc="0" normalizeH="0" baseline="0" noProof="0" dirty="0">
              <a:ln>
                <a:noFill/>
              </a:ln>
              <a:solidFill>
                <a:srgbClr val="052A39"/>
              </a:solidFill>
              <a:effectLst/>
              <a:uLnTx/>
              <a:uFillTx/>
              <a:latin typeface="Arial Nova Light" panose="020B0304020202020204" pitchFamily="34" charset="0"/>
              <a:ea typeface="+mn-ea"/>
              <a:cs typeface="Arial" panose="020B0604020202020204" pitchFamily="34" charset="0"/>
            </a:endParaRPr>
          </a:p>
          <a:p>
            <a:pPr algn="l"/>
            <a:endParaRPr lang="en-AU" sz="1400" dirty="0">
              <a:solidFill>
                <a:schemeClr val="accent3"/>
              </a:solidFill>
              <a:latin typeface="Arial Nova Light" panose="020B0304020202020204" pitchFamily="34" charset="0"/>
              <a:cs typeface="Arial" panose="020B0604020202020204" pitchFamily="34" charset="0"/>
            </a:endParaRPr>
          </a:p>
        </p:txBody>
      </p:sp>
      <p:sp>
        <p:nvSpPr>
          <p:cNvPr id="8" name="TextBox 7">
            <a:extLst>
              <a:ext uri="{FF2B5EF4-FFF2-40B4-BE49-F238E27FC236}">
                <a16:creationId xmlns:a16="http://schemas.microsoft.com/office/drawing/2014/main" id="{37275FC9-DCC8-4EE7-9F89-C054BC939FBA}"/>
              </a:ext>
            </a:extLst>
          </p:cNvPr>
          <p:cNvSpPr txBox="1"/>
          <p:nvPr/>
        </p:nvSpPr>
        <p:spPr>
          <a:xfrm>
            <a:off x="406562" y="1312198"/>
            <a:ext cx="3777019" cy="4983031"/>
          </a:xfrm>
          <a:prstGeom prst="rect">
            <a:avLst/>
          </a:prstGeom>
          <a:noFill/>
        </p:spPr>
        <p:txBody>
          <a:bodyPr wrap="square">
            <a:spAutoFit/>
          </a:bodyPr>
          <a:lstStyle/>
          <a:p>
            <a:pPr marL="177800" indent="-177800" algn="l">
              <a:lnSpc>
                <a:spcPct val="110000"/>
              </a:lnSpc>
              <a:spcBef>
                <a:spcPts val="600"/>
              </a:spcBef>
              <a:spcAft>
                <a:spcPts val="600"/>
              </a:spcAft>
              <a:buFont typeface="Arial" panose="020B0604020202020204" pitchFamily="34" charset="0"/>
              <a:buChar char="•"/>
            </a:pPr>
            <a:r>
              <a:rPr lang="en-US" sz="1600" dirty="0">
                <a:solidFill>
                  <a:schemeClr val="accent3"/>
                </a:solidFill>
                <a:latin typeface="Arial Nova Light" panose="020B0304020202020204" pitchFamily="34" charset="0"/>
                <a:cs typeface="Arial" panose="020B0604020202020204" pitchFamily="34" charset="0"/>
              </a:rPr>
              <a:t>Outcomes achieved by Goulburn Valley Health in response to complaints made to the MHCC about Goulburn Valley Health mirrored statewide trends, with most resulting in acknowledgement, action or answer.</a:t>
            </a:r>
          </a:p>
          <a:p>
            <a:pPr marL="177800" indent="-177800" algn="l">
              <a:lnSpc>
                <a:spcPct val="110000"/>
              </a:lnSpc>
              <a:spcBef>
                <a:spcPts val="600"/>
              </a:spcBef>
              <a:spcAft>
                <a:spcPts val="600"/>
              </a:spcAft>
              <a:buFont typeface="Arial" panose="020B0604020202020204" pitchFamily="34" charset="0"/>
              <a:buChar char="•"/>
            </a:pPr>
            <a:r>
              <a:rPr lang="en-US" sz="1600" dirty="0">
                <a:solidFill>
                  <a:schemeClr val="accent3"/>
                </a:solidFill>
                <a:latin typeface="Arial Nova Light" panose="020B0304020202020204" pitchFamily="34" charset="0"/>
                <a:cs typeface="Arial" panose="020B0604020202020204" pitchFamily="34" charset="0"/>
              </a:rPr>
              <a:t>In complaints made directly to the service, Goulburn Valley Health has maintained its complaint outcome reporting, with less than 5% of closed complaints having outcomes unknown.</a:t>
            </a:r>
          </a:p>
          <a:p>
            <a:pPr marL="177800" indent="-177800" algn="l">
              <a:lnSpc>
                <a:spcPct val="110000"/>
              </a:lnSpc>
              <a:spcBef>
                <a:spcPts val="600"/>
              </a:spcBef>
              <a:spcAft>
                <a:spcPts val="600"/>
              </a:spcAft>
              <a:buFont typeface="Arial" panose="020B0604020202020204" pitchFamily="34" charset="0"/>
              <a:buChar char="•"/>
            </a:pPr>
            <a:r>
              <a:rPr lang="en-US" sz="1600" dirty="0">
                <a:solidFill>
                  <a:schemeClr val="accent3"/>
                </a:solidFill>
                <a:latin typeface="Arial Nova Light" panose="020B0304020202020204" pitchFamily="34" charset="0"/>
                <a:cs typeface="Arial" panose="020B0604020202020204" pitchFamily="34" charset="0"/>
              </a:rPr>
              <a:t>Notably, many complaints closed in 2019-20 resulted in an apology. The MHCC would be interested to learn from Goulburn Valley Health of any practices, policies or procedures that might have facilitated this.</a:t>
            </a:r>
          </a:p>
        </p:txBody>
      </p:sp>
    </p:spTree>
    <p:extLst>
      <p:ext uri="{BB962C8B-B14F-4D97-AF65-F5344CB8AC3E}">
        <p14:creationId xmlns:p14="http://schemas.microsoft.com/office/powerpoint/2010/main" val="249111285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AB66B096-DF16-4ADA-A580-72E352B892CB}"/>
              </a:ext>
            </a:extLst>
          </p:cNvPr>
          <p:cNvSpPr txBox="1"/>
          <p:nvPr/>
        </p:nvSpPr>
        <p:spPr>
          <a:xfrm>
            <a:off x="406564" y="1312198"/>
            <a:ext cx="5156036" cy="2967544"/>
          </a:xfrm>
          <a:prstGeom prst="rect">
            <a:avLst/>
          </a:prstGeom>
          <a:noFill/>
        </p:spPr>
        <p:txBody>
          <a:bodyPr wrap="square">
            <a:spAutoFit/>
          </a:bodyPr>
          <a:lstStyle/>
          <a:p>
            <a:pPr marL="285750" indent="-285750" algn="l">
              <a:lnSpc>
                <a:spcPct val="110000"/>
              </a:lnSpc>
              <a:spcBef>
                <a:spcPts val="600"/>
              </a:spcBef>
              <a:spcAft>
                <a:spcPts val="600"/>
              </a:spcAft>
              <a:buClr>
                <a:schemeClr val="accent6"/>
              </a:buClr>
              <a:buFont typeface="Arial" panose="020B0604020202020204" pitchFamily="34" charset="0"/>
              <a:buChar char="•"/>
            </a:pPr>
            <a:r>
              <a:rPr lang="en-US" dirty="0">
                <a:solidFill>
                  <a:schemeClr val="accent3"/>
                </a:solidFill>
                <a:latin typeface="Arial Nova Light" panose="020B0304020202020204" pitchFamily="34" charset="0"/>
                <a:cs typeface="Arial" panose="020B0604020202020204" pitchFamily="34" charset="0"/>
              </a:rPr>
              <a:t>Actions most frequently undertaken by Goulburn Valley Health included:</a:t>
            </a:r>
          </a:p>
          <a:p>
            <a:pPr marL="742950" lvl="1" indent="-285750">
              <a:lnSpc>
                <a:spcPct val="110000"/>
              </a:lnSpc>
              <a:spcBef>
                <a:spcPts val="600"/>
              </a:spcBef>
              <a:spcAft>
                <a:spcPts val="600"/>
              </a:spcAft>
              <a:buClr>
                <a:schemeClr val="accent6"/>
              </a:buClr>
              <a:buFont typeface="Courier New" panose="02070309020205020404" pitchFamily="49" charset="0"/>
              <a:buChar char="o"/>
            </a:pPr>
            <a:r>
              <a:rPr lang="en-US" dirty="0">
                <a:solidFill>
                  <a:schemeClr val="accent3"/>
                </a:solidFill>
                <a:latin typeface="Arial Nova Light" panose="020B0304020202020204" pitchFamily="34" charset="0"/>
                <a:cs typeface="Arial" panose="020B0604020202020204" pitchFamily="34" charset="0"/>
              </a:rPr>
              <a:t>improved communication/resolution of misunderstandings</a:t>
            </a:r>
          </a:p>
          <a:p>
            <a:pPr marL="742950" lvl="1" indent="-285750">
              <a:lnSpc>
                <a:spcPct val="110000"/>
              </a:lnSpc>
              <a:spcBef>
                <a:spcPts val="600"/>
              </a:spcBef>
              <a:spcAft>
                <a:spcPts val="600"/>
              </a:spcAft>
              <a:buClr>
                <a:schemeClr val="accent6"/>
              </a:buClr>
              <a:buFont typeface="Courier New" panose="02070309020205020404" pitchFamily="49" charset="0"/>
              <a:buChar char="o"/>
            </a:pPr>
            <a:r>
              <a:rPr lang="en-US" dirty="0">
                <a:solidFill>
                  <a:schemeClr val="accent3"/>
                </a:solidFill>
                <a:latin typeface="Arial Nova Light" panose="020B0304020202020204" pitchFamily="34" charset="0"/>
                <a:cs typeface="Arial" panose="020B0604020202020204" pitchFamily="34" charset="0"/>
              </a:rPr>
              <a:t>responding to the complainant or consumer directly </a:t>
            </a:r>
          </a:p>
          <a:p>
            <a:pPr marL="742950" lvl="1" indent="-285750">
              <a:lnSpc>
                <a:spcPct val="110000"/>
              </a:lnSpc>
              <a:spcBef>
                <a:spcPts val="600"/>
              </a:spcBef>
              <a:spcAft>
                <a:spcPts val="600"/>
              </a:spcAft>
              <a:buClr>
                <a:schemeClr val="accent6"/>
              </a:buClr>
              <a:buFont typeface="Courier New" panose="02070309020205020404" pitchFamily="49" charset="0"/>
              <a:buChar char="o"/>
            </a:pPr>
            <a:r>
              <a:rPr lang="en-US" dirty="0">
                <a:solidFill>
                  <a:schemeClr val="accent3"/>
                </a:solidFill>
                <a:latin typeface="Arial Nova Light" panose="020B0304020202020204" pitchFamily="34" charset="0"/>
                <a:cs typeface="Arial" panose="020B0604020202020204" pitchFamily="34" charset="0"/>
              </a:rPr>
              <a:t>change/review of treatment/care for individual consumers</a:t>
            </a:r>
          </a:p>
        </p:txBody>
      </p:sp>
      <p:graphicFrame>
        <p:nvGraphicFramePr>
          <p:cNvPr id="11" name="Chart 10">
            <a:extLst>
              <a:ext uri="{FF2B5EF4-FFF2-40B4-BE49-F238E27FC236}">
                <a16:creationId xmlns:a16="http://schemas.microsoft.com/office/drawing/2014/main" id="{0EB672B1-5887-4511-8FFC-B1514DBA91BA}"/>
              </a:ext>
            </a:extLst>
          </p:cNvPr>
          <p:cNvGraphicFramePr>
            <a:graphicFrameLocks/>
          </p:cNvGraphicFramePr>
          <p:nvPr>
            <p:extLst>
              <p:ext uri="{D42A27DB-BD31-4B8C-83A1-F6EECF244321}">
                <p14:modId xmlns:p14="http://schemas.microsoft.com/office/powerpoint/2010/main" val="1107073685"/>
              </p:ext>
            </p:extLst>
          </p:nvPr>
        </p:nvGraphicFramePr>
        <p:xfrm>
          <a:off x="5953125" y="716436"/>
          <a:ext cx="5832310" cy="5879041"/>
        </p:xfrm>
        <a:graphic>
          <a:graphicData uri="http://schemas.openxmlformats.org/drawingml/2006/chart">
            <c:chart xmlns:c="http://schemas.openxmlformats.org/drawingml/2006/chart" xmlns:r="http://schemas.openxmlformats.org/officeDocument/2006/relationships" r:id="rId2"/>
          </a:graphicData>
        </a:graphic>
      </p:graphicFrame>
      <p:sp>
        <p:nvSpPr>
          <p:cNvPr id="5" name="Title 1">
            <a:extLst>
              <a:ext uri="{FF2B5EF4-FFF2-40B4-BE49-F238E27FC236}">
                <a16:creationId xmlns:a16="http://schemas.microsoft.com/office/drawing/2014/main" id="{81701CA3-C7A7-4F83-BA4D-CD4C3C14B5D3}"/>
              </a:ext>
            </a:extLst>
          </p:cNvPr>
          <p:cNvSpPr txBox="1">
            <a:spLocks/>
          </p:cNvSpPr>
          <p:nvPr/>
        </p:nvSpPr>
        <p:spPr>
          <a:xfrm>
            <a:off x="393939" y="301476"/>
            <a:ext cx="11407535" cy="853786"/>
          </a:xfrm>
          <a:prstGeom prst="rect">
            <a:avLst/>
          </a:prstGeom>
        </p:spPr>
        <p:txBody>
          <a:bodyPr vert="horz" lIns="91440" tIns="45720" rIns="91440" bIns="45720" rtlCol="0" anchor="t">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AU" sz="3600" b="1">
                <a:solidFill>
                  <a:schemeClr val="accent3"/>
                </a:solidFill>
                <a:latin typeface="Arial Rounded MT Bold" panose="020F0704030504030204" pitchFamily="34" charset="0"/>
                <a:cs typeface="Arial" panose="020B0604020202020204" pitchFamily="34" charset="0"/>
              </a:rPr>
              <a:t>What actions were taken by the service? </a:t>
            </a:r>
            <a:r>
              <a:rPr lang="en-AU" sz="1400">
                <a:solidFill>
                  <a:schemeClr val="accent3"/>
                </a:solidFill>
                <a:latin typeface="Arial Nova Light" panose="020B0304020202020204" pitchFamily="34" charset="0"/>
                <a:cs typeface="Arial" panose="020B0604020202020204" pitchFamily="34" charset="0"/>
              </a:rPr>
              <a:t>2019-20</a:t>
            </a:r>
          </a:p>
          <a:p>
            <a:pPr algn="l"/>
            <a:r>
              <a:rPr lang="en-AU" sz="1800">
                <a:solidFill>
                  <a:srgbClr val="052A39"/>
                </a:solidFill>
                <a:latin typeface="Arial Nova Light" panose="020B0304020202020204" pitchFamily="34" charset="0"/>
              </a:rPr>
              <a:t>Top specific actions taken by service in response to complaints to the MHCC</a:t>
            </a:r>
            <a:endParaRPr lang="en-AU" sz="1800" dirty="0">
              <a:solidFill>
                <a:schemeClr val="accent3"/>
              </a:solidFill>
              <a:latin typeface="Arial Nova Light" panose="020B0304020202020204" pitchFamily="34" charset="0"/>
              <a:cs typeface="Arial" panose="020B0604020202020204" pitchFamily="34" charset="0"/>
            </a:endParaRPr>
          </a:p>
        </p:txBody>
      </p:sp>
      <p:sp>
        <p:nvSpPr>
          <p:cNvPr id="2" name="Rectangle 1">
            <a:extLst>
              <a:ext uri="{FF2B5EF4-FFF2-40B4-BE49-F238E27FC236}">
                <a16:creationId xmlns:a16="http://schemas.microsoft.com/office/drawing/2014/main" id="{B9FF614E-18A6-45B8-8142-FDE8FEB97188}"/>
              </a:ext>
            </a:extLst>
          </p:cNvPr>
          <p:cNvSpPr/>
          <p:nvPr/>
        </p:nvSpPr>
        <p:spPr>
          <a:xfrm rot="16200000">
            <a:off x="4681563" y="3667580"/>
            <a:ext cx="2152600" cy="39052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sz="1200" dirty="0">
                <a:solidFill>
                  <a:schemeClr val="tx1">
                    <a:lumMod val="75000"/>
                    <a:lumOff val="25000"/>
                  </a:schemeClr>
                </a:solidFill>
                <a:latin typeface="Arial Nova Light" panose="020B0304020202020204" pitchFamily="34" charset="0"/>
              </a:rPr>
              <a:t>Frequency of actions</a:t>
            </a:r>
          </a:p>
        </p:txBody>
      </p:sp>
    </p:spTree>
    <p:extLst>
      <p:ext uri="{BB962C8B-B14F-4D97-AF65-F5344CB8AC3E}">
        <p14:creationId xmlns:p14="http://schemas.microsoft.com/office/powerpoint/2010/main" val="418843699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Rectangle: Rounded Corners 26">
            <a:extLst>
              <a:ext uri="{FF2B5EF4-FFF2-40B4-BE49-F238E27FC236}">
                <a16:creationId xmlns:a16="http://schemas.microsoft.com/office/drawing/2014/main" id="{2C287734-24D1-4A5D-A666-27158827635A}"/>
              </a:ext>
            </a:extLst>
          </p:cNvPr>
          <p:cNvSpPr/>
          <p:nvPr/>
        </p:nvSpPr>
        <p:spPr>
          <a:xfrm>
            <a:off x="407785" y="1326589"/>
            <a:ext cx="3380576" cy="555905"/>
          </a:xfrm>
          <a:prstGeom prst="roundRect">
            <a:avLst>
              <a:gd name="adj" fmla="val 50000"/>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612000" rtlCol="0" anchor="ctr"/>
          <a:lstStyle/>
          <a:p>
            <a:r>
              <a:rPr lang="en-AU" sz="2000" dirty="0">
                <a:solidFill>
                  <a:schemeClr val="accent1">
                    <a:lumMod val="75000"/>
                  </a:schemeClr>
                </a:solidFill>
                <a:latin typeface="Arial Rounded MT Bold" panose="020F0704030504030204" pitchFamily="34" charset="0"/>
              </a:rPr>
              <a:t>Complaint numbers</a:t>
            </a:r>
          </a:p>
        </p:txBody>
      </p:sp>
      <p:sp>
        <p:nvSpPr>
          <p:cNvPr id="6" name="TextBox 5">
            <a:extLst>
              <a:ext uri="{FF2B5EF4-FFF2-40B4-BE49-F238E27FC236}">
                <a16:creationId xmlns:a16="http://schemas.microsoft.com/office/drawing/2014/main" id="{AF80A39C-E3D8-480C-B336-1075A5AA03DA}"/>
              </a:ext>
            </a:extLst>
          </p:cNvPr>
          <p:cNvSpPr txBox="1"/>
          <p:nvPr/>
        </p:nvSpPr>
        <p:spPr>
          <a:xfrm>
            <a:off x="510077" y="2090710"/>
            <a:ext cx="3380575" cy="2237664"/>
          </a:xfrm>
          <a:prstGeom prst="rect">
            <a:avLst/>
          </a:prstGeom>
          <a:noFill/>
        </p:spPr>
        <p:txBody>
          <a:bodyPr wrap="square">
            <a:spAutoFit/>
          </a:bodyPr>
          <a:lstStyle/>
          <a:p>
            <a:pPr marL="285750" indent="-285750" algn="l">
              <a:lnSpc>
                <a:spcPct val="110000"/>
              </a:lnSpc>
              <a:spcBef>
                <a:spcPts val="600"/>
              </a:spcBef>
              <a:spcAft>
                <a:spcPts val="600"/>
              </a:spcAft>
              <a:buClr>
                <a:schemeClr val="accent1">
                  <a:lumMod val="75000"/>
                </a:schemeClr>
              </a:buClr>
              <a:buFont typeface="Franklin Gothic Book" panose="020B0503020102020204" pitchFamily="34" charset="0"/>
              <a:buChar char="●"/>
            </a:pPr>
            <a:r>
              <a:rPr lang="en-US" sz="1600" dirty="0">
                <a:solidFill>
                  <a:schemeClr val="accent3"/>
                </a:solidFill>
                <a:latin typeface="Arial Nova Light" panose="020B0304020202020204" pitchFamily="34" charset="0"/>
                <a:cs typeface="Arial" panose="020B0604020202020204" pitchFamily="34" charset="0"/>
              </a:rPr>
              <a:t>Overall, more complaints were made directly to Goulburn Valley Health than complaints to the MHCC. This suggests that consumers and family members/carers feel empowered to raise concerns directly with the service.</a:t>
            </a:r>
          </a:p>
        </p:txBody>
      </p:sp>
      <p:sp>
        <p:nvSpPr>
          <p:cNvPr id="8" name="Title 1">
            <a:extLst>
              <a:ext uri="{FF2B5EF4-FFF2-40B4-BE49-F238E27FC236}">
                <a16:creationId xmlns:a16="http://schemas.microsoft.com/office/drawing/2014/main" id="{602728D8-0F47-4841-870A-A5046F655BE1}"/>
              </a:ext>
            </a:extLst>
          </p:cNvPr>
          <p:cNvSpPr txBox="1">
            <a:spLocks/>
          </p:cNvSpPr>
          <p:nvPr/>
        </p:nvSpPr>
        <p:spPr>
          <a:xfrm>
            <a:off x="393939" y="301476"/>
            <a:ext cx="11407535" cy="853786"/>
          </a:xfrm>
          <a:prstGeom prst="rect">
            <a:avLst/>
          </a:prstGeom>
        </p:spPr>
        <p:txBody>
          <a:bodyPr vert="horz" lIns="91440" tIns="45720" rIns="91440" bIns="45720" rtlCol="0" anchor="t">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AU" sz="3600" b="1" dirty="0">
                <a:solidFill>
                  <a:schemeClr val="accent3"/>
                </a:solidFill>
                <a:latin typeface="Arial Rounded MT Bold" panose="020F0704030504030204" pitchFamily="34" charset="0"/>
                <a:cs typeface="Arial" panose="020B0604020202020204" pitchFamily="34" charset="0"/>
              </a:rPr>
              <a:t>Key points to consider</a:t>
            </a:r>
            <a:endParaRPr lang="en-AU" sz="1800" dirty="0">
              <a:solidFill>
                <a:schemeClr val="accent3"/>
              </a:solidFill>
              <a:latin typeface="Arial Nova Light" panose="020B0304020202020204" pitchFamily="34" charset="0"/>
              <a:cs typeface="Arial" panose="020B0604020202020204" pitchFamily="34" charset="0"/>
            </a:endParaRPr>
          </a:p>
        </p:txBody>
      </p:sp>
      <p:grpSp>
        <p:nvGrpSpPr>
          <p:cNvPr id="26" name="Group 25">
            <a:extLst>
              <a:ext uri="{FF2B5EF4-FFF2-40B4-BE49-F238E27FC236}">
                <a16:creationId xmlns:a16="http://schemas.microsoft.com/office/drawing/2014/main" id="{5AA4DE44-1ECE-4C60-A962-2EA69D2A4641}"/>
              </a:ext>
            </a:extLst>
          </p:cNvPr>
          <p:cNvGrpSpPr/>
          <p:nvPr/>
        </p:nvGrpSpPr>
        <p:grpSpPr>
          <a:xfrm>
            <a:off x="407785" y="1329455"/>
            <a:ext cx="553040" cy="553040"/>
            <a:chOff x="4377077" y="1987623"/>
            <a:chExt cx="759214" cy="759214"/>
          </a:xfrm>
        </p:grpSpPr>
        <p:sp>
          <p:nvSpPr>
            <p:cNvPr id="17" name="Oval 16">
              <a:extLst>
                <a:ext uri="{FF2B5EF4-FFF2-40B4-BE49-F238E27FC236}">
                  <a16:creationId xmlns:a16="http://schemas.microsoft.com/office/drawing/2014/main" id="{1B9901F2-E2EE-453F-BB9F-C7F8919DE3AD}"/>
                </a:ext>
              </a:extLst>
            </p:cNvPr>
            <p:cNvSpPr/>
            <p:nvPr/>
          </p:nvSpPr>
          <p:spPr>
            <a:xfrm>
              <a:off x="4377077" y="1987623"/>
              <a:ext cx="759214" cy="759214"/>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10" name="Graphic 9" descr="Tally with solid fill">
              <a:extLst>
                <a:ext uri="{FF2B5EF4-FFF2-40B4-BE49-F238E27FC236}">
                  <a16:creationId xmlns:a16="http://schemas.microsoft.com/office/drawing/2014/main" id="{7E0F5950-C076-4467-9C3A-34C3150BF929}"/>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4517505" y="2128051"/>
              <a:ext cx="478358" cy="478358"/>
            </a:xfrm>
            <a:prstGeom prst="rect">
              <a:avLst/>
            </a:prstGeom>
          </p:spPr>
        </p:pic>
      </p:grpSp>
      <p:sp>
        <p:nvSpPr>
          <p:cNvPr id="39" name="Rectangle: Rounded Corners 38">
            <a:extLst>
              <a:ext uri="{FF2B5EF4-FFF2-40B4-BE49-F238E27FC236}">
                <a16:creationId xmlns:a16="http://schemas.microsoft.com/office/drawing/2014/main" id="{10E2D5BA-46D2-48D6-A5F7-A7963FE02346}"/>
              </a:ext>
            </a:extLst>
          </p:cNvPr>
          <p:cNvSpPr/>
          <p:nvPr/>
        </p:nvSpPr>
        <p:spPr>
          <a:xfrm>
            <a:off x="4216214" y="1326589"/>
            <a:ext cx="3380576" cy="555905"/>
          </a:xfrm>
          <a:prstGeom prst="roundRect">
            <a:avLst>
              <a:gd name="adj" fmla="val 50000"/>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612000" rtlCol="0" anchor="ctr"/>
          <a:lstStyle/>
          <a:p>
            <a:r>
              <a:rPr lang="en-AU" sz="2000" dirty="0">
                <a:solidFill>
                  <a:schemeClr val="accent2">
                    <a:lumMod val="75000"/>
                  </a:schemeClr>
                </a:solidFill>
                <a:latin typeface="Arial Rounded MT Bold" panose="020F0704030504030204" pitchFamily="34" charset="0"/>
              </a:rPr>
              <a:t>Issues raised</a:t>
            </a:r>
          </a:p>
        </p:txBody>
      </p:sp>
      <p:grpSp>
        <p:nvGrpSpPr>
          <p:cNvPr id="40" name="Group 39">
            <a:extLst>
              <a:ext uri="{FF2B5EF4-FFF2-40B4-BE49-F238E27FC236}">
                <a16:creationId xmlns:a16="http://schemas.microsoft.com/office/drawing/2014/main" id="{CC14D3CD-035A-4D3B-8373-87BC57DC07E0}"/>
              </a:ext>
            </a:extLst>
          </p:cNvPr>
          <p:cNvGrpSpPr/>
          <p:nvPr/>
        </p:nvGrpSpPr>
        <p:grpSpPr>
          <a:xfrm>
            <a:off x="4216214" y="1329455"/>
            <a:ext cx="553040" cy="553040"/>
            <a:chOff x="4377077" y="1987623"/>
            <a:chExt cx="759214" cy="759214"/>
          </a:xfrm>
        </p:grpSpPr>
        <p:sp>
          <p:nvSpPr>
            <p:cNvPr id="41" name="Oval 40">
              <a:extLst>
                <a:ext uri="{FF2B5EF4-FFF2-40B4-BE49-F238E27FC236}">
                  <a16:creationId xmlns:a16="http://schemas.microsoft.com/office/drawing/2014/main" id="{B7EC4B59-6F2E-48E8-B65E-9188BEB69141}"/>
                </a:ext>
              </a:extLst>
            </p:cNvPr>
            <p:cNvSpPr/>
            <p:nvPr/>
          </p:nvSpPr>
          <p:spPr>
            <a:xfrm>
              <a:off x="4377077" y="1987623"/>
              <a:ext cx="759214" cy="759214"/>
            </a:xfrm>
            <a:prstGeom prst="ellipse">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42" name="Graphic 41">
              <a:extLst>
                <a:ext uri="{FF2B5EF4-FFF2-40B4-BE49-F238E27FC236}">
                  <a16:creationId xmlns:a16="http://schemas.microsoft.com/office/drawing/2014/main" id="{1786BD5E-FFE3-4274-9226-78EE06AF4C13}"/>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p:blipFill>
          <p:spPr>
            <a:xfrm>
              <a:off x="4517505" y="2128051"/>
              <a:ext cx="478358" cy="478358"/>
            </a:xfrm>
            <a:prstGeom prst="rect">
              <a:avLst/>
            </a:prstGeom>
          </p:spPr>
        </p:pic>
      </p:grpSp>
      <p:sp>
        <p:nvSpPr>
          <p:cNvPr id="43" name="Rectangle: Rounded Corners 42">
            <a:extLst>
              <a:ext uri="{FF2B5EF4-FFF2-40B4-BE49-F238E27FC236}">
                <a16:creationId xmlns:a16="http://schemas.microsoft.com/office/drawing/2014/main" id="{CF9AC36B-E77C-4A90-964A-248F19E3DFAA}"/>
              </a:ext>
            </a:extLst>
          </p:cNvPr>
          <p:cNvSpPr/>
          <p:nvPr/>
        </p:nvSpPr>
        <p:spPr>
          <a:xfrm>
            <a:off x="8024643" y="1326589"/>
            <a:ext cx="3380576" cy="555905"/>
          </a:xfrm>
          <a:prstGeom prst="roundRect">
            <a:avLst>
              <a:gd name="adj" fmla="val 50000"/>
            </a:avLst>
          </a:prstGeom>
          <a:solidFill>
            <a:schemeClr val="accent3">
              <a:lumMod val="10000"/>
              <a:lumOff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612000" rtlCol="0" anchor="ctr"/>
          <a:lstStyle/>
          <a:p>
            <a:r>
              <a:rPr lang="en-AU" sz="2000" dirty="0">
                <a:solidFill>
                  <a:schemeClr val="accent3"/>
                </a:solidFill>
                <a:latin typeface="Arial Rounded MT Bold" panose="020F0704030504030204" pitchFamily="34" charset="0"/>
              </a:rPr>
              <a:t>Outcomes</a:t>
            </a:r>
          </a:p>
        </p:txBody>
      </p:sp>
      <p:grpSp>
        <p:nvGrpSpPr>
          <p:cNvPr id="44" name="Group 43">
            <a:extLst>
              <a:ext uri="{FF2B5EF4-FFF2-40B4-BE49-F238E27FC236}">
                <a16:creationId xmlns:a16="http://schemas.microsoft.com/office/drawing/2014/main" id="{3871545F-9303-4E2C-9DC2-17174EEF40A2}"/>
              </a:ext>
            </a:extLst>
          </p:cNvPr>
          <p:cNvGrpSpPr/>
          <p:nvPr/>
        </p:nvGrpSpPr>
        <p:grpSpPr>
          <a:xfrm>
            <a:off x="8024643" y="1329455"/>
            <a:ext cx="553040" cy="553040"/>
            <a:chOff x="4377077" y="1987623"/>
            <a:chExt cx="759214" cy="759214"/>
          </a:xfrm>
        </p:grpSpPr>
        <p:sp>
          <p:nvSpPr>
            <p:cNvPr id="45" name="Oval 44">
              <a:extLst>
                <a:ext uri="{FF2B5EF4-FFF2-40B4-BE49-F238E27FC236}">
                  <a16:creationId xmlns:a16="http://schemas.microsoft.com/office/drawing/2014/main" id="{9F2F4A17-07B6-4519-B7C0-776A3580D526}"/>
                </a:ext>
              </a:extLst>
            </p:cNvPr>
            <p:cNvSpPr/>
            <p:nvPr/>
          </p:nvSpPr>
          <p:spPr>
            <a:xfrm>
              <a:off x="4377077" y="1987623"/>
              <a:ext cx="759214" cy="759214"/>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46" name="Graphic 45">
              <a:extLst>
                <a:ext uri="{FF2B5EF4-FFF2-40B4-BE49-F238E27FC236}">
                  <a16:creationId xmlns:a16="http://schemas.microsoft.com/office/drawing/2014/main" id="{60B3831B-A807-43EC-9E5E-1C798353537C}"/>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p:blipFill>
          <p:spPr>
            <a:xfrm>
              <a:off x="4517505" y="2128051"/>
              <a:ext cx="478358" cy="478358"/>
            </a:xfrm>
            <a:prstGeom prst="rect">
              <a:avLst/>
            </a:prstGeom>
          </p:spPr>
        </p:pic>
      </p:grpSp>
      <p:sp>
        <p:nvSpPr>
          <p:cNvPr id="47" name="TextBox 46">
            <a:extLst>
              <a:ext uri="{FF2B5EF4-FFF2-40B4-BE49-F238E27FC236}">
                <a16:creationId xmlns:a16="http://schemas.microsoft.com/office/drawing/2014/main" id="{7FDF7E63-7C77-46DB-AEC3-E85B8E34E603}"/>
              </a:ext>
            </a:extLst>
          </p:cNvPr>
          <p:cNvSpPr txBox="1"/>
          <p:nvPr/>
        </p:nvSpPr>
        <p:spPr>
          <a:xfrm>
            <a:off x="4370840" y="2090710"/>
            <a:ext cx="3153909" cy="3745769"/>
          </a:xfrm>
          <a:prstGeom prst="rect">
            <a:avLst/>
          </a:prstGeom>
          <a:noFill/>
        </p:spPr>
        <p:txBody>
          <a:bodyPr wrap="square">
            <a:spAutoFit/>
          </a:bodyPr>
          <a:lstStyle/>
          <a:p>
            <a:pPr marL="285750" indent="-285750" algn="l">
              <a:lnSpc>
                <a:spcPct val="110000"/>
              </a:lnSpc>
              <a:spcBef>
                <a:spcPts val="600"/>
              </a:spcBef>
              <a:spcAft>
                <a:spcPts val="600"/>
              </a:spcAft>
              <a:buClr>
                <a:schemeClr val="accent2">
                  <a:lumMod val="75000"/>
                </a:schemeClr>
              </a:buClr>
              <a:buFont typeface="Franklin Gothic Book" panose="020B0503020102020204" pitchFamily="34" charset="0"/>
              <a:buChar char="●"/>
            </a:pPr>
            <a:r>
              <a:rPr lang="en-US" sz="1600" dirty="0">
                <a:solidFill>
                  <a:schemeClr val="accent3"/>
                </a:solidFill>
                <a:latin typeface="Arial Nova Light" panose="020B0304020202020204" pitchFamily="34" charset="0"/>
                <a:cs typeface="Arial" panose="020B0604020202020204" pitchFamily="34" charset="0"/>
              </a:rPr>
              <a:t>The most frequent issues raised about Goulburn Valley Health to the MHCC were about inadequate communication provided to consumers, or a lack of attention, raised at higher proportions than the sector.</a:t>
            </a:r>
          </a:p>
          <a:p>
            <a:pPr marL="285750" indent="-285750" algn="l">
              <a:lnSpc>
                <a:spcPct val="110000"/>
              </a:lnSpc>
              <a:spcBef>
                <a:spcPts val="600"/>
              </a:spcBef>
              <a:spcAft>
                <a:spcPts val="600"/>
              </a:spcAft>
              <a:buClr>
                <a:schemeClr val="accent2">
                  <a:lumMod val="75000"/>
                </a:schemeClr>
              </a:buClr>
              <a:buFont typeface="Franklin Gothic Book" panose="020B0503020102020204" pitchFamily="34" charset="0"/>
              <a:buChar char="●"/>
            </a:pPr>
            <a:r>
              <a:rPr lang="en-US" sz="1600" dirty="0">
                <a:solidFill>
                  <a:schemeClr val="accent3"/>
                </a:solidFill>
                <a:latin typeface="Arial Nova Light" panose="020B0304020202020204" pitchFamily="34" charset="0"/>
                <a:cs typeface="Arial" panose="020B0604020202020204" pitchFamily="34" charset="0"/>
              </a:rPr>
              <a:t>The most frequent issues raised directly with the service were communication-related, all at higher levels than the sector.</a:t>
            </a:r>
          </a:p>
        </p:txBody>
      </p:sp>
      <p:sp>
        <p:nvSpPr>
          <p:cNvPr id="48" name="TextBox 47">
            <a:extLst>
              <a:ext uri="{FF2B5EF4-FFF2-40B4-BE49-F238E27FC236}">
                <a16:creationId xmlns:a16="http://schemas.microsoft.com/office/drawing/2014/main" id="{41C2AB24-194D-4981-922B-E9B156A98E95}"/>
              </a:ext>
            </a:extLst>
          </p:cNvPr>
          <p:cNvSpPr txBox="1"/>
          <p:nvPr/>
        </p:nvSpPr>
        <p:spPr>
          <a:xfrm>
            <a:off x="8137976" y="2090710"/>
            <a:ext cx="3153909" cy="4287456"/>
          </a:xfrm>
          <a:prstGeom prst="rect">
            <a:avLst/>
          </a:prstGeom>
          <a:noFill/>
        </p:spPr>
        <p:txBody>
          <a:bodyPr wrap="square">
            <a:spAutoFit/>
          </a:bodyPr>
          <a:lstStyle/>
          <a:p>
            <a:pPr marL="285750" indent="-285750" algn="l">
              <a:lnSpc>
                <a:spcPct val="110000"/>
              </a:lnSpc>
              <a:spcBef>
                <a:spcPts val="600"/>
              </a:spcBef>
              <a:spcAft>
                <a:spcPts val="600"/>
              </a:spcAft>
              <a:buClr>
                <a:schemeClr val="accent6"/>
              </a:buClr>
              <a:buFont typeface="Franklin Gothic Book" panose="020B0503020102020204" pitchFamily="34" charset="0"/>
              <a:buChar char="●"/>
            </a:pPr>
            <a:r>
              <a:rPr lang="en-US" sz="1600" dirty="0">
                <a:solidFill>
                  <a:schemeClr val="accent3"/>
                </a:solidFill>
                <a:latin typeface="Arial Nova Light" panose="020B0304020202020204" pitchFamily="34" charset="0"/>
                <a:cs typeface="Arial" panose="020B0604020202020204" pitchFamily="34" charset="0"/>
              </a:rPr>
              <a:t>In complaints made directly to the service, Goulburn Valley Health has improved its complaint outcome reporting, with less than 5% of closed complaints having outcomes unknown in 2019-20.</a:t>
            </a:r>
          </a:p>
          <a:p>
            <a:pPr marL="285750" indent="-285750" algn="l">
              <a:lnSpc>
                <a:spcPct val="110000"/>
              </a:lnSpc>
              <a:spcBef>
                <a:spcPts val="600"/>
              </a:spcBef>
              <a:spcAft>
                <a:spcPts val="600"/>
              </a:spcAft>
              <a:buClr>
                <a:schemeClr val="accent6"/>
              </a:buClr>
              <a:buFont typeface="Franklin Gothic Book" panose="020B0503020102020204" pitchFamily="34" charset="0"/>
              <a:buChar char="●"/>
            </a:pPr>
            <a:r>
              <a:rPr lang="en-US" sz="1600" dirty="0">
                <a:solidFill>
                  <a:schemeClr val="accent3"/>
                </a:solidFill>
                <a:latin typeface="Arial Nova Light" panose="020B0304020202020204" pitchFamily="34" charset="0"/>
                <a:cs typeface="Arial" panose="020B0604020202020204" pitchFamily="34" charset="0"/>
              </a:rPr>
              <a:t>Notably, many complaints closed in 2019-20 resulted in an apology. The MHCC would be interested to learn from Goulburn Valley Health of any practices, policies or procedures that might have facilitated this.</a:t>
            </a:r>
          </a:p>
        </p:txBody>
      </p:sp>
    </p:spTree>
    <p:extLst>
      <p:ext uri="{BB962C8B-B14F-4D97-AF65-F5344CB8AC3E}">
        <p14:creationId xmlns:p14="http://schemas.microsoft.com/office/powerpoint/2010/main" val="378353373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Top Corners Rounded 2">
            <a:extLst>
              <a:ext uri="{FF2B5EF4-FFF2-40B4-BE49-F238E27FC236}">
                <a16:creationId xmlns:a16="http://schemas.microsoft.com/office/drawing/2014/main" id="{0934BBAE-7D57-45F4-A268-F641EE4B783C}"/>
              </a:ext>
            </a:extLst>
          </p:cNvPr>
          <p:cNvSpPr/>
          <p:nvPr/>
        </p:nvSpPr>
        <p:spPr>
          <a:xfrm rot="16200000">
            <a:off x="5969000" y="-292100"/>
            <a:ext cx="4940300" cy="7505700"/>
          </a:xfrm>
          <a:prstGeom prst="round2SameRect">
            <a:avLst>
              <a:gd name="adj1" fmla="val 3842"/>
              <a:gd name="adj2" fmla="val 0"/>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6" name="Title 1">
            <a:extLst>
              <a:ext uri="{FF2B5EF4-FFF2-40B4-BE49-F238E27FC236}">
                <a16:creationId xmlns:a16="http://schemas.microsoft.com/office/drawing/2014/main" id="{BE059322-5416-4AE2-8788-AD5DB3F4501E}"/>
              </a:ext>
            </a:extLst>
          </p:cNvPr>
          <p:cNvSpPr txBox="1">
            <a:spLocks/>
          </p:cNvSpPr>
          <p:nvPr/>
        </p:nvSpPr>
        <p:spPr>
          <a:xfrm>
            <a:off x="393940" y="1155262"/>
            <a:ext cx="4112072" cy="4989426"/>
          </a:xfrm>
          <a:prstGeom prst="rect">
            <a:avLst/>
          </a:prstGeom>
        </p:spPr>
        <p:txBody>
          <a:bodyPr vert="horz" lIns="91440" tIns="45720" rIns="91440" bIns="45720" rtlCol="0" anchor="t">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lnSpc>
                <a:spcPct val="100000"/>
              </a:lnSpc>
              <a:spcBef>
                <a:spcPts val="600"/>
              </a:spcBef>
              <a:spcAft>
                <a:spcPts val="600"/>
              </a:spcAft>
            </a:pPr>
            <a:r>
              <a:rPr lang="en-US" sz="1800" b="1" dirty="0">
                <a:solidFill>
                  <a:schemeClr val="accent3"/>
                </a:solidFill>
                <a:latin typeface="Arial Nova Light" panose="020B0304020202020204" pitchFamily="34" charset="0"/>
                <a:cs typeface="Arial" panose="020B0604020202020204" pitchFamily="34" charset="0"/>
              </a:rPr>
              <a:t>Purpose</a:t>
            </a:r>
          </a:p>
          <a:p>
            <a:pPr algn="l">
              <a:lnSpc>
                <a:spcPct val="100000"/>
              </a:lnSpc>
              <a:spcBef>
                <a:spcPts val="600"/>
              </a:spcBef>
              <a:spcAft>
                <a:spcPts val="600"/>
              </a:spcAft>
            </a:pPr>
            <a:r>
              <a:rPr lang="en-US" sz="1800">
                <a:solidFill>
                  <a:schemeClr val="accent3"/>
                </a:solidFill>
                <a:latin typeface="Arial Nova Light" panose="020B0304020202020204" pitchFamily="34" charset="0"/>
                <a:cs typeface="Arial" panose="020B0604020202020204" pitchFamily="34" charset="0"/>
              </a:rPr>
              <a:t>The purpose of this summary presentation is to showcase key data about complaints made to the MHCC about the service, as well as complaints made directly to the service.</a:t>
            </a:r>
          </a:p>
          <a:p>
            <a:pPr algn="l">
              <a:lnSpc>
                <a:spcPct val="100000"/>
              </a:lnSpc>
              <a:spcBef>
                <a:spcPts val="600"/>
              </a:spcBef>
              <a:spcAft>
                <a:spcPts val="600"/>
              </a:spcAft>
            </a:pPr>
            <a:r>
              <a:rPr lang="en-US" sz="1800">
                <a:solidFill>
                  <a:schemeClr val="accent3"/>
                </a:solidFill>
                <a:latin typeface="Arial Nova Light" panose="020B0304020202020204" pitchFamily="34" charset="0"/>
                <a:cs typeface="Arial" panose="020B0604020202020204" pitchFamily="34" charset="0"/>
              </a:rPr>
              <a:t>This </a:t>
            </a:r>
            <a:r>
              <a:rPr lang="en-US" sz="1800" dirty="0">
                <a:solidFill>
                  <a:schemeClr val="accent3"/>
                </a:solidFill>
                <a:latin typeface="Arial Nova Light" panose="020B0304020202020204" pitchFamily="34" charset="0"/>
                <a:cs typeface="Arial" panose="020B0604020202020204" pitchFamily="34" charset="0"/>
              </a:rPr>
              <a:t>summary outlines a range of complaints statistics, including who complainants are, what issues are raised, and how the complaints are resolved.</a:t>
            </a:r>
          </a:p>
        </p:txBody>
      </p:sp>
      <p:sp>
        <p:nvSpPr>
          <p:cNvPr id="6" name="Title 1">
            <a:extLst>
              <a:ext uri="{FF2B5EF4-FFF2-40B4-BE49-F238E27FC236}">
                <a16:creationId xmlns:a16="http://schemas.microsoft.com/office/drawing/2014/main" id="{0E17B297-149D-45E0-919D-037F9527F336}"/>
              </a:ext>
            </a:extLst>
          </p:cNvPr>
          <p:cNvSpPr txBox="1">
            <a:spLocks/>
          </p:cNvSpPr>
          <p:nvPr/>
        </p:nvSpPr>
        <p:spPr>
          <a:xfrm>
            <a:off x="393940" y="301476"/>
            <a:ext cx="11359910" cy="853786"/>
          </a:xfrm>
          <a:prstGeom prst="rect">
            <a:avLst/>
          </a:prstGeom>
        </p:spPr>
        <p:txBody>
          <a:bodyPr vert="horz" lIns="91440" tIns="45720" rIns="91440" bIns="45720" rtlCol="0" anchor="t">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AU" sz="3600" b="1" dirty="0">
                <a:solidFill>
                  <a:schemeClr val="accent3"/>
                </a:solidFill>
                <a:latin typeface="Arial Rounded MT Bold" panose="020F0704030504030204" pitchFamily="34" charset="0"/>
                <a:cs typeface="Arial" panose="020B0604020202020204" pitchFamily="34" charset="0"/>
              </a:rPr>
              <a:t>Introduction</a:t>
            </a:r>
            <a:endParaRPr lang="en-AU" sz="3600" i="1" dirty="0">
              <a:solidFill>
                <a:schemeClr val="accent3"/>
              </a:solidFill>
              <a:latin typeface="Arial Nova Light" panose="020B0304020202020204" pitchFamily="34" charset="0"/>
              <a:cs typeface="Arial" panose="020B0604020202020204" pitchFamily="34" charset="0"/>
            </a:endParaRPr>
          </a:p>
        </p:txBody>
      </p:sp>
      <p:sp>
        <p:nvSpPr>
          <p:cNvPr id="5" name="Title 1">
            <a:extLst>
              <a:ext uri="{FF2B5EF4-FFF2-40B4-BE49-F238E27FC236}">
                <a16:creationId xmlns:a16="http://schemas.microsoft.com/office/drawing/2014/main" id="{2E25979D-22CF-41E1-AA20-9D00F3066897}"/>
              </a:ext>
            </a:extLst>
          </p:cNvPr>
          <p:cNvSpPr txBox="1">
            <a:spLocks/>
          </p:cNvSpPr>
          <p:nvPr/>
        </p:nvSpPr>
        <p:spPr>
          <a:xfrm>
            <a:off x="4883085" y="1155262"/>
            <a:ext cx="6772339" cy="4585138"/>
          </a:xfrm>
          <a:prstGeom prst="rect">
            <a:avLst/>
          </a:prstGeom>
        </p:spPr>
        <p:txBody>
          <a:bodyPr vert="horz" lIns="91440" tIns="45720" rIns="91440" bIns="45720" rtlCol="0" anchor="t">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lnSpc>
                <a:spcPct val="100000"/>
              </a:lnSpc>
              <a:spcBef>
                <a:spcPts val="600"/>
              </a:spcBef>
              <a:spcAft>
                <a:spcPts val="600"/>
              </a:spcAft>
            </a:pPr>
            <a:r>
              <a:rPr lang="en-US" sz="1800" b="1" dirty="0">
                <a:solidFill>
                  <a:schemeClr val="accent3"/>
                </a:solidFill>
                <a:latin typeface="Arial Nova Light" panose="020B0304020202020204" pitchFamily="34" charset="0"/>
                <a:cs typeface="Arial" panose="020B0604020202020204" pitchFamily="34" charset="0"/>
              </a:rPr>
              <a:t>Interpreting the data</a:t>
            </a:r>
          </a:p>
          <a:p>
            <a:pPr algn="l">
              <a:lnSpc>
                <a:spcPct val="100000"/>
              </a:lnSpc>
              <a:spcBef>
                <a:spcPts val="600"/>
              </a:spcBef>
              <a:spcAft>
                <a:spcPts val="600"/>
              </a:spcAft>
            </a:pPr>
            <a:r>
              <a:rPr lang="en-US" sz="1800" dirty="0">
                <a:solidFill>
                  <a:schemeClr val="accent3"/>
                </a:solidFill>
                <a:latin typeface="Arial Nova Light" panose="020B0304020202020204" pitchFamily="34" charset="0"/>
                <a:cs typeface="Arial" panose="020B0604020202020204" pitchFamily="34" charset="0"/>
              </a:rPr>
              <a:t>Caution should be used when drawing conclusions from relative numbers of complaints reported by services.</a:t>
            </a:r>
          </a:p>
          <a:p>
            <a:pPr algn="l">
              <a:lnSpc>
                <a:spcPct val="100000"/>
              </a:lnSpc>
              <a:spcBef>
                <a:spcPts val="600"/>
              </a:spcBef>
              <a:spcAft>
                <a:spcPts val="600"/>
              </a:spcAft>
            </a:pPr>
            <a:r>
              <a:rPr lang="en-US" sz="1800" dirty="0">
                <a:solidFill>
                  <a:schemeClr val="accent3"/>
                </a:solidFill>
                <a:latin typeface="Arial Nova Light" panose="020B0304020202020204" pitchFamily="34" charset="0"/>
                <a:cs typeface="Arial" panose="020B0604020202020204" pitchFamily="34" charset="0"/>
              </a:rPr>
              <a:t>High numbers of complaints reported by services may represent effective complaints reporting processes, a positive complaints culture and/or demonstrate high numbers of issues experienced by people who use the service. </a:t>
            </a:r>
          </a:p>
          <a:p>
            <a:pPr algn="l">
              <a:lnSpc>
                <a:spcPct val="100000"/>
              </a:lnSpc>
              <a:spcBef>
                <a:spcPts val="600"/>
              </a:spcBef>
              <a:spcAft>
                <a:spcPts val="600"/>
              </a:spcAft>
            </a:pPr>
            <a:r>
              <a:rPr lang="en-US" sz="1800" dirty="0">
                <a:solidFill>
                  <a:schemeClr val="accent3"/>
                </a:solidFill>
                <a:latin typeface="Arial Nova Light" panose="020B0304020202020204" pitchFamily="34" charset="0"/>
                <a:cs typeface="Arial" panose="020B0604020202020204" pitchFamily="34" charset="0"/>
              </a:rPr>
              <a:t>Conversely, low numbers of complaints may indicate issues with the recording of complaints or the service’s approach to complaints, or a high level of satisfaction with the service.</a:t>
            </a:r>
          </a:p>
          <a:p>
            <a:pPr algn="l">
              <a:lnSpc>
                <a:spcPct val="100000"/>
              </a:lnSpc>
              <a:spcBef>
                <a:spcPts val="600"/>
              </a:spcBef>
              <a:spcAft>
                <a:spcPts val="600"/>
              </a:spcAft>
            </a:pPr>
            <a:r>
              <a:rPr lang="en-US" sz="1800" dirty="0">
                <a:solidFill>
                  <a:schemeClr val="accent3"/>
                </a:solidFill>
                <a:latin typeface="Arial Nova Light" panose="020B0304020202020204" pitchFamily="34" charset="0"/>
                <a:cs typeface="Arial" panose="020B0604020202020204" pitchFamily="34" charset="0"/>
              </a:rPr>
              <a:t>Complaints represent people's experience, and a sign of a positive complaints culture would be higher numbers of complaints to services and lower number of complaints to the MHCC, reflecting that people feel confident to raise their concerns with the service.</a:t>
            </a:r>
          </a:p>
        </p:txBody>
      </p:sp>
    </p:spTree>
    <p:extLst>
      <p:ext uri="{BB962C8B-B14F-4D97-AF65-F5344CB8AC3E}">
        <p14:creationId xmlns:p14="http://schemas.microsoft.com/office/powerpoint/2010/main" val="54748000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97E537-13FD-4378-9583-8D5B5C02A877}"/>
              </a:ext>
            </a:extLst>
          </p:cNvPr>
          <p:cNvSpPr>
            <a:spLocks noGrp="1"/>
          </p:cNvSpPr>
          <p:nvPr>
            <p:ph type="ctrTitle"/>
          </p:nvPr>
        </p:nvSpPr>
        <p:spPr>
          <a:xfrm>
            <a:off x="393940" y="301476"/>
            <a:ext cx="11359910" cy="853786"/>
          </a:xfrm>
        </p:spPr>
        <p:txBody>
          <a:bodyPr anchor="t">
            <a:normAutofit/>
          </a:bodyPr>
          <a:lstStyle/>
          <a:p>
            <a:pPr algn="l"/>
            <a:r>
              <a:rPr lang="en-AU" sz="3600" b="1" dirty="0">
                <a:solidFill>
                  <a:schemeClr val="accent3"/>
                </a:solidFill>
                <a:latin typeface="Arial Rounded MT Bold" panose="020F0704030504030204" pitchFamily="34" charset="0"/>
                <a:cs typeface="Arial" panose="020B0604020202020204" pitchFamily="34" charset="0"/>
              </a:rPr>
              <a:t>The role of the MHCC</a:t>
            </a:r>
            <a:endParaRPr lang="en-AU" sz="3600" b="1" i="1" dirty="0">
              <a:solidFill>
                <a:schemeClr val="accent3"/>
              </a:solidFill>
              <a:latin typeface="Arial Rounded MT Bold" panose="020F0704030504030204" pitchFamily="34" charset="0"/>
              <a:cs typeface="Arial" panose="020B0604020202020204" pitchFamily="34" charset="0"/>
            </a:endParaRPr>
          </a:p>
        </p:txBody>
      </p:sp>
      <p:sp>
        <p:nvSpPr>
          <p:cNvPr id="37" name="Title 1">
            <a:extLst>
              <a:ext uri="{FF2B5EF4-FFF2-40B4-BE49-F238E27FC236}">
                <a16:creationId xmlns:a16="http://schemas.microsoft.com/office/drawing/2014/main" id="{A2574EBC-FABB-45B3-B558-D4D5EA5DB5BD}"/>
              </a:ext>
            </a:extLst>
          </p:cNvPr>
          <p:cNvSpPr txBox="1">
            <a:spLocks/>
          </p:cNvSpPr>
          <p:nvPr/>
        </p:nvSpPr>
        <p:spPr>
          <a:xfrm>
            <a:off x="393940" y="1057499"/>
            <a:ext cx="6790631" cy="935046"/>
          </a:xfrm>
          <a:prstGeom prst="rect">
            <a:avLst/>
          </a:prstGeom>
        </p:spPr>
        <p:txBody>
          <a:bodyPr vert="horz" lIns="91440" tIns="45720" rIns="91440" bIns="45720" rtlCol="0" anchor="t">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spcBef>
                <a:spcPts val="600"/>
              </a:spcBef>
              <a:spcAft>
                <a:spcPts val="600"/>
              </a:spcAft>
            </a:pPr>
            <a:r>
              <a:rPr lang="en-US" sz="2400" dirty="0">
                <a:solidFill>
                  <a:schemeClr val="accent3"/>
                </a:solidFill>
                <a:latin typeface="Arial Nova Light" panose="020B0304020202020204" pitchFamily="34" charset="0"/>
                <a:cs typeface="Arial" panose="020B0604020202020204" pitchFamily="34" charset="0"/>
              </a:rPr>
              <a:t>The MHCC collates and analyses complaints data about public mental health services to:</a:t>
            </a:r>
            <a:endParaRPr lang="en-AU" sz="2400" dirty="0">
              <a:solidFill>
                <a:schemeClr val="accent3"/>
              </a:solidFill>
              <a:latin typeface="Arial Nova Light" panose="020B0304020202020204" pitchFamily="34" charset="0"/>
              <a:cs typeface="Arial" panose="020B0604020202020204" pitchFamily="34" charset="0"/>
            </a:endParaRPr>
          </a:p>
        </p:txBody>
      </p:sp>
      <p:grpSp>
        <p:nvGrpSpPr>
          <p:cNvPr id="26" name="Group 25">
            <a:extLst>
              <a:ext uri="{FF2B5EF4-FFF2-40B4-BE49-F238E27FC236}">
                <a16:creationId xmlns:a16="http://schemas.microsoft.com/office/drawing/2014/main" id="{57B3EE19-C1B3-4E0B-9F26-44A707A4F3A6}"/>
              </a:ext>
            </a:extLst>
          </p:cNvPr>
          <p:cNvGrpSpPr/>
          <p:nvPr/>
        </p:nvGrpSpPr>
        <p:grpSpPr>
          <a:xfrm>
            <a:off x="910283" y="2250530"/>
            <a:ext cx="3507948" cy="923330"/>
            <a:chOff x="1367483" y="2729866"/>
            <a:chExt cx="3507948" cy="923330"/>
          </a:xfrm>
        </p:grpSpPr>
        <p:sp>
          <p:nvSpPr>
            <p:cNvPr id="22" name="TextBox 21">
              <a:extLst>
                <a:ext uri="{FF2B5EF4-FFF2-40B4-BE49-F238E27FC236}">
                  <a16:creationId xmlns:a16="http://schemas.microsoft.com/office/drawing/2014/main" id="{81BE13D9-F982-4B62-9B19-66C858F03360}"/>
                </a:ext>
              </a:extLst>
            </p:cNvPr>
            <p:cNvSpPr txBox="1"/>
            <p:nvPr/>
          </p:nvSpPr>
          <p:spPr>
            <a:xfrm>
              <a:off x="2443773" y="2729866"/>
              <a:ext cx="2431658" cy="923330"/>
            </a:xfrm>
            <a:prstGeom prst="rect">
              <a:avLst/>
            </a:prstGeom>
            <a:noFill/>
          </p:spPr>
          <p:txBody>
            <a:bodyPr wrap="square">
              <a:spAutoFit/>
            </a:bodyPr>
            <a:lstStyle/>
            <a:p>
              <a:pPr>
                <a:spcBef>
                  <a:spcPts val="600"/>
                </a:spcBef>
                <a:spcAft>
                  <a:spcPts val="600"/>
                </a:spcAft>
              </a:pPr>
              <a:r>
                <a:rPr lang="en-US" b="1" dirty="0">
                  <a:solidFill>
                    <a:schemeClr val="accent3"/>
                  </a:solidFill>
                  <a:latin typeface="Arial Nova Light" panose="020B0304020202020204" pitchFamily="34" charset="0"/>
                  <a:cs typeface="Arial" panose="020B0604020202020204" pitchFamily="34" charset="0"/>
                </a:rPr>
                <a:t>identify key themes </a:t>
              </a:r>
              <a:r>
                <a:rPr lang="en-US" dirty="0">
                  <a:solidFill>
                    <a:schemeClr val="accent3"/>
                  </a:solidFill>
                  <a:latin typeface="Arial Nova Light" panose="020B0304020202020204" pitchFamily="34" charset="0"/>
                  <a:cs typeface="Arial" panose="020B0604020202020204" pitchFamily="34" charset="0"/>
                </a:rPr>
                <a:t>and emerging issues across the sector</a:t>
              </a:r>
            </a:p>
          </p:txBody>
        </p:sp>
        <p:grpSp>
          <p:nvGrpSpPr>
            <p:cNvPr id="15" name="Group 14">
              <a:extLst>
                <a:ext uri="{FF2B5EF4-FFF2-40B4-BE49-F238E27FC236}">
                  <a16:creationId xmlns:a16="http://schemas.microsoft.com/office/drawing/2014/main" id="{A24FE881-0D54-4C41-989A-6BB7B98E92CA}"/>
                </a:ext>
              </a:extLst>
            </p:cNvPr>
            <p:cNvGrpSpPr/>
            <p:nvPr/>
          </p:nvGrpSpPr>
          <p:grpSpPr>
            <a:xfrm>
              <a:off x="1367483" y="2729866"/>
              <a:ext cx="925690" cy="923330"/>
              <a:chOff x="763615" y="2872741"/>
              <a:chExt cx="925690" cy="923330"/>
            </a:xfrm>
          </p:grpSpPr>
          <p:sp>
            <p:nvSpPr>
              <p:cNvPr id="9" name="Rectangle: Diagonal Corners Rounded 8">
                <a:extLst>
                  <a:ext uri="{FF2B5EF4-FFF2-40B4-BE49-F238E27FC236}">
                    <a16:creationId xmlns:a16="http://schemas.microsoft.com/office/drawing/2014/main" id="{83DD7568-02C9-4057-B8D6-188B990D6AF2}"/>
                  </a:ext>
                </a:extLst>
              </p:cNvPr>
              <p:cNvSpPr/>
              <p:nvPr/>
            </p:nvSpPr>
            <p:spPr>
              <a:xfrm flipH="1">
                <a:off x="763615" y="2872741"/>
                <a:ext cx="925690" cy="923330"/>
              </a:xfrm>
              <a:prstGeom prst="round2DiagRect">
                <a:avLst>
                  <a:gd name="adj1" fmla="val 4288"/>
                  <a:gd name="adj2" fmla="val 50000"/>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solidFill>
                    <a:schemeClr val="accent3"/>
                  </a:solidFill>
                  <a:latin typeface="Arial Nova Light" panose="020B0304020202020204" pitchFamily="34" charset="0"/>
                </a:endParaRPr>
              </a:p>
            </p:txBody>
          </p:sp>
          <p:pic>
            <p:nvPicPr>
              <p:cNvPr id="18" name="Graphic 17" descr="Magnifying glass with solid fill">
                <a:extLst>
                  <a:ext uri="{FF2B5EF4-FFF2-40B4-BE49-F238E27FC236}">
                    <a16:creationId xmlns:a16="http://schemas.microsoft.com/office/drawing/2014/main" id="{3E29D065-AADD-4EF3-ABE7-02A243585CDF}"/>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rot="5400000">
                <a:off x="833529" y="2955427"/>
                <a:ext cx="756000" cy="756000"/>
              </a:xfrm>
              <a:prstGeom prst="rect">
                <a:avLst/>
              </a:prstGeom>
            </p:spPr>
          </p:pic>
        </p:grpSp>
      </p:grpSp>
      <p:grpSp>
        <p:nvGrpSpPr>
          <p:cNvPr id="27" name="Group 26">
            <a:extLst>
              <a:ext uri="{FF2B5EF4-FFF2-40B4-BE49-F238E27FC236}">
                <a16:creationId xmlns:a16="http://schemas.microsoft.com/office/drawing/2014/main" id="{C4BE2850-CB47-46FC-A308-9A71E63C6F00}"/>
              </a:ext>
            </a:extLst>
          </p:cNvPr>
          <p:cNvGrpSpPr/>
          <p:nvPr/>
        </p:nvGrpSpPr>
        <p:grpSpPr>
          <a:xfrm>
            <a:off x="910283" y="3557993"/>
            <a:ext cx="4287033" cy="923330"/>
            <a:chOff x="1367483" y="4037329"/>
            <a:chExt cx="4287033" cy="923330"/>
          </a:xfrm>
        </p:grpSpPr>
        <p:sp>
          <p:nvSpPr>
            <p:cNvPr id="24" name="TextBox 23">
              <a:extLst>
                <a:ext uri="{FF2B5EF4-FFF2-40B4-BE49-F238E27FC236}">
                  <a16:creationId xmlns:a16="http://schemas.microsoft.com/office/drawing/2014/main" id="{665E99F9-2CE5-4EDB-86BD-F29FF5E059F8}"/>
                </a:ext>
              </a:extLst>
            </p:cNvPr>
            <p:cNvSpPr txBox="1"/>
            <p:nvPr/>
          </p:nvSpPr>
          <p:spPr>
            <a:xfrm>
              <a:off x="2458335" y="4037329"/>
              <a:ext cx="3196181" cy="923330"/>
            </a:xfrm>
            <a:prstGeom prst="rect">
              <a:avLst/>
            </a:prstGeom>
            <a:noFill/>
          </p:spPr>
          <p:txBody>
            <a:bodyPr wrap="square">
              <a:spAutoFit/>
            </a:bodyPr>
            <a:lstStyle/>
            <a:p>
              <a:pPr>
                <a:spcBef>
                  <a:spcPts val="600"/>
                </a:spcBef>
                <a:spcAft>
                  <a:spcPts val="600"/>
                </a:spcAft>
              </a:pPr>
              <a:r>
                <a:rPr lang="en-US" b="1" dirty="0">
                  <a:solidFill>
                    <a:schemeClr val="accent3"/>
                  </a:solidFill>
                  <a:latin typeface="Arial Nova Light" panose="020B0304020202020204" pitchFamily="34" charset="0"/>
                  <a:cs typeface="Arial" panose="020B0604020202020204" pitchFamily="34" charset="0"/>
                </a:rPr>
                <a:t>increase awareness </a:t>
              </a:r>
              <a:r>
                <a:rPr lang="en-US" dirty="0">
                  <a:solidFill>
                    <a:schemeClr val="accent3"/>
                  </a:solidFill>
                  <a:latin typeface="Arial Nova Light" panose="020B0304020202020204" pitchFamily="34" charset="0"/>
                  <a:cs typeface="Arial" panose="020B0604020202020204" pitchFamily="34" charset="0"/>
                </a:rPr>
                <a:t>of systemic issues and improvement opportunities</a:t>
              </a:r>
            </a:p>
          </p:txBody>
        </p:sp>
        <p:grpSp>
          <p:nvGrpSpPr>
            <p:cNvPr id="14" name="Group 13">
              <a:extLst>
                <a:ext uri="{FF2B5EF4-FFF2-40B4-BE49-F238E27FC236}">
                  <a16:creationId xmlns:a16="http://schemas.microsoft.com/office/drawing/2014/main" id="{CED7C3F0-5E7D-4A92-96D7-2ED2F32F3ACF}"/>
                </a:ext>
              </a:extLst>
            </p:cNvPr>
            <p:cNvGrpSpPr/>
            <p:nvPr/>
          </p:nvGrpSpPr>
          <p:grpSpPr>
            <a:xfrm>
              <a:off x="1367483" y="4037329"/>
              <a:ext cx="925690" cy="923330"/>
              <a:chOff x="763615" y="4143440"/>
              <a:chExt cx="925690" cy="923330"/>
            </a:xfrm>
          </p:grpSpPr>
          <p:sp>
            <p:nvSpPr>
              <p:cNvPr id="33" name="Rectangle: Diagonal Corners Rounded 32">
                <a:extLst>
                  <a:ext uri="{FF2B5EF4-FFF2-40B4-BE49-F238E27FC236}">
                    <a16:creationId xmlns:a16="http://schemas.microsoft.com/office/drawing/2014/main" id="{F3CFFEF8-A27B-4C0B-8AFB-2077B003DD32}"/>
                  </a:ext>
                </a:extLst>
              </p:cNvPr>
              <p:cNvSpPr/>
              <p:nvPr/>
            </p:nvSpPr>
            <p:spPr>
              <a:xfrm>
                <a:off x="763615" y="4143440"/>
                <a:ext cx="925690" cy="923330"/>
              </a:xfrm>
              <a:prstGeom prst="round2DiagRect">
                <a:avLst>
                  <a:gd name="adj1" fmla="val 4288"/>
                  <a:gd name="adj2" fmla="val 5000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solidFill>
                    <a:schemeClr val="accent3"/>
                  </a:solidFill>
                  <a:latin typeface="Arial Nova Light" panose="020B0304020202020204" pitchFamily="34" charset="0"/>
                </a:endParaRPr>
              </a:p>
            </p:txBody>
          </p:sp>
          <p:pic>
            <p:nvPicPr>
              <p:cNvPr id="20" name="Graphic 19" descr="Chat with solid fill">
                <a:extLst>
                  <a:ext uri="{FF2B5EF4-FFF2-40B4-BE49-F238E27FC236}">
                    <a16:creationId xmlns:a16="http://schemas.microsoft.com/office/drawing/2014/main" id="{17FD1C66-92ED-4CD0-96CB-0C2EA6FE8202}"/>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893094" y="4290291"/>
                <a:ext cx="756000" cy="756000"/>
              </a:xfrm>
              <a:prstGeom prst="rect">
                <a:avLst/>
              </a:prstGeom>
            </p:spPr>
          </p:pic>
        </p:grpSp>
      </p:grpSp>
      <p:grpSp>
        <p:nvGrpSpPr>
          <p:cNvPr id="29" name="Group 28">
            <a:extLst>
              <a:ext uri="{FF2B5EF4-FFF2-40B4-BE49-F238E27FC236}">
                <a16:creationId xmlns:a16="http://schemas.microsoft.com/office/drawing/2014/main" id="{7DEE19F8-352C-47FA-86B3-98F7B59D395C}"/>
              </a:ext>
            </a:extLst>
          </p:cNvPr>
          <p:cNvGrpSpPr/>
          <p:nvPr/>
        </p:nvGrpSpPr>
        <p:grpSpPr>
          <a:xfrm>
            <a:off x="5451009" y="2250530"/>
            <a:ext cx="4506409" cy="923330"/>
            <a:chOff x="5908209" y="2729866"/>
            <a:chExt cx="4506409" cy="923330"/>
          </a:xfrm>
        </p:grpSpPr>
        <p:sp>
          <p:nvSpPr>
            <p:cNvPr id="25" name="TextBox 24">
              <a:extLst>
                <a:ext uri="{FF2B5EF4-FFF2-40B4-BE49-F238E27FC236}">
                  <a16:creationId xmlns:a16="http://schemas.microsoft.com/office/drawing/2014/main" id="{A378D262-EDD2-415D-B840-33367307F963}"/>
                </a:ext>
              </a:extLst>
            </p:cNvPr>
            <p:cNvSpPr txBox="1"/>
            <p:nvPr/>
          </p:nvSpPr>
          <p:spPr>
            <a:xfrm>
              <a:off x="6989076" y="2729866"/>
              <a:ext cx="3425542" cy="923330"/>
            </a:xfrm>
            <a:prstGeom prst="rect">
              <a:avLst/>
            </a:prstGeom>
            <a:noFill/>
          </p:spPr>
          <p:txBody>
            <a:bodyPr wrap="square">
              <a:spAutoFit/>
            </a:bodyPr>
            <a:lstStyle/>
            <a:p>
              <a:pPr>
                <a:spcBef>
                  <a:spcPts val="600"/>
                </a:spcBef>
                <a:spcAft>
                  <a:spcPts val="600"/>
                </a:spcAft>
              </a:pPr>
              <a:r>
                <a:rPr lang="en-US" b="1" dirty="0">
                  <a:solidFill>
                    <a:schemeClr val="accent3"/>
                  </a:solidFill>
                  <a:latin typeface="Arial Nova Light" panose="020B0304020202020204" pitchFamily="34" charset="0"/>
                  <a:cs typeface="Arial" panose="020B0604020202020204" pitchFamily="34" charset="0"/>
                </a:rPr>
                <a:t>gain insights into the concerns/experiences </a:t>
              </a:r>
              <a:r>
                <a:rPr lang="en-US" dirty="0">
                  <a:solidFill>
                    <a:schemeClr val="accent3"/>
                  </a:solidFill>
                  <a:latin typeface="Arial Nova Light" panose="020B0304020202020204" pitchFamily="34" charset="0"/>
                  <a:cs typeface="Arial" panose="020B0604020202020204" pitchFamily="34" charset="0"/>
                </a:rPr>
                <a:t>of consumers, families and carers</a:t>
              </a:r>
            </a:p>
          </p:txBody>
        </p:sp>
        <p:grpSp>
          <p:nvGrpSpPr>
            <p:cNvPr id="16" name="Group 15">
              <a:extLst>
                <a:ext uri="{FF2B5EF4-FFF2-40B4-BE49-F238E27FC236}">
                  <a16:creationId xmlns:a16="http://schemas.microsoft.com/office/drawing/2014/main" id="{CD88C5CF-CBCF-4890-8045-1E074504837E}"/>
                </a:ext>
              </a:extLst>
            </p:cNvPr>
            <p:cNvGrpSpPr/>
            <p:nvPr/>
          </p:nvGrpSpPr>
          <p:grpSpPr>
            <a:xfrm>
              <a:off x="5908209" y="2729866"/>
              <a:ext cx="925690" cy="923330"/>
              <a:chOff x="5304341" y="2872741"/>
              <a:chExt cx="925690" cy="923330"/>
            </a:xfrm>
          </p:grpSpPr>
          <p:sp>
            <p:nvSpPr>
              <p:cNvPr id="34" name="Rectangle: Diagonal Corners Rounded 33">
                <a:extLst>
                  <a:ext uri="{FF2B5EF4-FFF2-40B4-BE49-F238E27FC236}">
                    <a16:creationId xmlns:a16="http://schemas.microsoft.com/office/drawing/2014/main" id="{6D725332-667F-4EE9-A3EB-5A26A397184A}"/>
                  </a:ext>
                </a:extLst>
              </p:cNvPr>
              <p:cNvSpPr/>
              <p:nvPr/>
            </p:nvSpPr>
            <p:spPr>
              <a:xfrm>
                <a:off x="5304341" y="2872741"/>
                <a:ext cx="925690" cy="923330"/>
              </a:xfrm>
              <a:prstGeom prst="round2DiagRect">
                <a:avLst>
                  <a:gd name="adj1" fmla="val 4288"/>
                  <a:gd name="adj2" fmla="val 5000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solidFill>
                    <a:schemeClr val="accent3"/>
                  </a:solidFill>
                  <a:latin typeface="Arial Nova Light" panose="020B0304020202020204" pitchFamily="34" charset="0"/>
                </a:endParaRPr>
              </a:p>
            </p:txBody>
          </p:sp>
          <p:pic>
            <p:nvPicPr>
              <p:cNvPr id="8" name="Graphic 7" descr="Social network with solid fill">
                <a:extLst>
                  <a:ext uri="{FF2B5EF4-FFF2-40B4-BE49-F238E27FC236}">
                    <a16:creationId xmlns:a16="http://schemas.microsoft.com/office/drawing/2014/main" id="{B86A1022-7306-4420-BD75-420B32BA01D2}"/>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5398356" y="2941766"/>
                <a:ext cx="756000" cy="756000"/>
              </a:xfrm>
              <a:prstGeom prst="rect">
                <a:avLst/>
              </a:prstGeom>
            </p:spPr>
          </p:pic>
        </p:grpSp>
      </p:grpSp>
      <p:grpSp>
        <p:nvGrpSpPr>
          <p:cNvPr id="28" name="Group 27">
            <a:extLst>
              <a:ext uri="{FF2B5EF4-FFF2-40B4-BE49-F238E27FC236}">
                <a16:creationId xmlns:a16="http://schemas.microsoft.com/office/drawing/2014/main" id="{336225A6-0B1B-4C83-A6FD-D64547D0571D}"/>
              </a:ext>
            </a:extLst>
          </p:cNvPr>
          <p:cNvGrpSpPr/>
          <p:nvPr/>
        </p:nvGrpSpPr>
        <p:grpSpPr>
          <a:xfrm>
            <a:off x="910283" y="4865455"/>
            <a:ext cx="3507947" cy="935046"/>
            <a:chOff x="1367483" y="5344791"/>
            <a:chExt cx="3507947" cy="935046"/>
          </a:xfrm>
        </p:grpSpPr>
        <p:sp>
          <p:nvSpPr>
            <p:cNvPr id="36" name="TextBox 35">
              <a:extLst>
                <a:ext uri="{FF2B5EF4-FFF2-40B4-BE49-F238E27FC236}">
                  <a16:creationId xmlns:a16="http://schemas.microsoft.com/office/drawing/2014/main" id="{F8898A7F-8F37-4E56-BFE1-EB95029909FB}"/>
                </a:ext>
              </a:extLst>
            </p:cNvPr>
            <p:cNvSpPr txBox="1"/>
            <p:nvPr/>
          </p:nvSpPr>
          <p:spPr>
            <a:xfrm>
              <a:off x="2481739" y="5344791"/>
              <a:ext cx="2393691" cy="646331"/>
            </a:xfrm>
            <a:prstGeom prst="rect">
              <a:avLst/>
            </a:prstGeom>
            <a:noFill/>
          </p:spPr>
          <p:txBody>
            <a:bodyPr wrap="square">
              <a:spAutoFit/>
            </a:bodyPr>
            <a:lstStyle/>
            <a:p>
              <a:pPr>
                <a:spcBef>
                  <a:spcPts val="600"/>
                </a:spcBef>
                <a:spcAft>
                  <a:spcPts val="600"/>
                </a:spcAft>
              </a:pPr>
              <a:r>
                <a:rPr lang="en-US" b="1" dirty="0">
                  <a:solidFill>
                    <a:schemeClr val="accent3"/>
                  </a:solidFill>
                  <a:latin typeface="Arial Nova Light" panose="020B0304020202020204" pitchFamily="34" charset="0"/>
                  <a:cs typeface="Arial" panose="020B0604020202020204" pitchFamily="34" charset="0"/>
                </a:rPr>
                <a:t>inform our projects </a:t>
              </a:r>
              <a:r>
                <a:rPr lang="en-US" dirty="0">
                  <a:solidFill>
                    <a:schemeClr val="accent3"/>
                  </a:solidFill>
                  <a:latin typeface="Arial Nova Light" panose="020B0304020202020204" pitchFamily="34" charset="0"/>
                  <a:cs typeface="Arial" panose="020B0604020202020204" pitchFamily="34" charset="0"/>
                </a:rPr>
                <a:t>and recommendations</a:t>
              </a:r>
            </a:p>
          </p:txBody>
        </p:sp>
        <p:grpSp>
          <p:nvGrpSpPr>
            <p:cNvPr id="13" name="Group 12">
              <a:extLst>
                <a:ext uri="{FF2B5EF4-FFF2-40B4-BE49-F238E27FC236}">
                  <a16:creationId xmlns:a16="http://schemas.microsoft.com/office/drawing/2014/main" id="{AC014129-91F2-40DF-997B-824BA6A210CA}"/>
                </a:ext>
              </a:extLst>
            </p:cNvPr>
            <p:cNvGrpSpPr/>
            <p:nvPr/>
          </p:nvGrpSpPr>
          <p:grpSpPr>
            <a:xfrm>
              <a:off x="1367483" y="5344791"/>
              <a:ext cx="937436" cy="935046"/>
              <a:chOff x="763615" y="5487666"/>
              <a:chExt cx="937436" cy="935046"/>
            </a:xfrm>
          </p:grpSpPr>
          <p:sp>
            <p:nvSpPr>
              <p:cNvPr id="38" name="Rectangle: Diagonal Corners Rounded 37">
                <a:extLst>
                  <a:ext uri="{FF2B5EF4-FFF2-40B4-BE49-F238E27FC236}">
                    <a16:creationId xmlns:a16="http://schemas.microsoft.com/office/drawing/2014/main" id="{B39C246B-2294-4F7E-8399-8FFB97CD0A96}"/>
                  </a:ext>
                </a:extLst>
              </p:cNvPr>
              <p:cNvSpPr/>
              <p:nvPr/>
            </p:nvSpPr>
            <p:spPr>
              <a:xfrm flipH="1">
                <a:off x="763615" y="5487666"/>
                <a:ext cx="937436" cy="935046"/>
              </a:xfrm>
              <a:prstGeom prst="round2DiagRect">
                <a:avLst>
                  <a:gd name="adj1" fmla="val 4288"/>
                  <a:gd name="adj2" fmla="val 50000"/>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solidFill>
                    <a:schemeClr val="accent3"/>
                  </a:solidFill>
                  <a:latin typeface="Arial Nova Light" panose="020B0304020202020204" pitchFamily="34" charset="0"/>
                </a:endParaRPr>
              </a:p>
            </p:txBody>
          </p:sp>
          <p:pic>
            <p:nvPicPr>
              <p:cNvPr id="39" name="Graphic 38" descr="Lightbulb and gear with solid fill">
                <a:extLst>
                  <a:ext uri="{FF2B5EF4-FFF2-40B4-BE49-F238E27FC236}">
                    <a16:creationId xmlns:a16="http://schemas.microsoft.com/office/drawing/2014/main" id="{7A7D5155-7AB6-40A7-A516-415B1D38A4D6}"/>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875375" y="5589532"/>
                <a:ext cx="756000" cy="756000"/>
              </a:xfrm>
              <a:prstGeom prst="rect">
                <a:avLst/>
              </a:prstGeom>
            </p:spPr>
          </p:pic>
        </p:grpSp>
      </p:grpSp>
      <p:grpSp>
        <p:nvGrpSpPr>
          <p:cNvPr id="30" name="Group 29">
            <a:extLst>
              <a:ext uri="{FF2B5EF4-FFF2-40B4-BE49-F238E27FC236}">
                <a16:creationId xmlns:a16="http://schemas.microsoft.com/office/drawing/2014/main" id="{4A7410B0-D59D-4C4C-B0DB-251C3C4AE15A}"/>
              </a:ext>
            </a:extLst>
          </p:cNvPr>
          <p:cNvGrpSpPr/>
          <p:nvPr/>
        </p:nvGrpSpPr>
        <p:grpSpPr>
          <a:xfrm>
            <a:off x="5439137" y="3557993"/>
            <a:ext cx="4227078" cy="923330"/>
            <a:chOff x="5896337" y="4037329"/>
            <a:chExt cx="4227078" cy="923330"/>
          </a:xfrm>
        </p:grpSpPr>
        <p:sp>
          <p:nvSpPr>
            <p:cNvPr id="23" name="TextBox 22">
              <a:extLst>
                <a:ext uri="{FF2B5EF4-FFF2-40B4-BE49-F238E27FC236}">
                  <a16:creationId xmlns:a16="http://schemas.microsoft.com/office/drawing/2014/main" id="{667F0F12-8FAB-47EE-B17A-206F3ABD5BA1}"/>
                </a:ext>
              </a:extLst>
            </p:cNvPr>
            <p:cNvSpPr txBox="1"/>
            <p:nvPr/>
          </p:nvSpPr>
          <p:spPr>
            <a:xfrm>
              <a:off x="7004721" y="4037329"/>
              <a:ext cx="3118694" cy="923330"/>
            </a:xfrm>
            <a:prstGeom prst="rect">
              <a:avLst/>
            </a:prstGeom>
            <a:noFill/>
          </p:spPr>
          <p:txBody>
            <a:bodyPr wrap="square">
              <a:spAutoFit/>
            </a:bodyPr>
            <a:lstStyle/>
            <a:p>
              <a:pPr>
                <a:spcBef>
                  <a:spcPts val="600"/>
                </a:spcBef>
                <a:spcAft>
                  <a:spcPts val="600"/>
                </a:spcAft>
              </a:pPr>
              <a:r>
                <a:rPr lang="en-US" dirty="0">
                  <a:solidFill>
                    <a:schemeClr val="accent3"/>
                  </a:solidFill>
                  <a:latin typeface="Arial Nova Light" panose="020B0304020202020204" pitchFamily="34" charset="0"/>
                  <a:cs typeface="Arial" panose="020B0604020202020204" pitchFamily="34" charset="0"/>
                </a:rPr>
                <a:t>understand the </a:t>
              </a:r>
              <a:r>
                <a:rPr lang="en-US" b="1" dirty="0">
                  <a:solidFill>
                    <a:schemeClr val="accent3"/>
                  </a:solidFill>
                  <a:latin typeface="Arial Nova Light" panose="020B0304020202020204" pitchFamily="34" charset="0"/>
                  <a:cs typeface="Arial" panose="020B0604020202020204" pitchFamily="34" charset="0"/>
                </a:rPr>
                <a:t>status of complaint processes </a:t>
              </a:r>
              <a:r>
                <a:rPr lang="en-US" dirty="0">
                  <a:solidFill>
                    <a:schemeClr val="accent3"/>
                  </a:solidFill>
                  <a:latin typeface="Arial Nova Light" panose="020B0304020202020204" pitchFamily="34" charset="0"/>
                  <a:cs typeface="Arial" panose="020B0604020202020204" pitchFamily="34" charset="0"/>
                </a:rPr>
                <a:t>and reporting across the sector</a:t>
              </a:r>
            </a:p>
          </p:txBody>
        </p:sp>
        <p:grpSp>
          <p:nvGrpSpPr>
            <p:cNvPr id="21" name="Group 20">
              <a:extLst>
                <a:ext uri="{FF2B5EF4-FFF2-40B4-BE49-F238E27FC236}">
                  <a16:creationId xmlns:a16="http://schemas.microsoft.com/office/drawing/2014/main" id="{39DAE658-CFAE-4F8A-BDCF-57A2BBA0B9A3}"/>
                </a:ext>
              </a:extLst>
            </p:cNvPr>
            <p:cNvGrpSpPr/>
            <p:nvPr/>
          </p:nvGrpSpPr>
          <p:grpSpPr>
            <a:xfrm>
              <a:off x="5896337" y="4037329"/>
              <a:ext cx="925690" cy="923330"/>
              <a:chOff x="5292469" y="4143440"/>
              <a:chExt cx="925690" cy="923330"/>
            </a:xfrm>
          </p:grpSpPr>
          <p:sp>
            <p:nvSpPr>
              <p:cNvPr id="35" name="Rectangle: Diagonal Corners Rounded 34">
                <a:extLst>
                  <a:ext uri="{FF2B5EF4-FFF2-40B4-BE49-F238E27FC236}">
                    <a16:creationId xmlns:a16="http://schemas.microsoft.com/office/drawing/2014/main" id="{B1770393-271F-4592-932C-4D21FAA7E4F5}"/>
                  </a:ext>
                </a:extLst>
              </p:cNvPr>
              <p:cNvSpPr/>
              <p:nvPr/>
            </p:nvSpPr>
            <p:spPr>
              <a:xfrm flipH="1">
                <a:off x="5292469" y="4143440"/>
                <a:ext cx="925690" cy="923330"/>
              </a:xfrm>
              <a:prstGeom prst="round2DiagRect">
                <a:avLst>
                  <a:gd name="adj1" fmla="val 4288"/>
                  <a:gd name="adj2" fmla="val 50000"/>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solidFill>
                    <a:schemeClr val="accent3"/>
                  </a:solidFill>
                  <a:latin typeface="Arial Nova Light" panose="020B0304020202020204" pitchFamily="34" charset="0"/>
                </a:endParaRPr>
              </a:p>
            </p:txBody>
          </p:sp>
          <p:pic>
            <p:nvPicPr>
              <p:cNvPr id="12" name="Graphic 11" descr="Workflow with solid fill">
                <a:extLst>
                  <a:ext uri="{FF2B5EF4-FFF2-40B4-BE49-F238E27FC236}">
                    <a16:creationId xmlns:a16="http://schemas.microsoft.com/office/drawing/2014/main" id="{8B295009-DC11-4B26-BDB8-F585BE93521B}"/>
                  </a:ext>
                </a:extLst>
              </p:cNvPr>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a:off x="5398356" y="4211012"/>
                <a:ext cx="756000" cy="756000"/>
              </a:xfrm>
              <a:prstGeom prst="rect">
                <a:avLst/>
              </a:prstGeom>
            </p:spPr>
          </p:pic>
        </p:grpSp>
      </p:grpSp>
    </p:spTree>
    <p:extLst>
      <p:ext uri="{BB962C8B-B14F-4D97-AF65-F5344CB8AC3E}">
        <p14:creationId xmlns:p14="http://schemas.microsoft.com/office/powerpoint/2010/main" val="327923521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grpSp>
        <p:nvGrpSpPr>
          <p:cNvPr id="5" name="Group 4">
            <a:extLst>
              <a:ext uri="{FF2B5EF4-FFF2-40B4-BE49-F238E27FC236}">
                <a16:creationId xmlns:a16="http://schemas.microsoft.com/office/drawing/2014/main" id="{F7DF55E5-7D10-42FA-93A5-3B611DA698C8}"/>
              </a:ext>
            </a:extLst>
          </p:cNvPr>
          <p:cNvGrpSpPr/>
          <p:nvPr/>
        </p:nvGrpSpPr>
        <p:grpSpPr>
          <a:xfrm>
            <a:off x="5339457" y="1915914"/>
            <a:ext cx="1513086" cy="1513086"/>
            <a:chOff x="4377077" y="1987623"/>
            <a:chExt cx="759214" cy="759214"/>
          </a:xfrm>
        </p:grpSpPr>
        <p:sp>
          <p:nvSpPr>
            <p:cNvPr id="6" name="Oval 5">
              <a:extLst>
                <a:ext uri="{FF2B5EF4-FFF2-40B4-BE49-F238E27FC236}">
                  <a16:creationId xmlns:a16="http://schemas.microsoft.com/office/drawing/2014/main" id="{1382C54C-1874-4C66-86EA-CB15DEC40DA8}"/>
                </a:ext>
              </a:extLst>
            </p:cNvPr>
            <p:cNvSpPr/>
            <p:nvPr/>
          </p:nvSpPr>
          <p:spPr>
            <a:xfrm>
              <a:off x="4377077" y="1987623"/>
              <a:ext cx="759214" cy="759214"/>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7" name="Graphic 6" descr="Tally with solid fill">
              <a:extLst>
                <a:ext uri="{FF2B5EF4-FFF2-40B4-BE49-F238E27FC236}">
                  <a16:creationId xmlns:a16="http://schemas.microsoft.com/office/drawing/2014/main" id="{DFB07C5B-3E56-4615-95F1-4138686DBCD0}"/>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4517505" y="2128051"/>
              <a:ext cx="478358" cy="478358"/>
            </a:xfrm>
            <a:prstGeom prst="rect">
              <a:avLst/>
            </a:prstGeom>
          </p:spPr>
        </p:pic>
      </p:grpSp>
      <p:sp>
        <p:nvSpPr>
          <p:cNvPr id="9" name="TextBox 8">
            <a:extLst>
              <a:ext uri="{FF2B5EF4-FFF2-40B4-BE49-F238E27FC236}">
                <a16:creationId xmlns:a16="http://schemas.microsoft.com/office/drawing/2014/main" id="{92495EC5-9106-4BE9-A5E2-D15114464F34}"/>
              </a:ext>
            </a:extLst>
          </p:cNvPr>
          <p:cNvSpPr txBox="1"/>
          <p:nvPr/>
        </p:nvSpPr>
        <p:spPr>
          <a:xfrm>
            <a:off x="3895725" y="3708868"/>
            <a:ext cx="4400550" cy="1455182"/>
          </a:xfrm>
          <a:prstGeom prst="rect">
            <a:avLst/>
          </a:prstGeom>
          <a:noFill/>
        </p:spPr>
        <p:txBody>
          <a:bodyPr wrap="square" anchor="ctr">
            <a:noAutofit/>
          </a:bodyPr>
          <a:lstStyle/>
          <a:p>
            <a:pPr algn="ctr">
              <a:lnSpc>
                <a:spcPct val="85000"/>
              </a:lnSpc>
            </a:pPr>
            <a:r>
              <a:rPr lang="en-AU" sz="4400" dirty="0">
                <a:solidFill>
                  <a:schemeClr val="bg1"/>
                </a:solidFill>
                <a:latin typeface="Arial Rounded MT Bold" panose="020F0704030504030204" pitchFamily="34" charset="0"/>
              </a:rPr>
              <a:t>Number of complaints</a:t>
            </a:r>
          </a:p>
        </p:txBody>
      </p:sp>
    </p:spTree>
    <p:extLst>
      <p:ext uri="{BB962C8B-B14F-4D97-AF65-F5344CB8AC3E}">
        <p14:creationId xmlns:p14="http://schemas.microsoft.com/office/powerpoint/2010/main" val="36309686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2" name="Title 1">
            <a:extLst>
              <a:ext uri="{FF2B5EF4-FFF2-40B4-BE49-F238E27FC236}">
                <a16:creationId xmlns:a16="http://schemas.microsoft.com/office/drawing/2014/main" id="{BE44FBF2-A33C-4A25-A70A-F999F9D86D64}"/>
              </a:ext>
            </a:extLst>
          </p:cNvPr>
          <p:cNvSpPr txBox="1">
            <a:spLocks/>
          </p:cNvSpPr>
          <p:nvPr/>
        </p:nvSpPr>
        <p:spPr>
          <a:xfrm>
            <a:off x="393940" y="2682007"/>
            <a:ext cx="4769416" cy="3663784"/>
          </a:xfrm>
          <a:prstGeom prst="rect">
            <a:avLst/>
          </a:prstGeom>
        </p:spPr>
        <p:txBody>
          <a:bodyPr vert="horz" lIns="91440" tIns="45720" rIns="91440" bIns="45720" rtlCol="0" anchor="t">
            <a:normAutofit lnSpcReduction="100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285750" indent="-285750" algn="l">
              <a:spcBef>
                <a:spcPts val="600"/>
              </a:spcBef>
              <a:spcAft>
                <a:spcPts val="600"/>
              </a:spcAft>
              <a:buFont typeface="Arial" panose="020B0604020202020204" pitchFamily="34" charset="0"/>
              <a:buChar char="•"/>
            </a:pPr>
            <a:r>
              <a:rPr lang="en-US" sz="1800" dirty="0">
                <a:solidFill>
                  <a:schemeClr val="accent3"/>
                </a:solidFill>
                <a:latin typeface="Arial Nova Light" panose="020B0304020202020204" pitchFamily="34" charset="0"/>
                <a:cs typeface="Arial" panose="020B0604020202020204" pitchFamily="34" charset="0"/>
              </a:rPr>
              <a:t>The number of complaints about Goulburn Valley Health made to the MHCC have decreased steadily over the three-year reporting period.</a:t>
            </a:r>
          </a:p>
          <a:p>
            <a:pPr marL="285750" indent="-285750" algn="l">
              <a:spcBef>
                <a:spcPts val="600"/>
              </a:spcBef>
              <a:spcAft>
                <a:spcPts val="600"/>
              </a:spcAft>
              <a:buFont typeface="Arial" panose="020B0604020202020204" pitchFamily="34" charset="0"/>
              <a:buChar char="•"/>
            </a:pPr>
            <a:r>
              <a:rPr lang="en-US" sz="1800" dirty="0">
                <a:solidFill>
                  <a:schemeClr val="accent3"/>
                </a:solidFill>
                <a:latin typeface="Arial Nova Light" panose="020B0304020202020204" pitchFamily="34" charset="0"/>
                <a:cs typeface="Arial" panose="020B0604020202020204" pitchFamily="34" charset="0"/>
              </a:rPr>
              <a:t>The number of complaints made directly to Goulburn Valley Health decreased sharply in 2018-19, before increasing slightly in 2019-20.</a:t>
            </a:r>
          </a:p>
          <a:p>
            <a:pPr marL="285750" indent="-285750" algn="l">
              <a:spcBef>
                <a:spcPts val="600"/>
              </a:spcBef>
              <a:spcAft>
                <a:spcPts val="600"/>
              </a:spcAft>
              <a:buFont typeface="Arial" panose="020B0604020202020204" pitchFamily="34" charset="0"/>
              <a:buChar char="•"/>
            </a:pPr>
            <a:r>
              <a:rPr lang="en-US" sz="1800" dirty="0">
                <a:solidFill>
                  <a:schemeClr val="accent3"/>
                </a:solidFill>
                <a:latin typeface="Arial Nova Light" panose="020B0304020202020204" pitchFamily="34" charset="0"/>
                <a:cs typeface="Arial" panose="020B0604020202020204" pitchFamily="34" charset="0"/>
              </a:rPr>
              <a:t>Overall, more complaints were made directly to Goulburn Valley Health than complaints to the MHCC. This suggests that consumers and family members/carers feel empowered to raise concerns directly with the service.</a:t>
            </a:r>
          </a:p>
          <a:p>
            <a:pPr marL="285750" indent="-285750" algn="l">
              <a:spcBef>
                <a:spcPts val="600"/>
              </a:spcBef>
              <a:spcAft>
                <a:spcPts val="600"/>
              </a:spcAft>
              <a:buFont typeface="Arial" panose="020B0604020202020204" pitchFamily="34" charset="0"/>
              <a:buChar char="•"/>
            </a:pPr>
            <a:endParaRPr lang="en-US" sz="1800" dirty="0">
              <a:solidFill>
                <a:schemeClr val="accent3"/>
              </a:solidFill>
              <a:latin typeface="Arial Nova Light" panose="020B0304020202020204" pitchFamily="34" charset="0"/>
              <a:cs typeface="Arial" panose="020B0604020202020204" pitchFamily="34" charset="0"/>
            </a:endParaRPr>
          </a:p>
        </p:txBody>
      </p:sp>
      <p:sp>
        <p:nvSpPr>
          <p:cNvPr id="7" name="Rectangle 6">
            <a:extLst>
              <a:ext uri="{FF2B5EF4-FFF2-40B4-BE49-F238E27FC236}">
                <a16:creationId xmlns:a16="http://schemas.microsoft.com/office/drawing/2014/main" id="{B8C74E88-7F6D-4041-91CB-DE55566F01D8}"/>
              </a:ext>
            </a:extLst>
          </p:cNvPr>
          <p:cNvSpPr/>
          <p:nvPr/>
        </p:nvSpPr>
        <p:spPr>
          <a:xfrm>
            <a:off x="611520" y="1283358"/>
            <a:ext cx="2167128" cy="113121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nSpc>
                <a:spcPct val="80000"/>
              </a:lnSpc>
            </a:pPr>
            <a:r>
              <a:rPr lang="en-AU" sz="4400" b="1" dirty="0">
                <a:solidFill>
                  <a:schemeClr val="accent1"/>
                </a:solidFill>
                <a:latin typeface="Arial Rounded MT Bold" panose="020F0704030504030204" pitchFamily="34" charset="0"/>
              </a:rPr>
              <a:t>19</a:t>
            </a:r>
          </a:p>
          <a:p>
            <a:pPr>
              <a:lnSpc>
                <a:spcPct val="80000"/>
              </a:lnSpc>
            </a:pPr>
            <a:r>
              <a:rPr lang="en-AU" sz="1600" dirty="0">
                <a:solidFill>
                  <a:srgbClr val="052A39"/>
                </a:solidFill>
                <a:latin typeface="Arial Nova Light" panose="020B0304020202020204" pitchFamily="34" charset="0"/>
              </a:rPr>
              <a:t>Complaints to MHCC about Goulburn Valley Health </a:t>
            </a:r>
            <a:r>
              <a:rPr kumimoji="0" lang="en-AU" sz="900" b="0" i="0" u="none" strike="noStrike" kern="1200" cap="none" spc="0" normalizeH="0" baseline="0" noProof="0" dirty="0">
                <a:ln>
                  <a:noFill/>
                </a:ln>
                <a:solidFill>
                  <a:srgbClr val="052A39"/>
                </a:solidFill>
                <a:effectLst/>
                <a:uLnTx/>
                <a:uFillTx/>
                <a:latin typeface="Arial Nova Light" panose="020B0304020202020204" pitchFamily="34" charset="0"/>
                <a:ea typeface="+mn-ea"/>
                <a:cs typeface="+mn-cs"/>
              </a:rPr>
              <a:t>2019-20</a:t>
            </a:r>
            <a:endParaRPr lang="en-AU" sz="1600" dirty="0">
              <a:solidFill>
                <a:srgbClr val="052A39"/>
              </a:solidFill>
              <a:latin typeface="Arial Nova Light" panose="020B0304020202020204" pitchFamily="34" charset="0"/>
            </a:endParaRPr>
          </a:p>
        </p:txBody>
      </p:sp>
      <p:sp>
        <p:nvSpPr>
          <p:cNvPr id="95" name="Rectangle 94">
            <a:extLst>
              <a:ext uri="{FF2B5EF4-FFF2-40B4-BE49-F238E27FC236}">
                <a16:creationId xmlns:a16="http://schemas.microsoft.com/office/drawing/2014/main" id="{0BE1A289-64D1-483F-B840-A7B7912C2D13}"/>
              </a:ext>
            </a:extLst>
          </p:cNvPr>
          <p:cNvSpPr/>
          <p:nvPr/>
        </p:nvSpPr>
        <p:spPr>
          <a:xfrm>
            <a:off x="2778649" y="1283358"/>
            <a:ext cx="2167128" cy="113121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nSpc>
                <a:spcPct val="80000"/>
              </a:lnSpc>
            </a:pPr>
            <a:r>
              <a:rPr lang="en-AU" sz="4400" b="1" dirty="0">
                <a:solidFill>
                  <a:schemeClr val="accent2"/>
                </a:solidFill>
                <a:latin typeface="Arial Rounded MT Bold" panose="020F0704030504030204" pitchFamily="34" charset="0"/>
              </a:rPr>
              <a:t>41</a:t>
            </a:r>
          </a:p>
          <a:p>
            <a:pPr>
              <a:lnSpc>
                <a:spcPct val="80000"/>
              </a:lnSpc>
            </a:pPr>
            <a:r>
              <a:rPr lang="en-AU" sz="1600" dirty="0">
                <a:solidFill>
                  <a:srgbClr val="052A39"/>
                </a:solidFill>
                <a:latin typeface="Arial Nova Light" panose="020B0304020202020204" pitchFamily="34" charset="0"/>
              </a:rPr>
              <a:t>Complaints to Goulburn Valley Health </a:t>
            </a:r>
            <a:br>
              <a:rPr lang="en-AU" sz="1600" dirty="0">
                <a:solidFill>
                  <a:srgbClr val="052A39"/>
                </a:solidFill>
                <a:latin typeface="Arial Nova Light" panose="020B0304020202020204" pitchFamily="34" charset="0"/>
              </a:rPr>
            </a:br>
            <a:r>
              <a:rPr lang="en-AU" sz="900" dirty="0">
                <a:solidFill>
                  <a:srgbClr val="052A39"/>
                </a:solidFill>
                <a:latin typeface="Arial Nova Light" panose="020B0304020202020204" pitchFamily="34" charset="0"/>
              </a:rPr>
              <a:t>2019-20</a:t>
            </a:r>
            <a:endParaRPr lang="en-AU" sz="1600" dirty="0">
              <a:solidFill>
                <a:srgbClr val="052A39"/>
              </a:solidFill>
              <a:latin typeface="Arial Nova Light" panose="020B0304020202020204" pitchFamily="34" charset="0"/>
            </a:endParaRPr>
          </a:p>
        </p:txBody>
      </p:sp>
      <p:graphicFrame>
        <p:nvGraphicFramePr>
          <p:cNvPr id="10" name="Chart 9">
            <a:extLst>
              <a:ext uri="{FF2B5EF4-FFF2-40B4-BE49-F238E27FC236}">
                <a16:creationId xmlns:a16="http://schemas.microsoft.com/office/drawing/2014/main" id="{249D1375-7714-4DB0-A7EB-02D9DEAC83CD}"/>
              </a:ext>
            </a:extLst>
          </p:cNvPr>
          <p:cNvGraphicFramePr>
            <a:graphicFrameLocks/>
          </p:cNvGraphicFramePr>
          <p:nvPr>
            <p:extLst>
              <p:ext uri="{D42A27DB-BD31-4B8C-83A1-F6EECF244321}">
                <p14:modId xmlns:p14="http://schemas.microsoft.com/office/powerpoint/2010/main" val="2097708432"/>
              </p:ext>
            </p:extLst>
          </p:nvPr>
        </p:nvGraphicFramePr>
        <p:xfrm>
          <a:off x="5840744" y="1155262"/>
          <a:ext cx="5194170" cy="4968165"/>
        </p:xfrm>
        <a:graphic>
          <a:graphicData uri="http://schemas.openxmlformats.org/drawingml/2006/chart">
            <c:chart xmlns:c="http://schemas.openxmlformats.org/drawingml/2006/chart" xmlns:r="http://schemas.openxmlformats.org/officeDocument/2006/relationships" r:id="rId2"/>
          </a:graphicData>
        </a:graphic>
      </p:graphicFrame>
      <p:sp>
        <p:nvSpPr>
          <p:cNvPr id="9" name="Title 1">
            <a:extLst>
              <a:ext uri="{FF2B5EF4-FFF2-40B4-BE49-F238E27FC236}">
                <a16:creationId xmlns:a16="http://schemas.microsoft.com/office/drawing/2014/main" id="{E4CA47E7-68FB-4040-96A4-F6AE41EC3028}"/>
              </a:ext>
            </a:extLst>
          </p:cNvPr>
          <p:cNvSpPr txBox="1">
            <a:spLocks/>
          </p:cNvSpPr>
          <p:nvPr/>
        </p:nvSpPr>
        <p:spPr>
          <a:xfrm>
            <a:off x="393940" y="301476"/>
            <a:ext cx="11359910" cy="853786"/>
          </a:xfrm>
          <a:prstGeom prst="rect">
            <a:avLst/>
          </a:prstGeom>
        </p:spPr>
        <p:txBody>
          <a:bodyPr vert="horz" lIns="91440" tIns="45720" rIns="91440" bIns="45720" rtlCol="0" anchor="t">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AU" sz="3600" b="1" dirty="0">
                <a:solidFill>
                  <a:schemeClr val="accent3"/>
                </a:solidFill>
                <a:latin typeface="Arial Rounded MT Bold" panose="020F0704030504030204" pitchFamily="34" charset="0"/>
                <a:cs typeface="Arial" panose="020B0604020202020204" pitchFamily="34" charset="0"/>
              </a:rPr>
              <a:t>How many complaints were made? </a:t>
            </a:r>
            <a:r>
              <a:rPr lang="en-AU" sz="1400" dirty="0">
                <a:solidFill>
                  <a:schemeClr val="accent3"/>
                </a:solidFill>
                <a:latin typeface="Arial Nova Light" panose="020B0304020202020204" pitchFamily="34" charset="0"/>
                <a:cs typeface="Arial" panose="020B0604020202020204" pitchFamily="34" charset="0"/>
              </a:rPr>
              <a:t>2019-20</a:t>
            </a:r>
            <a:endParaRPr lang="en-AU" sz="3600" i="1" dirty="0">
              <a:solidFill>
                <a:schemeClr val="accent3"/>
              </a:solidFill>
              <a:latin typeface="Arial Nova Light" panose="020B0304020202020204" pitchFamily="34" charset="0"/>
              <a:cs typeface="Arial" panose="020B0604020202020204" pitchFamily="34" charset="0"/>
            </a:endParaRPr>
          </a:p>
        </p:txBody>
      </p:sp>
    </p:spTree>
    <p:extLst>
      <p:ext uri="{BB962C8B-B14F-4D97-AF65-F5344CB8AC3E}">
        <p14:creationId xmlns:p14="http://schemas.microsoft.com/office/powerpoint/2010/main" val="108091622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2" name="Title 1">
            <a:extLst>
              <a:ext uri="{FF2B5EF4-FFF2-40B4-BE49-F238E27FC236}">
                <a16:creationId xmlns:a16="http://schemas.microsoft.com/office/drawing/2014/main" id="{BE44FBF2-A33C-4A25-A70A-F999F9D86D64}"/>
              </a:ext>
            </a:extLst>
          </p:cNvPr>
          <p:cNvSpPr txBox="1">
            <a:spLocks/>
          </p:cNvSpPr>
          <p:nvPr/>
        </p:nvSpPr>
        <p:spPr>
          <a:xfrm>
            <a:off x="465268" y="1222420"/>
            <a:ext cx="4359034" cy="4883348"/>
          </a:xfrm>
          <a:prstGeom prst="rect">
            <a:avLst/>
          </a:prstGeom>
        </p:spPr>
        <p:txBody>
          <a:bodyPr vert="horz" lIns="91440" tIns="45720" rIns="91440" bIns="45720" rtlCol="0" anchor="t">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spcBef>
                <a:spcPts val="600"/>
              </a:spcBef>
              <a:spcAft>
                <a:spcPts val="600"/>
              </a:spcAft>
            </a:pPr>
            <a:r>
              <a:rPr lang="en-US" sz="2000" dirty="0">
                <a:solidFill>
                  <a:schemeClr val="accent3"/>
                </a:solidFill>
                <a:latin typeface="Arial Nova Light" panose="020B0304020202020204" pitchFamily="34" charset="0"/>
                <a:cs typeface="Arial" panose="020B0604020202020204" pitchFamily="34" charset="0"/>
              </a:rPr>
              <a:t>Goulburn Valley Health received a lower rate of complaints to the MHCC compared to the sector.</a:t>
            </a:r>
          </a:p>
          <a:p>
            <a:pPr algn="l">
              <a:spcBef>
                <a:spcPts val="600"/>
              </a:spcBef>
              <a:spcAft>
                <a:spcPts val="600"/>
              </a:spcAft>
            </a:pPr>
            <a:r>
              <a:rPr lang="en-US" sz="2000" dirty="0">
                <a:solidFill>
                  <a:schemeClr val="accent3"/>
                </a:solidFill>
                <a:latin typeface="Arial Nova Light" panose="020B0304020202020204" pitchFamily="34" charset="0"/>
                <a:cs typeface="Arial" panose="020B0604020202020204" pitchFamily="34" charset="0"/>
              </a:rPr>
              <a:t>Conversely, Goulburn Valley Health received a higher rate of direct complaints than the sector median.</a:t>
            </a:r>
          </a:p>
          <a:p>
            <a:pPr algn="l">
              <a:spcBef>
                <a:spcPts val="600"/>
              </a:spcBef>
              <a:spcAft>
                <a:spcPts val="600"/>
              </a:spcAft>
            </a:pPr>
            <a:r>
              <a:rPr lang="en-US" sz="2000" dirty="0">
                <a:solidFill>
                  <a:schemeClr val="accent3"/>
                </a:solidFill>
                <a:latin typeface="Arial Nova Light" panose="020B0304020202020204" pitchFamily="34" charset="0"/>
                <a:cs typeface="Arial" panose="020B0604020202020204" pitchFamily="34" charset="0"/>
              </a:rPr>
              <a:t>Goulburn Valley Health also received a higher rate of compliments than the sector-wide median.</a:t>
            </a:r>
          </a:p>
        </p:txBody>
      </p:sp>
      <p:grpSp>
        <p:nvGrpSpPr>
          <p:cNvPr id="8" name="Group 7">
            <a:extLst>
              <a:ext uri="{FF2B5EF4-FFF2-40B4-BE49-F238E27FC236}">
                <a16:creationId xmlns:a16="http://schemas.microsoft.com/office/drawing/2014/main" id="{EB7068C4-FCAD-4062-B30F-6CB4447A730A}"/>
              </a:ext>
            </a:extLst>
          </p:cNvPr>
          <p:cNvGrpSpPr/>
          <p:nvPr/>
        </p:nvGrpSpPr>
        <p:grpSpPr>
          <a:xfrm>
            <a:off x="7743164" y="368634"/>
            <a:ext cx="4663282" cy="853786"/>
            <a:chOff x="389864" y="879801"/>
            <a:chExt cx="4663282" cy="853786"/>
          </a:xfrm>
        </p:grpSpPr>
        <p:sp>
          <p:nvSpPr>
            <p:cNvPr id="7" name="Rectangle: Rounded Corners 6">
              <a:extLst>
                <a:ext uri="{FF2B5EF4-FFF2-40B4-BE49-F238E27FC236}">
                  <a16:creationId xmlns:a16="http://schemas.microsoft.com/office/drawing/2014/main" id="{F11599DD-2DCF-4EB5-9AA3-BE1EBD4BCDE3}"/>
                </a:ext>
              </a:extLst>
            </p:cNvPr>
            <p:cNvSpPr/>
            <p:nvPr/>
          </p:nvSpPr>
          <p:spPr>
            <a:xfrm>
              <a:off x="389864" y="879801"/>
              <a:ext cx="4019070" cy="853786"/>
            </a:xfrm>
            <a:prstGeom prst="roundRect">
              <a:avLst>
                <a:gd name="adj" fmla="val 11089"/>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grpSp>
          <p:nvGrpSpPr>
            <p:cNvPr id="134" name="Group 133">
              <a:extLst>
                <a:ext uri="{FF2B5EF4-FFF2-40B4-BE49-F238E27FC236}">
                  <a16:creationId xmlns:a16="http://schemas.microsoft.com/office/drawing/2014/main" id="{720B604C-7EA8-4753-AF17-BF975CE5AD78}"/>
                </a:ext>
              </a:extLst>
            </p:cNvPr>
            <p:cNvGrpSpPr/>
            <p:nvPr/>
          </p:nvGrpSpPr>
          <p:grpSpPr>
            <a:xfrm>
              <a:off x="438150" y="990441"/>
              <a:ext cx="2389688" cy="652711"/>
              <a:chOff x="253774" y="5246980"/>
              <a:chExt cx="2389688" cy="652711"/>
            </a:xfrm>
          </p:grpSpPr>
          <p:grpSp>
            <p:nvGrpSpPr>
              <p:cNvPr id="150" name="Group 149">
                <a:extLst>
                  <a:ext uri="{FF2B5EF4-FFF2-40B4-BE49-F238E27FC236}">
                    <a16:creationId xmlns:a16="http://schemas.microsoft.com/office/drawing/2014/main" id="{18BEE287-C128-41A8-B882-A9B0B7E17BB7}"/>
                  </a:ext>
                </a:extLst>
              </p:cNvPr>
              <p:cNvGrpSpPr/>
              <p:nvPr/>
            </p:nvGrpSpPr>
            <p:grpSpPr>
              <a:xfrm>
                <a:off x="253774" y="5246980"/>
                <a:ext cx="2389688" cy="459374"/>
                <a:chOff x="253774" y="5246980"/>
                <a:chExt cx="2389688" cy="459374"/>
              </a:xfrm>
            </p:grpSpPr>
            <p:sp>
              <p:nvSpPr>
                <p:cNvPr id="154" name="Oval 153">
                  <a:extLst>
                    <a:ext uri="{FF2B5EF4-FFF2-40B4-BE49-F238E27FC236}">
                      <a16:creationId xmlns:a16="http://schemas.microsoft.com/office/drawing/2014/main" id="{3C23BE66-49CB-4C68-8A6C-8C00E4893B96}"/>
                    </a:ext>
                  </a:extLst>
                </p:cNvPr>
                <p:cNvSpPr/>
                <p:nvPr/>
              </p:nvSpPr>
              <p:spPr>
                <a:xfrm>
                  <a:off x="369490" y="5508246"/>
                  <a:ext cx="125810" cy="12581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400">
                    <a:latin typeface="Arial Rounded MT Bold" panose="020F0704030504030204" pitchFamily="34" charset="0"/>
                  </a:endParaRPr>
                </a:p>
              </p:txBody>
            </p:sp>
            <p:sp>
              <p:nvSpPr>
                <p:cNvPr id="156" name="Rectangle 155">
                  <a:extLst>
                    <a:ext uri="{FF2B5EF4-FFF2-40B4-BE49-F238E27FC236}">
                      <a16:creationId xmlns:a16="http://schemas.microsoft.com/office/drawing/2014/main" id="{FE11D61C-FF8A-4EE8-B50B-130B038F0E97}"/>
                    </a:ext>
                  </a:extLst>
                </p:cNvPr>
                <p:cNvSpPr/>
                <p:nvPr/>
              </p:nvSpPr>
              <p:spPr>
                <a:xfrm>
                  <a:off x="490683" y="5470134"/>
                  <a:ext cx="1395331" cy="236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rIns="0" bIns="0" rtlCol="0" anchor="ctr"/>
                <a:lstStyle/>
                <a:p>
                  <a:pPr>
                    <a:lnSpc>
                      <a:spcPct val="70000"/>
                    </a:lnSpc>
                  </a:pPr>
                  <a:r>
                    <a:rPr lang="en-AU" sz="900" dirty="0">
                      <a:solidFill>
                        <a:schemeClr val="accent3"/>
                      </a:solidFill>
                      <a:latin typeface="Arial Rounded MT Bold" panose="020F0704030504030204" pitchFamily="34" charset="0"/>
                    </a:rPr>
                    <a:t>to the MHCC </a:t>
                  </a:r>
                  <a:r>
                    <a:rPr lang="en-AU" sz="900" dirty="0">
                      <a:solidFill>
                        <a:schemeClr val="accent3"/>
                      </a:solidFill>
                      <a:latin typeface="Arial Nova Light" panose="020B0304020202020204" pitchFamily="34" charset="0"/>
                    </a:rPr>
                    <a:t>(n=19)</a:t>
                  </a:r>
                </a:p>
              </p:txBody>
            </p:sp>
            <p:sp>
              <p:nvSpPr>
                <p:cNvPr id="158" name="Rectangle 157">
                  <a:extLst>
                    <a:ext uri="{FF2B5EF4-FFF2-40B4-BE49-F238E27FC236}">
                      <a16:creationId xmlns:a16="http://schemas.microsoft.com/office/drawing/2014/main" id="{46458C66-1FBA-4251-B989-C846FD6B7E45}"/>
                    </a:ext>
                  </a:extLst>
                </p:cNvPr>
                <p:cNvSpPr/>
                <p:nvPr/>
              </p:nvSpPr>
              <p:spPr>
                <a:xfrm>
                  <a:off x="253774" y="5246980"/>
                  <a:ext cx="2389688" cy="236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rIns="0" bIns="0" rtlCol="0" anchor="ctr"/>
                <a:lstStyle/>
                <a:p>
                  <a:pPr>
                    <a:lnSpc>
                      <a:spcPct val="70000"/>
                    </a:lnSpc>
                  </a:pPr>
                  <a:r>
                    <a:rPr lang="en-AU" sz="900" dirty="0">
                      <a:solidFill>
                        <a:schemeClr val="accent3"/>
                      </a:solidFill>
                      <a:latin typeface="Arial Rounded MT Bold" panose="020F0704030504030204" pitchFamily="34" charset="0"/>
                    </a:rPr>
                    <a:t>Complaints about Goulburn Valley Health</a:t>
                  </a:r>
                </a:p>
              </p:txBody>
            </p:sp>
          </p:grpSp>
          <p:grpSp>
            <p:nvGrpSpPr>
              <p:cNvPr id="151" name="Group 150">
                <a:extLst>
                  <a:ext uri="{FF2B5EF4-FFF2-40B4-BE49-F238E27FC236}">
                    <a16:creationId xmlns:a16="http://schemas.microsoft.com/office/drawing/2014/main" id="{2D7198D8-B2A5-4CDE-B319-8FA88A1C1B93}"/>
                  </a:ext>
                </a:extLst>
              </p:cNvPr>
              <p:cNvGrpSpPr/>
              <p:nvPr/>
            </p:nvGrpSpPr>
            <p:grpSpPr>
              <a:xfrm>
                <a:off x="369490" y="5663471"/>
                <a:ext cx="2186737" cy="236220"/>
                <a:chOff x="369490" y="5373085"/>
                <a:chExt cx="2186737" cy="236220"/>
              </a:xfrm>
            </p:grpSpPr>
            <p:sp>
              <p:nvSpPr>
                <p:cNvPr id="152" name="Oval 151">
                  <a:extLst>
                    <a:ext uri="{FF2B5EF4-FFF2-40B4-BE49-F238E27FC236}">
                      <a16:creationId xmlns:a16="http://schemas.microsoft.com/office/drawing/2014/main" id="{92A9283F-D72B-400D-A55F-D7E93333A3E4}"/>
                    </a:ext>
                  </a:extLst>
                </p:cNvPr>
                <p:cNvSpPr/>
                <p:nvPr/>
              </p:nvSpPr>
              <p:spPr>
                <a:xfrm>
                  <a:off x="369490" y="5411197"/>
                  <a:ext cx="125810" cy="125810"/>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400">
                    <a:latin typeface="Arial Rounded MT Bold" panose="020F0704030504030204" pitchFamily="34" charset="0"/>
                  </a:endParaRPr>
                </a:p>
              </p:txBody>
            </p:sp>
            <p:sp>
              <p:nvSpPr>
                <p:cNvPr id="153" name="Rectangle 152">
                  <a:extLst>
                    <a:ext uri="{FF2B5EF4-FFF2-40B4-BE49-F238E27FC236}">
                      <a16:creationId xmlns:a16="http://schemas.microsoft.com/office/drawing/2014/main" id="{A2AB544E-4468-4A75-974D-5F6A3F1DB67A}"/>
                    </a:ext>
                  </a:extLst>
                </p:cNvPr>
                <p:cNvSpPr/>
                <p:nvPr/>
              </p:nvSpPr>
              <p:spPr>
                <a:xfrm>
                  <a:off x="490683" y="5373085"/>
                  <a:ext cx="2065544" cy="236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rIns="0" bIns="0" rtlCol="0" anchor="ctr"/>
                <a:lstStyle/>
                <a:p>
                  <a:pPr>
                    <a:lnSpc>
                      <a:spcPct val="70000"/>
                    </a:lnSpc>
                  </a:pPr>
                  <a:r>
                    <a:rPr lang="en-AU" sz="900" dirty="0">
                      <a:solidFill>
                        <a:schemeClr val="accent3"/>
                      </a:solidFill>
                      <a:latin typeface="Arial Rounded MT Bold" panose="020F0704030504030204" pitchFamily="34" charset="0"/>
                    </a:rPr>
                    <a:t>to the service </a:t>
                  </a:r>
                  <a:r>
                    <a:rPr lang="en-AU" sz="900" dirty="0">
                      <a:solidFill>
                        <a:schemeClr val="accent3"/>
                      </a:solidFill>
                      <a:latin typeface="Arial Nova Light" panose="020B0304020202020204" pitchFamily="34" charset="0"/>
                    </a:rPr>
                    <a:t>(n=41)</a:t>
                  </a:r>
                </a:p>
              </p:txBody>
            </p:sp>
          </p:grpSp>
        </p:grpSp>
        <p:grpSp>
          <p:nvGrpSpPr>
            <p:cNvPr id="159" name="Group 158">
              <a:extLst>
                <a:ext uri="{FF2B5EF4-FFF2-40B4-BE49-F238E27FC236}">
                  <a16:creationId xmlns:a16="http://schemas.microsoft.com/office/drawing/2014/main" id="{B1921A71-CB3C-4B63-B8B9-2379D788D89F}"/>
                </a:ext>
              </a:extLst>
            </p:cNvPr>
            <p:cNvGrpSpPr/>
            <p:nvPr/>
          </p:nvGrpSpPr>
          <p:grpSpPr>
            <a:xfrm>
              <a:off x="2663458" y="990441"/>
              <a:ext cx="2389688" cy="652711"/>
              <a:chOff x="253774" y="5246980"/>
              <a:chExt cx="2389688" cy="652711"/>
            </a:xfrm>
          </p:grpSpPr>
          <p:grpSp>
            <p:nvGrpSpPr>
              <p:cNvPr id="160" name="Group 159">
                <a:extLst>
                  <a:ext uri="{FF2B5EF4-FFF2-40B4-BE49-F238E27FC236}">
                    <a16:creationId xmlns:a16="http://schemas.microsoft.com/office/drawing/2014/main" id="{73C77E8C-BE06-4FDF-A9DB-1DDD54C0DA6A}"/>
                  </a:ext>
                </a:extLst>
              </p:cNvPr>
              <p:cNvGrpSpPr/>
              <p:nvPr/>
            </p:nvGrpSpPr>
            <p:grpSpPr>
              <a:xfrm>
                <a:off x="253774" y="5246980"/>
                <a:ext cx="2389688" cy="459374"/>
                <a:chOff x="253774" y="5246980"/>
                <a:chExt cx="2389688" cy="459374"/>
              </a:xfrm>
            </p:grpSpPr>
            <p:sp>
              <p:nvSpPr>
                <p:cNvPr id="165" name="Oval 164">
                  <a:extLst>
                    <a:ext uri="{FF2B5EF4-FFF2-40B4-BE49-F238E27FC236}">
                      <a16:creationId xmlns:a16="http://schemas.microsoft.com/office/drawing/2014/main" id="{2204A61B-9E9B-42E8-BFD5-F7C101A9A0B9}"/>
                    </a:ext>
                  </a:extLst>
                </p:cNvPr>
                <p:cNvSpPr/>
                <p:nvPr/>
              </p:nvSpPr>
              <p:spPr>
                <a:xfrm>
                  <a:off x="369490" y="5508246"/>
                  <a:ext cx="125810" cy="125810"/>
                </a:xfrm>
                <a:prstGeom prst="ellipse">
                  <a:avLst/>
                </a:prstGeom>
                <a:solidFill>
                  <a:srgbClr val="176E8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400">
                    <a:latin typeface="Arial Rounded MT Bold" panose="020F0704030504030204" pitchFamily="34" charset="0"/>
                  </a:endParaRPr>
                </a:p>
              </p:txBody>
            </p:sp>
            <p:sp>
              <p:nvSpPr>
                <p:cNvPr id="166" name="Rectangle 165">
                  <a:extLst>
                    <a:ext uri="{FF2B5EF4-FFF2-40B4-BE49-F238E27FC236}">
                      <a16:creationId xmlns:a16="http://schemas.microsoft.com/office/drawing/2014/main" id="{C245DD22-3AB3-41AC-988A-17F1DD699634}"/>
                    </a:ext>
                  </a:extLst>
                </p:cNvPr>
                <p:cNvSpPr/>
                <p:nvPr/>
              </p:nvSpPr>
              <p:spPr>
                <a:xfrm>
                  <a:off x="490683" y="5470134"/>
                  <a:ext cx="1675366" cy="236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rIns="0" bIns="0" rtlCol="0" anchor="ctr"/>
                <a:lstStyle/>
                <a:p>
                  <a:pPr>
                    <a:lnSpc>
                      <a:spcPct val="70000"/>
                    </a:lnSpc>
                  </a:pPr>
                  <a:r>
                    <a:rPr lang="en-AU" sz="900" dirty="0">
                      <a:solidFill>
                        <a:schemeClr val="accent3"/>
                      </a:solidFill>
                      <a:latin typeface="Arial Rounded MT Bold" panose="020F0704030504030204" pitchFamily="34" charset="0"/>
                    </a:rPr>
                    <a:t>to the MHCC </a:t>
                  </a:r>
                  <a:r>
                    <a:rPr lang="en-AU" sz="900" dirty="0">
                      <a:solidFill>
                        <a:schemeClr val="accent3"/>
                      </a:solidFill>
                      <a:latin typeface="Arial Nova Light" panose="020B0304020202020204" pitchFamily="34" charset="0"/>
                    </a:rPr>
                    <a:t>(n=1503)</a:t>
                  </a:r>
                </a:p>
              </p:txBody>
            </p:sp>
            <p:sp>
              <p:nvSpPr>
                <p:cNvPr id="167" name="Rectangle 166">
                  <a:extLst>
                    <a:ext uri="{FF2B5EF4-FFF2-40B4-BE49-F238E27FC236}">
                      <a16:creationId xmlns:a16="http://schemas.microsoft.com/office/drawing/2014/main" id="{44FAD19C-500D-44CA-BF68-1DEACC7EB43B}"/>
                    </a:ext>
                  </a:extLst>
                </p:cNvPr>
                <p:cNvSpPr/>
                <p:nvPr/>
              </p:nvSpPr>
              <p:spPr>
                <a:xfrm>
                  <a:off x="253774" y="5246980"/>
                  <a:ext cx="2389688" cy="236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rIns="0" bIns="0" rtlCol="0" anchor="ctr"/>
                <a:lstStyle/>
                <a:p>
                  <a:pPr>
                    <a:lnSpc>
                      <a:spcPct val="70000"/>
                    </a:lnSpc>
                  </a:pPr>
                  <a:r>
                    <a:rPr lang="en-AU" sz="900" dirty="0">
                      <a:solidFill>
                        <a:schemeClr val="accent3"/>
                      </a:solidFill>
                      <a:latin typeface="Arial Rounded MT Bold" panose="020F0704030504030204" pitchFamily="34" charset="0"/>
                    </a:rPr>
                    <a:t>Sector-wide complaints</a:t>
                  </a:r>
                </a:p>
              </p:txBody>
            </p:sp>
          </p:grpSp>
          <p:grpSp>
            <p:nvGrpSpPr>
              <p:cNvPr id="161" name="Group 160">
                <a:extLst>
                  <a:ext uri="{FF2B5EF4-FFF2-40B4-BE49-F238E27FC236}">
                    <a16:creationId xmlns:a16="http://schemas.microsoft.com/office/drawing/2014/main" id="{33E6F95A-6B05-4CDD-8819-3CA080A881FC}"/>
                  </a:ext>
                </a:extLst>
              </p:cNvPr>
              <p:cNvGrpSpPr/>
              <p:nvPr/>
            </p:nvGrpSpPr>
            <p:grpSpPr>
              <a:xfrm>
                <a:off x="369490" y="5663471"/>
                <a:ext cx="2186737" cy="236220"/>
                <a:chOff x="369490" y="5373085"/>
                <a:chExt cx="2186737" cy="236220"/>
              </a:xfrm>
            </p:grpSpPr>
            <p:sp>
              <p:nvSpPr>
                <p:cNvPr id="163" name="Oval 162">
                  <a:extLst>
                    <a:ext uri="{FF2B5EF4-FFF2-40B4-BE49-F238E27FC236}">
                      <a16:creationId xmlns:a16="http://schemas.microsoft.com/office/drawing/2014/main" id="{FC77EE98-D404-4ABE-9215-D781F47FBCE9}"/>
                    </a:ext>
                  </a:extLst>
                </p:cNvPr>
                <p:cNvSpPr/>
                <p:nvPr/>
              </p:nvSpPr>
              <p:spPr>
                <a:xfrm>
                  <a:off x="369490" y="5411197"/>
                  <a:ext cx="125810" cy="125810"/>
                </a:xfrm>
                <a:prstGeom prst="ellipse">
                  <a:avLst/>
                </a:prstGeom>
                <a:solidFill>
                  <a:srgbClr val="4E762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400">
                    <a:latin typeface="Arial Rounded MT Bold" panose="020F0704030504030204" pitchFamily="34" charset="0"/>
                  </a:endParaRPr>
                </a:p>
              </p:txBody>
            </p:sp>
            <p:sp>
              <p:nvSpPr>
                <p:cNvPr id="164" name="Rectangle 163">
                  <a:extLst>
                    <a:ext uri="{FF2B5EF4-FFF2-40B4-BE49-F238E27FC236}">
                      <a16:creationId xmlns:a16="http://schemas.microsoft.com/office/drawing/2014/main" id="{644C7784-3FCE-4A2F-AAF3-CC456DDC1F62}"/>
                    </a:ext>
                  </a:extLst>
                </p:cNvPr>
                <p:cNvSpPr/>
                <p:nvPr/>
              </p:nvSpPr>
              <p:spPr>
                <a:xfrm>
                  <a:off x="490683" y="5373085"/>
                  <a:ext cx="2065544" cy="236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rIns="0" bIns="0" rtlCol="0" anchor="ctr"/>
                <a:lstStyle/>
                <a:p>
                  <a:pPr>
                    <a:lnSpc>
                      <a:spcPct val="70000"/>
                    </a:lnSpc>
                  </a:pPr>
                  <a:r>
                    <a:rPr lang="en-AU" sz="900" dirty="0">
                      <a:solidFill>
                        <a:schemeClr val="accent3"/>
                      </a:solidFill>
                      <a:latin typeface="Arial Rounded MT Bold" panose="020F0704030504030204" pitchFamily="34" charset="0"/>
                    </a:rPr>
                    <a:t>to the service </a:t>
                  </a:r>
                  <a:r>
                    <a:rPr lang="en-AU" sz="900" dirty="0">
                      <a:solidFill>
                        <a:schemeClr val="accent3"/>
                      </a:solidFill>
                      <a:latin typeface="Arial Nova Light" panose="020B0304020202020204" pitchFamily="34" charset="0"/>
                    </a:rPr>
                    <a:t>(n=1528)</a:t>
                  </a:r>
                </a:p>
              </p:txBody>
            </p:sp>
          </p:grpSp>
        </p:grpSp>
      </p:grpSp>
      <p:sp>
        <p:nvSpPr>
          <p:cNvPr id="168" name="Title 1">
            <a:extLst>
              <a:ext uri="{FF2B5EF4-FFF2-40B4-BE49-F238E27FC236}">
                <a16:creationId xmlns:a16="http://schemas.microsoft.com/office/drawing/2014/main" id="{F7A4C9B7-AEC7-46AC-814C-0F25997974BB}"/>
              </a:ext>
            </a:extLst>
          </p:cNvPr>
          <p:cNvSpPr txBox="1">
            <a:spLocks/>
          </p:cNvSpPr>
          <p:nvPr/>
        </p:nvSpPr>
        <p:spPr>
          <a:xfrm>
            <a:off x="393940" y="301476"/>
            <a:ext cx="11359910" cy="853786"/>
          </a:xfrm>
          <a:prstGeom prst="rect">
            <a:avLst/>
          </a:prstGeom>
        </p:spPr>
        <p:txBody>
          <a:bodyPr vert="horz" lIns="91440" tIns="45720" rIns="91440" bIns="45720" rtlCol="0" anchor="t">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AU" sz="3600" b="1" dirty="0">
                <a:solidFill>
                  <a:schemeClr val="accent3"/>
                </a:solidFill>
                <a:latin typeface="Arial Rounded MT Bold" panose="020F0704030504030204" pitchFamily="34" charset="0"/>
                <a:cs typeface="Arial" panose="020B0604020202020204" pitchFamily="34" charset="0"/>
              </a:rPr>
              <a:t>Complaint rates </a:t>
            </a:r>
            <a:r>
              <a:rPr lang="en-AU" sz="1400" dirty="0">
                <a:solidFill>
                  <a:schemeClr val="accent3"/>
                </a:solidFill>
                <a:latin typeface="Arial Nova Light" panose="020B0304020202020204" pitchFamily="34" charset="0"/>
                <a:cs typeface="Arial" panose="020B0604020202020204" pitchFamily="34" charset="0"/>
              </a:rPr>
              <a:t>2019-20</a:t>
            </a:r>
            <a:endParaRPr lang="en-AU" sz="3600" i="1" dirty="0">
              <a:solidFill>
                <a:schemeClr val="accent3"/>
              </a:solidFill>
              <a:latin typeface="Arial Nova Light" panose="020B0304020202020204" pitchFamily="34" charset="0"/>
              <a:cs typeface="Arial" panose="020B0604020202020204" pitchFamily="34" charset="0"/>
            </a:endParaRPr>
          </a:p>
        </p:txBody>
      </p:sp>
      <p:sp>
        <p:nvSpPr>
          <p:cNvPr id="169" name="Title 1">
            <a:extLst>
              <a:ext uri="{FF2B5EF4-FFF2-40B4-BE49-F238E27FC236}">
                <a16:creationId xmlns:a16="http://schemas.microsoft.com/office/drawing/2014/main" id="{825F2600-A550-4863-A875-06A44395C59B}"/>
              </a:ext>
            </a:extLst>
          </p:cNvPr>
          <p:cNvSpPr txBox="1">
            <a:spLocks/>
          </p:cNvSpPr>
          <p:nvPr/>
        </p:nvSpPr>
        <p:spPr>
          <a:xfrm>
            <a:off x="5163021" y="2403109"/>
            <a:ext cx="1120711" cy="518262"/>
          </a:xfrm>
          <a:prstGeom prst="rect">
            <a:avLst/>
          </a:prstGeom>
        </p:spPr>
        <p:txBody>
          <a:bodyPr vert="horz" lIns="91440" tIns="45720" rIns="91440" bIns="45720" rtlCol="0" anchor="ctr">
            <a:noAutofit/>
          </a:bodyPr>
          <a:lstStyle>
            <a:defPPr>
              <a:defRPr lang="en-US"/>
            </a:defPPr>
            <a:lvl1pPr algn="r">
              <a:lnSpc>
                <a:spcPct val="90000"/>
              </a:lnSpc>
              <a:spcBef>
                <a:spcPts val="600"/>
              </a:spcBef>
              <a:spcAft>
                <a:spcPts val="600"/>
              </a:spcAft>
              <a:buNone/>
              <a:defRPr sz="1200">
                <a:solidFill>
                  <a:schemeClr val="accent1">
                    <a:lumMod val="50000"/>
                  </a:schemeClr>
                </a:solidFill>
                <a:latin typeface="Arial Nova Light" panose="020B0304020202020204" pitchFamily="34" charset="0"/>
                <a:ea typeface="+mj-ea"/>
                <a:cs typeface="Arial" panose="020B0604020202020204" pitchFamily="34" charset="0"/>
              </a:defRPr>
            </a:lvl1pPr>
          </a:lstStyle>
          <a:p>
            <a:r>
              <a:rPr lang="en-US" dirty="0"/>
              <a:t>Complaints to the MHCC about service</a:t>
            </a:r>
          </a:p>
        </p:txBody>
      </p:sp>
      <p:graphicFrame>
        <p:nvGraphicFramePr>
          <p:cNvPr id="28" name="Chart 27">
            <a:extLst>
              <a:ext uri="{FF2B5EF4-FFF2-40B4-BE49-F238E27FC236}">
                <a16:creationId xmlns:a16="http://schemas.microsoft.com/office/drawing/2014/main" id="{23984EAE-5519-4510-8264-4560DD17377F}"/>
              </a:ext>
            </a:extLst>
          </p:cNvPr>
          <p:cNvGraphicFramePr>
            <a:graphicFrameLocks/>
          </p:cNvGraphicFramePr>
          <p:nvPr>
            <p:extLst>
              <p:ext uri="{D42A27DB-BD31-4B8C-83A1-F6EECF244321}">
                <p14:modId xmlns:p14="http://schemas.microsoft.com/office/powerpoint/2010/main" val="99622885"/>
              </p:ext>
            </p:extLst>
          </p:nvPr>
        </p:nvGraphicFramePr>
        <p:xfrm>
          <a:off x="7159133" y="1378416"/>
          <a:ext cx="4657725" cy="4914900"/>
        </p:xfrm>
        <a:graphic>
          <a:graphicData uri="http://schemas.openxmlformats.org/drawingml/2006/chart">
            <c:chart xmlns:c="http://schemas.openxmlformats.org/drawingml/2006/chart" xmlns:r="http://schemas.openxmlformats.org/officeDocument/2006/relationships" r:id="rId2"/>
          </a:graphicData>
        </a:graphic>
      </p:graphicFrame>
      <p:sp>
        <p:nvSpPr>
          <p:cNvPr id="29" name="Title 1">
            <a:extLst>
              <a:ext uri="{FF2B5EF4-FFF2-40B4-BE49-F238E27FC236}">
                <a16:creationId xmlns:a16="http://schemas.microsoft.com/office/drawing/2014/main" id="{4B98E981-0D53-44CC-868F-861D0CE265FF}"/>
              </a:ext>
            </a:extLst>
          </p:cNvPr>
          <p:cNvSpPr txBox="1">
            <a:spLocks/>
          </p:cNvSpPr>
          <p:nvPr/>
        </p:nvSpPr>
        <p:spPr>
          <a:xfrm>
            <a:off x="5163021" y="3755085"/>
            <a:ext cx="1120711" cy="518262"/>
          </a:xfrm>
          <a:prstGeom prst="rect">
            <a:avLst/>
          </a:prstGeom>
        </p:spPr>
        <p:txBody>
          <a:bodyPr vert="horz" lIns="91440" tIns="45720" rIns="91440" bIns="45720" rtlCol="0" anchor="ctr">
            <a:noAutofit/>
          </a:bodyPr>
          <a:lstStyle>
            <a:defPPr>
              <a:defRPr lang="en-US"/>
            </a:defPPr>
            <a:lvl1pPr algn="r">
              <a:lnSpc>
                <a:spcPct val="90000"/>
              </a:lnSpc>
              <a:spcBef>
                <a:spcPts val="600"/>
              </a:spcBef>
              <a:spcAft>
                <a:spcPts val="600"/>
              </a:spcAft>
              <a:buNone/>
              <a:defRPr sz="1200">
                <a:solidFill>
                  <a:schemeClr val="accent2">
                    <a:lumMod val="50000"/>
                  </a:schemeClr>
                </a:solidFill>
                <a:latin typeface="Arial Nova Light" panose="020B0304020202020204" pitchFamily="34" charset="0"/>
                <a:ea typeface="+mj-ea"/>
                <a:cs typeface="Arial" panose="020B0604020202020204" pitchFamily="34" charset="0"/>
              </a:defRPr>
            </a:lvl1pPr>
          </a:lstStyle>
          <a:p>
            <a:r>
              <a:rPr lang="en-US" dirty="0"/>
              <a:t>Complaints to directly to service</a:t>
            </a:r>
          </a:p>
        </p:txBody>
      </p:sp>
      <p:sp>
        <p:nvSpPr>
          <p:cNvPr id="30" name="Title 1">
            <a:extLst>
              <a:ext uri="{FF2B5EF4-FFF2-40B4-BE49-F238E27FC236}">
                <a16:creationId xmlns:a16="http://schemas.microsoft.com/office/drawing/2014/main" id="{6C169F4A-9640-4059-9CAD-C716808497DD}"/>
              </a:ext>
            </a:extLst>
          </p:cNvPr>
          <p:cNvSpPr txBox="1">
            <a:spLocks/>
          </p:cNvSpPr>
          <p:nvPr/>
        </p:nvSpPr>
        <p:spPr>
          <a:xfrm>
            <a:off x="5163021" y="5207466"/>
            <a:ext cx="1120711" cy="518262"/>
          </a:xfrm>
          <a:prstGeom prst="rect">
            <a:avLst/>
          </a:prstGeom>
        </p:spPr>
        <p:txBody>
          <a:bodyPr vert="horz" lIns="91440" tIns="45720" rIns="91440" bIns="45720" rtlCol="0" anchor="ctr">
            <a:noAutofit/>
          </a:bodyPr>
          <a:lstStyle>
            <a:defPPr>
              <a:defRPr lang="en-US"/>
            </a:defPPr>
            <a:lvl1pPr algn="r">
              <a:lnSpc>
                <a:spcPct val="90000"/>
              </a:lnSpc>
              <a:spcBef>
                <a:spcPts val="600"/>
              </a:spcBef>
              <a:spcAft>
                <a:spcPts val="600"/>
              </a:spcAft>
              <a:buNone/>
              <a:defRPr sz="1200">
                <a:solidFill>
                  <a:schemeClr val="tx1">
                    <a:lumMod val="75000"/>
                    <a:lumOff val="25000"/>
                  </a:schemeClr>
                </a:solidFill>
                <a:latin typeface="Arial Nova Light" panose="020B0304020202020204" pitchFamily="34" charset="0"/>
                <a:ea typeface="+mj-ea"/>
                <a:cs typeface="Arial" panose="020B0604020202020204" pitchFamily="34" charset="0"/>
              </a:defRPr>
            </a:lvl1pPr>
          </a:lstStyle>
          <a:p>
            <a:r>
              <a:rPr lang="en-US" dirty="0"/>
              <a:t>Compliments to directly to service*</a:t>
            </a:r>
          </a:p>
        </p:txBody>
      </p:sp>
      <p:sp>
        <p:nvSpPr>
          <p:cNvPr id="31" name="Title 1">
            <a:extLst>
              <a:ext uri="{FF2B5EF4-FFF2-40B4-BE49-F238E27FC236}">
                <a16:creationId xmlns:a16="http://schemas.microsoft.com/office/drawing/2014/main" id="{83DAB2CF-300D-4DB5-B45B-DBB909FC4896}"/>
              </a:ext>
            </a:extLst>
          </p:cNvPr>
          <p:cNvSpPr txBox="1">
            <a:spLocks/>
          </p:cNvSpPr>
          <p:nvPr/>
        </p:nvSpPr>
        <p:spPr>
          <a:xfrm>
            <a:off x="6380908" y="2129307"/>
            <a:ext cx="902685" cy="495021"/>
          </a:xfrm>
          <a:prstGeom prst="rect">
            <a:avLst/>
          </a:prstGeom>
        </p:spPr>
        <p:txBody>
          <a:bodyPr vert="horz" lIns="91440" tIns="45720" rIns="91440" bIns="45720" rtlCol="0" anchor="ctr">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spcBef>
                <a:spcPts val="600"/>
              </a:spcBef>
              <a:spcAft>
                <a:spcPts val="600"/>
              </a:spcAft>
            </a:pPr>
            <a:r>
              <a:rPr lang="en-US" sz="1200" dirty="0">
                <a:solidFill>
                  <a:schemeClr val="accent1">
                    <a:lumMod val="50000"/>
                  </a:schemeClr>
                </a:solidFill>
                <a:latin typeface="Arial Nova Light" panose="020B0304020202020204" pitchFamily="34" charset="0"/>
                <a:cs typeface="Arial" panose="020B0604020202020204" pitchFamily="34" charset="0"/>
              </a:rPr>
              <a:t>Goulburn Valley Health</a:t>
            </a:r>
          </a:p>
        </p:txBody>
      </p:sp>
      <p:sp>
        <p:nvSpPr>
          <p:cNvPr id="32" name="Title 1">
            <a:extLst>
              <a:ext uri="{FF2B5EF4-FFF2-40B4-BE49-F238E27FC236}">
                <a16:creationId xmlns:a16="http://schemas.microsoft.com/office/drawing/2014/main" id="{0B390429-58B0-4E38-A42D-4A264010BD7D}"/>
              </a:ext>
            </a:extLst>
          </p:cNvPr>
          <p:cNvSpPr txBox="1">
            <a:spLocks/>
          </p:cNvSpPr>
          <p:nvPr/>
        </p:nvSpPr>
        <p:spPr>
          <a:xfrm>
            <a:off x="6380908" y="2687091"/>
            <a:ext cx="902685" cy="495021"/>
          </a:xfrm>
          <a:prstGeom prst="rect">
            <a:avLst/>
          </a:prstGeom>
        </p:spPr>
        <p:txBody>
          <a:bodyPr vert="horz" lIns="91440" tIns="45720" rIns="91440" bIns="45720" rtlCol="0" anchor="ctr">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spcBef>
                <a:spcPts val="600"/>
              </a:spcBef>
              <a:spcAft>
                <a:spcPts val="600"/>
              </a:spcAft>
            </a:pPr>
            <a:r>
              <a:rPr lang="en-US" sz="1200" dirty="0">
                <a:solidFill>
                  <a:schemeClr val="accent1">
                    <a:lumMod val="50000"/>
                  </a:schemeClr>
                </a:solidFill>
                <a:latin typeface="Arial Nova Light" panose="020B0304020202020204" pitchFamily="34" charset="0"/>
                <a:cs typeface="Arial" panose="020B0604020202020204" pitchFamily="34" charset="0"/>
              </a:rPr>
              <a:t>Sector median</a:t>
            </a:r>
          </a:p>
        </p:txBody>
      </p:sp>
      <p:sp>
        <p:nvSpPr>
          <p:cNvPr id="33" name="Title 1">
            <a:extLst>
              <a:ext uri="{FF2B5EF4-FFF2-40B4-BE49-F238E27FC236}">
                <a16:creationId xmlns:a16="http://schemas.microsoft.com/office/drawing/2014/main" id="{C9EDA928-934D-4253-B3F7-D2C5A0EA2328}"/>
              </a:ext>
            </a:extLst>
          </p:cNvPr>
          <p:cNvSpPr txBox="1">
            <a:spLocks/>
          </p:cNvSpPr>
          <p:nvPr/>
        </p:nvSpPr>
        <p:spPr>
          <a:xfrm>
            <a:off x="6380908" y="3519195"/>
            <a:ext cx="902685" cy="495021"/>
          </a:xfrm>
          <a:prstGeom prst="rect">
            <a:avLst/>
          </a:prstGeom>
        </p:spPr>
        <p:txBody>
          <a:bodyPr vert="horz" lIns="91440" tIns="45720" rIns="91440" bIns="45720" rtlCol="0" anchor="ctr">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spcBef>
                <a:spcPts val="600"/>
              </a:spcBef>
              <a:spcAft>
                <a:spcPts val="600"/>
              </a:spcAft>
            </a:pPr>
            <a:r>
              <a:rPr lang="en-US" sz="1200" dirty="0">
                <a:solidFill>
                  <a:schemeClr val="accent2">
                    <a:lumMod val="50000"/>
                  </a:schemeClr>
                </a:solidFill>
                <a:latin typeface="Arial Nova Light" panose="020B0304020202020204" pitchFamily="34" charset="0"/>
                <a:cs typeface="Arial" panose="020B0604020202020204" pitchFamily="34" charset="0"/>
              </a:rPr>
              <a:t>Goulburn Valley Health</a:t>
            </a:r>
          </a:p>
        </p:txBody>
      </p:sp>
      <p:sp>
        <p:nvSpPr>
          <p:cNvPr id="34" name="Title 1">
            <a:extLst>
              <a:ext uri="{FF2B5EF4-FFF2-40B4-BE49-F238E27FC236}">
                <a16:creationId xmlns:a16="http://schemas.microsoft.com/office/drawing/2014/main" id="{4F16EC91-A360-45E9-BADF-DEB26D607630}"/>
              </a:ext>
            </a:extLst>
          </p:cNvPr>
          <p:cNvSpPr txBox="1">
            <a:spLocks/>
          </p:cNvSpPr>
          <p:nvPr/>
        </p:nvSpPr>
        <p:spPr>
          <a:xfrm>
            <a:off x="6380908" y="4076979"/>
            <a:ext cx="902685" cy="495021"/>
          </a:xfrm>
          <a:prstGeom prst="rect">
            <a:avLst/>
          </a:prstGeom>
        </p:spPr>
        <p:txBody>
          <a:bodyPr vert="horz" lIns="91440" tIns="45720" rIns="91440" bIns="45720" rtlCol="0" anchor="ctr">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spcBef>
                <a:spcPts val="600"/>
              </a:spcBef>
              <a:spcAft>
                <a:spcPts val="600"/>
              </a:spcAft>
            </a:pPr>
            <a:r>
              <a:rPr lang="en-US" sz="1200" dirty="0">
                <a:solidFill>
                  <a:schemeClr val="accent2">
                    <a:lumMod val="50000"/>
                  </a:schemeClr>
                </a:solidFill>
                <a:latin typeface="Arial Nova Light" panose="020B0304020202020204" pitchFamily="34" charset="0"/>
                <a:cs typeface="Arial" panose="020B0604020202020204" pitchFamily="34" charset="0"/>
              </a:rPr>
              <a:t>Sector median</a:t>
            </a:r>
          </a:p>
        </p:txBody>
      </p:sp>
      <p:sp>
        <p:nvSpPr>
          <p:cNvPr id="35" name="Title 1">
            <a:extLst>
              <a:ext uri="{FF2B5EF4-FFF2-40B4-BE49-F238E27FC236}">
                <a16:creationId xmlns:a16="http://schemas.microsoft.com/office/drawing/2014/main" id="{CD52D763-E022-438E-BCA7-DADA4CE04A21}"/>
              </a:ext>
            </a:extLst>
          </p:cNvPr>
          <p:cNvSpPr txBox="1">
            <a:spLocks/>
          </p:cNvSpPr>
          <p:nvPr/>
        </p:nvSpPr>
        <p:spPr>
          <a:xfrm>
            <a:off x="6380908" y="4948945"/>
            <a:ext cx="902685" cy="495021"/>
          </a:xfrm>
          <a:prstGeom prst="rect">
            <a:avLst/>
          </a:prstGeom>
        </p:spPr>
        <p:txBody>
          <a:bodyPr vert="horz" lIns="91440" tIns="45720" rIns="91440" bIns="45720" rtlCol="0" anchor="ctr">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spcBef>
                <a:spcPts val="600"/>
              </a:spcBef>
              <a:spcAft>
                <a:spcPts val="600"/>
              </a:spcAft>
            </a:pPr>
            <a:r>
              <a:rPr lang="en-US" sz="1200" dirty="0">
                <a:solidFill>
                  <a:schemeClr val="tx1">
                    <a:lumMod val="75000"/>
                    <a:lumOff val="25000"/>
                  </a:schemeClr>
                </a:solidFill>
                <a:latin typeface="Arial Nova Light" panose="020B0304020202020204" pitchFamily="34" charset="0"/>
                <a:cs typeface="Arial" panose="020B0604020202020204" pitchFamily="34" charset="0"/>
              </a:rPr>
              <a:t>Goulburn Valley Health</a:t>
            </a:r>
          </a:p>
        </p:txBody>
      </p:sp>
      <p:sp>
        <p:nvSpPr>
          <p:cNvPr id="36" name="Title 1">
            <a:extLst>
              <a:ext uri="{FF2B5EF4-FFF2-40B4-BE49-F238E27FC236}">
                <a16:creationId xmlns:a16="http://schemas.microsoft.com/office/drawing/2014/main" id="{F1F82844-6A7D-42D9-93D7-70A9DADC8E0D}"/>
              </a:ext>
            </a:extLst>
          </p:cNvPr>
          <p:cNvSpPr txBox="1">
            <a:spLocks/>
          </p:cNvSpPr>
          <p:nvPr/>
        </p:nvSpPr>
        <p:spPr>
          <a:xfrm>
            <a:off x="6380908" y="5506729"/>
            <a:ext cx="902685" cy="495021"/>
          </a:xfrm>
          <a:prstGeom prst="rect">
            <a:avLst/>
          </a:prstGeom>
        </p:spPr>
        <p:txBody>
          <a:bodyPr vert="horz" lIns="91440" tIns="45720" rIns="91440" bIns="45720" rtlCol="0" anchor="ctr">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spcBef>
                <a:spcPts val="600"/>
              </a:spcBef>
              <a:spcAft>
                <a:spcPts val="600"/>
              </a:spcAft>
            </a:pPr>
            <a:r>
              <a:rPr lang="en-US" sz="1200" dirty="0">
                <a:solidFill>
                  <a:schemeClr val="tx1">
                    <a:lumMod val="75000"/>
                    <a:lumOff val="25000"/>
                  </a:schemeClr>
                </a:solidFill>
                <a:latin typeface="Arial Nova Light" panose="020B0304020202020204" pitchFamily="34" charset="0"/>
                <a:cs typeface="Arial" panose="020B0604020202020204" pitchFamily="34" charset="0"/>
              </a:rPr>
              <a:t>Sector median</a:t>
            </a:r>
          </a:p>
        </p:txBody>
      </p:sp>
      <p:sp>
        <p:nvSpPr>
          <p:cNvPr id="2" name="Right Brace 1">
            <a:extLst>
              <a:ext uri="{FF2B5EF4-FFF2-40B4-BE49-F238E27FC236}">
                <a16:creationId xmlns:a16="http://schemas.microsoft.com/office/drawing/2014/main" id="{CB2E3568-19FE-40E4-857B-F8C27380F6DC}"/>
              </a:ext>
            </a:extLst>
          </p:cNvPr>
          <p:cNvSpPr/>
          <p:nvPr/>
        </p:nvSpPr>
        <p:spPr>
          <a:xfrm flipH="1">
            <a:off x="6287470" y="2254268"/>
            <a:ext cx="93438" cy="815944"/>
          </a:xfrm>
          <a:prstGeom prst="rightBrace">
            <a:avLst>
              <a:gd name="adj1" fmla="val 101985"/>
              <a:gd name="adj2" fmla="val 50000"/>
            </a:avLst>
          </a:prstGeom>
          <a:ln w="12700"/>
        </p:spPr>
        <p:style>
          <a:lnRef idx="1">
            <a:schemeClr val="accent1"/>
          </a:lnRef>
          <a:fillRef idx="0">
            <a:schemeClr val="accent1"/>
          </a:fillRef>
          <a:effectRef idx="0">
            <a:schemeClr val="accent1"/>
          </a:effectRef>
          <a:fontRef idx="minor">
            <a:schemeClr val="tx1"/>
          </a:fontRef>
        </p:style>
        <p:txBody>
          <a:bodyPr rtlCol="0" anchor="ctr"/>
          <a:lstStyle/>
          <a:p>
            <a:pPr algn="ctr"/>
            <a:endParaRPr lang="en-AU"/>
          </a:p>
        </p:txBody>
      </p:sp>
      <p:sp>
        <p:nvSpPr>
          <p:cNvPr id="38" name="Right Brace 37">
            <a:extLst>
              <a:ext uri="{FF2B5EF4-FFF2-40B4-BE49-F238E27FC236}">
                <a16:creationId xmlns:a16="http://schemas.microsoft.com/office/drawing/2014/main" id="{A09B3BC4-8642-453A-86CB-A5FA7F9BF9DF}"/>
              </a:ext>
            </a:extLst>
          </p:cNvPr>
          <p:cNvSpPr/>
          <p:nvPr/>
        </p:nvSpPr>
        <p:spPr>
          <a:xfrm flipH="1">
            <a:off x="6287470" y="3606244"/>
            <a:ext cx="93438" cy="815944"/>
          </a:xfrm>
          <a:prstGeom prst="rightBrace">
            <a:avLst>
              <a:gd name="adj1" fmla="val 101985"/>
              <a:gd name="adj2" fmla="val 50000"/>
            </a:avLst>
          </a:prstGeom>
          <a:ln w="12700">
            <a:solidFill>
              <a:schemeClr val="accent2"/>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AU"/>
          </a:p>
        </p:txBody>
      </p:sp>
      <p:sp>
        <p:nvSpPr>
          <p:cNvPr id="39" name="Right Brace 38">
            <a:extLst>
              <a:ext uri="{FF2B5EF4-FFF2-40B4-BE49-F238E27FC236}">
                <a16:creationId xmlns:a16="http://schemas.microsoft.com/office/drawing/2014/main" id="{DE9AA03C-7D4E-405B-81BD-7CDBF4A43B07}"/>
              </a:ext>
            </a:extLst>
          </p:cNvPr>
          <p:cNvSpPr/>
          <p:nvPr/>
        </p:nvSpPr>
        <p:spPr>
          <a:xfrm flipH="1">
            <a:off x="6287470" y="5058625"/>
            <a:ext cx="93438" cy="815944"/>
          </a:xfrm>
          <a:prstGeom prst="rightBrace">
            <a:avLst>
              <a:gd name="adj1" fmla="val 101985"/>
              <a:gd name="adj2" fmla="val 50000"/>
            </a:avLst>
          </a:prstGeom>
          <a:ln w="12700">
            <a:solidFill>
              <a:schemeClr val="bg1">
                <a:lumMod val="6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AU"/>
          </a:p>
        </p:txBody>
      </p:sp>
      <p:sp>
        <p:nvSpPr>
          <p:cNvPr id="37" name="TextBox 36">
            <a:extLst>
              <a:ext uri="{FF2B5EF4-FFF2-40B4-BE49-F238E27FC236}">
                <a16:creationId xmlns:a16="http://schemas.microsoft.com/office/drawing/2014/main" id="{5A38E5DF-CBE7-4355-ABA2-AAA609CDB8D6}"/>
              </a:ext>
            </a:extLst>
          </p:cNvPr>
          <p:cNvSpPr txBox="1"/>
          <p:nvPr/>
        </p:nvSpPr>
        <p:spPr>
          <a:xfrm>
            <a:off x="7244173" y="6050901"/>
            <a:ext cx="3902363" cy="430887"/>
          </a:xfrm>
          <a:prstGeom prst="rect">
            <a:avLst/>
          </a:prstGeom>
          <a:noFill/>
        </p:spPr>
        <p:txBody>
          <a:bodyPr wrap="square">
            <a:spAutoFit/>
          </a:bodyPr>
          <a:lstStyle/>
          <a:p>
            <a:r>
              <a:rPr lang="en-AU" sz="1100" dirty="0">
                <a:solidFill>
                  <a:schemeClr val="tx1">
                    <a:lumMod val="75000"/>
                    <a:lumOff val="25000"/>
                  </a:schemeClr>
                </a:solidFill>
                <a:effectLst/>
                <a:latin typeface="Arial Nova Light" panose="020B0304020202020204" pitchFamily="34" charset="0"/>
                <a:ea typeface="Times New Roman" panose="02020603050405020304" pitchFamily="18" charset="0"/>
              </a:rPr>
              <a:t>*Note: not all services reported compliments, and services likely used different approaches to capture compliments data</a:t>
            </a:r>
            <a:endParaRPr lang="en-AU" sz="1100" dirty="0">
              <a:solidFill>
                <a:schemeClr val="tx1">
                  <a:lumMod val="75000"/>
                  <a:lumOff val="25000"/>
                </a:schemeClr>
              </a:solidFill>
              <a:latin typeface="Arial Nova Light" panose="020B0304020202020204" pitchFamily="34" charset="0"/>
            </a:endParaRPr>
          </a:p>
        </p:txBody>
      </p:sp>
    </p:spTree>
    <p:extLst>
      <p:ext uri="{BB962C8B-B14F-4D97-AF65-F5344CB8AC3E}">
        <p14:creationId xmlns:p14="http://schemas.microsoft.com/office/powerpoint/2010/main" val="102670005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78AF2B26-50A2-4EF4-81EE-D6952DF82E99}"/>
              </a:ext>
            </a:extLst>
          </p:cNvPr>
          <p:cNvSpPr txBox="1">
            <a:spLocks/>
          </p:cNvSpPr>
          <p:nvPr/>
        </p:nvSpPr>
        <p:spPr>
          <a:xfrm>
            <a:off x="393940" y="301476"/>
            <a:ext cx="11359910" cy="853786"/>
          </a:xfrm>
          <a:prstGeom prst="rect">
            <a:avLst/>
          </a:prstGeom>
        </p:spPr>
        <p:txBody>
          <a:bodyPr vert="horz" lIns="91440" tIns="45720" rIns="91440" bIns="45720" rtlCol="0" anchor="t">
            <a:normAutofit lnSpcReduction="100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AU" sz="3600" b="1" dirty="0">
                <a:solidFill>
                  <a:schemeClr val="accent3"/>
                </a:solidFill>
                <a:latin typeface="Arial Rounded MT Bold" panose="020F0704030504030204" pitchFamily="34" charset="0"/>
                <a:cs typeface="Arial" panose="020B0604020202020204" pitchFamily="34" charset="0"/>
              </a:rPr>
              <a:t>Who is making complaints? </a:t>
            </a:r>
            <a:r>
              <a:rPr lang="en-AU" sz="1400" dirty="0">
                <a:solidFill>
                  <a:schemeClr val="accent3"/>
                </a:solidFill>
                <a:latin typeface="Arial Nova Light" panose="020B0304020202020204" pitchFamily="34" charset="0"/>
                <a:cs typeface="Arial" panose="020B0604020202020204" pitchFamily="34" charset="0"/>
              </a:rPr>
              <a:t>2019-20</a:t>
            </a:r>
          </a:p>
          <a:p>
            <a:pPr marL="0" marR="0" lvl="0" indent="0" algn="l" defTabSz="914400" rtl="0" eaLnBrk="1" fontAlgn="auto" latinLnBrk="0" hangingPunct="1">
              <a:lnSpc>
                <a:spcPct val="100000"/>
              </a:lnSpc>
              <a:spcBef>
                <a:spcPts val="0"/>
              </a:spcBef>
              <a:spcAft>
                <a:spcPts val="0"/>
              </a:spcAft>
              <a:buClrTx/>
              <a:buSzTx/>
              <a:buFontTx/>
              <a:buNone/>
              <a:tabLst/>
              <a:defRPr/>
            </a:pPr>
            <a:r>
              <a:rPr lang="en-AU" sz="1800" dirty="0">
                <a:solidFill>
                  <a:srgbClr val="052A39"/>
                </a:solidFill>
                <a:latin typeface="Arial Nova Light" panose="020B0304020202020204" pitchFamily="34" charset="0"/>
                <a:ea typeface="+mn-ea"/>
                <a:cs typeface="Arial" panose="020B0604020202020204" pitchFamily="34" charset="0"/>
              </a:rPr>
              <a:t>Complaints raised </a:t>
            </a:r>
            <a:r>
              <a:rPr kumimoji="0" lang="en-AU" sz="1800" b="0" i="0" u="none" strike="noStrike" kern="1200" cap="none" spc="0" normalizeH="0" baseline="0" noProof="0" dirty="0">
                <a:ln>
                  <a:noFill/>
                </a:ln>
                <a:solidFill>
                  <a:srgbClr val="052A39"/>
                </a:solidFill>
                <a:effectLst/>
                <a:uLnTx/>
                <a:uFillTx/>
                <a:latin typeface="Arial Nova Light" panose="020B0304020202020204" pitchFamily="34" charset="0"/>
                <a:ea typeface="+mn-ea"/>
                <a:cs typeface="Arial" panose="020B0604020202020204" pitchFamily="34" charset="0"/>
              </a:rPr>
              <a:t>about Goulburn Valley Health</a:t>
            </a:r>
            <a:endParaRPr kumimoji="0" lang="en-AU" sz="1600" b="0" i="0" u="none" strike="noStrike" kern="1200" cap="none" spc="0" normalizeH="0" baseline="0" noProof="0" dirty="0">
              <a:ln>
                <a:noFill/>
              </a:ln>
              <a:solidFill>
                <a:srgbClr val="052A39"/>
              </a:solidFill>
              <a:effectLst/>
              <a:uLnTx/>
              <a:uFillTx/>
              <a:latin typeface="Arial Nova Light" panose="020B0304020202020204" pitchFamily="34" charset="0"/>
              <a:ea typeface="+mn-ea"/>
              <a:cs typeface="Arial" panose="020B0604020202020204" pitchFamily="34" charset="0"/>
            </a:endParaRPr>
          </a:p>
        </p:txBody>
      </p:sp>
      <p:sp>
        <p:nvSpPr>
          <p:cNvPr id="24" name="Oval 23">
            <a:extLst>
              <a:ext uri="{FF2B5EF4-FFF2-40B4-BE49-F238E27FC236}">
                <a16:creationId xmlns:a16="http://schemas.microsoft.com/office/drawing/2014/main" id="{895944F8-F855-4A71-A879-C62188B3C168}"/>
              </a:ext>
            </a:extLst>
          </p:cNvPr>
          <p:cNvSpPr/>
          <p:nvPr/>
        </p:nvSpPr>
        <p:spPr>
          <a:xfrm>
            <a:off x="5596991" y="-41148"/>
            <a:ext cx="6940296" cy="6940296"/>
          </a:xfrm>
          <a:prstGeom prst="ellipse">
            <a:avLst/>
          </a:prstGeom>
          <a:solidFill>
            <a:srgbClr val="FFFFFF">
              <a:alpha val="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rstTxWarp prst="textArchUp">
              <a:avLst/>
            </a:prstTxWarp>
          </a:bodyPr>
          <a:lstStyle/>
          <a:p>
            <a:pPr algn="ctr"/>
            <a:r>
              <a:rPr lang="en-AU" sz="1300" dirty="0">
                <a:solidFill>
                  <a:schemeClr val="tx2">
                    <a:lumMod val="75000"/>
                    <a:lumOff val="25000"/>
                  </a:schemeClr>
                </a:solidFill>
                <a:latin typeface="Arial Rounded MT Bold" panose="020F0704030504030204" pitchFamily="34" charset="0"/>
              </a:rPr>
              <a:t>Complaints to Goulburn Valley Health</a:t>
            </a:r>
          </a:p>
        </p:txBody>
      </p:sp>
      <p:sp>
        <p:nvSpPr>
          <p:cNvPr id="25" name="Oval 24">
            <a:extLst>
              <a:ext uri="{FF2B5EF4-FFF2-40B4-BE49-F238E27FC236}">
                <a16:creationId xmlns:a16="http://schemas.microsoft.com/office/drawing/2014/main" id="{369D8D33-5DA1-4E73-B26D-22F885E2BBA3}"/>
              </a:ext>
            </a:extLst>
          </p:cNvPr>
          <p:cNvSpPr/>
          <p:nvPr/>
        </p:nvSpPr>
        <p:spPr>
          <a:xfrm>
            <a:off x="7807879" y="2119339"/>
            <a:ext cx="2533759" cy="2533759"/>
          </a:xfrm>
          <a:prstGeom prst="ellipse">
            <a:avLst/>
          </a:prstGeom>
          <a:solidFill>
            <a:srgbClr val="FFFFFF">
              <a:alpha val="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rstTxWarp prst="textArchUp">
              <a:avLst/>
            </a:prstTxWarp>
          </a:bodyPr>
          <a:lstStyle/>
          <a:p>
            <a:pPr algn="ctr"/>
            <a:r>
              <a:rPr lang="en-AU" sz="1300" dirty="0">
                <a:solidFill>
                  <a:schemeClr val="tx2">
                    <a:lumMod val="75000"/>
                    <a:lumOff val="25000"/>
                  </a:schemeClr>
                </a:solidFill>
                <a:latin typeface="Arial Rounded MT Bold" panose="020F0704030504030204" pitchFamily="34" charset="0"/>
              </a:rPr>
              <a:t>Complaints to MHCC</a:t>
            </a:r>
          </a:p>
        </p:txBody>
      </p:sp>
      <p:grpSp>
        <p:nvGrpSpPr>
          <p:cNvPr id="28" name="Group 27">
            <a:extLst>
              <a:ext uri="{FF2B5EF4-FFF2-40B4-BE49-F238E27FC236}">
                <a16:creationId xmlns:a16="http://schemas.microsoft.com/office/drawing/2014/main" id="{E75EFCBE-BEEB-47D3-A3FD-FC231C4ED2B4}"/>
              </a:ext>
            </a:extLst>
          </p:cNvPr>
          <p:cNvGrpSpPr/>
          <p:nvPr/>
        </p:nvGrpSpPr>
        <p:grpSpPr>
          <a:xfrm>
            <a:off x="6945965" y="5670170"/>
            <a:ext cx="4684060" cy="891794"/>
            <a:chOff x="123677" y="5470134"/>
            <a:chExt cx="4219486" cy="803344"/>
          </a:xfrm>
        </p:grpSpPr>
        <p:grpSp>
          <p:nvGrpSpPr>
            <p:cNvPr id="29" name="Group 28">
              <a:extLst>
                <a:ext uri="{FF2B5EF4-FFF2-40B4-BE49-F238E27FC236}">
                  <a16:creationId xmlns:a16="http://schemas.microsoft.com/office/drawing/2014/main" id="{95EA30C2-C6B7-4D67-B9A0-E56F27A864F1}"/>
                </a:ext>
              </a:extLst>
            </p:cNvPr>
            <p:cNvGrpSpPr/>
            <p:nvPr/>
          </p:nvGrpSpPr>
          <p:grpSpPr>
            <a:xfrm>
              <a:off x="198040" y="5470134"/>
              <a:ext cx="1687974" cy="236220"/>
              <a:chOff x="198040" y="5470134"/>
              <a:chExt cx="1687974" cy="236220"/>
            </a:xfrm>
          </p:grpSpPr>
          <p:sp>
            <p:nvSpPr>
              <p:cNvPr id="33" name="Oval 32">
                <a:extLst>
                  <a:ext uri="{FF2B5EF4-FFF2-40B4-BE49-F238E27FC236}">
                    <a16:creationId xmlns:a16="http://schemas.microsoft.com/office/drawing/2014/main" id="{F9B47C33-25B6-49BE-841D-27E3068318B2}"/>
                  </a:ext>
                </a:extLst>
              </p:cNvPr>
              <p:cNvSpPr/>
              <p:nvPr/>
            </p:nvSpPr>
            <p:spPr>
              <a:xfrm>
                <a:off x="369490" y="5508246"/>
                <a:ext cx="125810" cy="125810"/>
              </a:xfrm>
              <a:prstGeom prst="ellipse">
                <a:avLst/>
              </a:prstGeom>
              <a:solidFill>
                <a:srgbClr val="95DD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600">
                  <a:latin typeface="Arial Nova Light" panose="020B0304020202020204" pitchFamily="34" charset="0"/>
                </a:endParaRPr>
              </a:p>
            </p:txBody>
          </p:sp>
          <p:sp>
            <p:nvSpPr>
              <p:cNvPr id="34" name="Rectangle 33">
                <a:extLst>
                  <a:ext uri="{FF2B5EF4-FFF2-40B4-BE49-F238E27FC236}">
                    <a16:creationId xmlns:a16="http://schemas.microsoft.com/office/drawing/2014/main" id="{DCFBE20C-9535-4E6B-BF6D-39E1DA3D2A11}"/>
                  </a:ext>
                </a:extLst>
              </p:cNvPr>
              <p:cNvSpPr/>
              <p:nvPr/>
            </p:nvSpPr>
            <p:spPr>
              <a:xfrm>
                <a:off x="490683" y="5470134"/>
                <a:ext cx="1395331" cy="236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rIns="0" bIns="0" rtlCol="0" anchor="ctr"/>
              <a:lstStyle/>
              <a:p>
                <a:pPr>
                  <a:lnSpc>
                    <a:spcPct val="70000"/>
                  </a:lnSpc>
                </a:pPr>
                <a:r>
                  <a:rPr lang="en-AU" sz="1050" dirty="0">
                    <a:solidFill>
                      <a:schemeClr val="tx2">
                        <a:lumMod val="90000"/>
                        <a:lumOff val="10000"/>
                      </a:schemeClr>
                    </a:solidFill>
                    <a:latin typeface="Arial Nova Light" panose="020B0304020202020204" pitchFamily="34" charset="0"/>
                  </a:rPr>
                  <a:t>Consumer</a:t>
                </a:r>
              </a:p>
            </p:txBody>
          </p:sp>
          <p:sp>
            <p:nvSpPr>
              <p:cNvPr id="37" name="Oval 36">
                <a:extLst>
                  <a:ext uri="{FF2B5EF4-FFF2-40B4-BE49-F238E27FC236}">
                    <a16:creationId xmlns:a16="http://schemas.microsoft.com/office/drawing/2014/main" id="{03648D4F-3A15-4E5F-A241-D6C1DE9DB718}"/>
                  </a:ext>
                </a:extLst>
              </p:cNvPr>
              <p:cNvSpPr/>
              <p:nvPr/>
            </p:nvSpPr>
            <p:spPr>
              <a:xfrm>
                <a:off x="198040" y="5508246"/>
                <a:ext cx="125810" cy="125810"/>
              </a:xfrm>
              <a:prstGeom prst="ellipse">
                <a:avLst/>
              </a:prstGeom>
              <a:solidFill>
                <a:srgbClr val="23A5B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600">
                  <a:latin typeface="Arial Nova Light" panose="020B0304020202020204" pitchFamily="34" charset="0"/>
                </a:endParaRPr>
              </a:p>
            </p:txBody>
          </p:sp>
        </p:grpSp>
        <p:grpSp>
          <p:nvGrpSpPr>
            <p:cNvPr id="30" name="Group 29">
              <a:extLst>
                <a:ext uri="{FF2B5EF4-FFF2-40B4-BE49-F238E27FC236}">
                  <a16:creationId xmlns:a16="http://schemas.microsoft.com/office/drawing/2014/main" id="{D4394EF0-E6D8-4135-A331-B340F9DEFDD0}"/>
                </a:ext>
              </a:extLst>
            </p:cNvPr>
            <p:cNvGrpSpPr/>
            <p:nvPr/>
          </p:nvGrpSpPr>
          <p:grpSpPr>
            <a:xfrm>
              <a:off x="123677" y="5654891"/>
              <a:ext cx="4219486" cy="618587"/>
              <a:chOff x="123677" y="5364505"/>
              <a:chExt cx="4219486" cy="618587"/>
            </a:xfrm>
          </p:grpSpPr>
          <p:sp>
            <p:nvSpPr>
              <p:cNvPr id="31" name="Oval 30">
                <a:extLst>
                  <a:ext uri="{FF2B5EF4-FFF2-40B4-BE49-F238E27FC236}">
                    <a16:creationId xmlns:a16="http://schemas.microsoft.com/office/drawing/2014/main" id="{D2DCAA00-38C5-4A73-B566-052648D5FA06}"/>
                  </a:ext>
                </a:extLst>
              </p:cNvPr>
              <p:cNvSpPr/>
              <p:nvPr/>
            </p:nvSpPr>
            <p:spPr>
              <a:xfrm>
                <a:off x="369490" y="5411197"/>
                <a:ext cx="125810" cy="125810"/>
              </a:xfrm>
              <a:prstGeom prst="ellipse">
                <a:avLst/>
              </a:prstGeom>
              <a:solidFill>
                <a:srgbClr val="AED8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600">
                  <a:latin typeface="Arial Nova Light" panose="020B0304020202020204" pitchFamily="34" charset="0"/>
                </a:endParaRPr>
              </a:p>
            </p:txBody>
          </p:sp>
          <p:sp>
            <p:nvSpPr>
              <p:cNvPr id="32" name="Rectangle 31">
                <a:extLst>
                  <a:ext uri="{FF2B5EF4-FFF2-40B4-BE49-F238E27FC236}">
                    <a16:creationId xmlns:a16="http://schemas.microsoft.com/office/drawing/2014/main" id="{8E8F248A-AC05-450A-BD94-841E9DAFCB49}"/>
                  </a:ext>
                </a:extLst>
              </p:cNvPr>
              <p:cNvSpPr/>
              <p:nvPr/>
            </p:nvSpPr>
            <p:spPr>
              <a:xfrm>
                <a:off x="490683" y="5364505"/>
                <a:ext cx="1466562" cy="236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rIns="0" bIns="0" rtlCol="0" anchor="ctr"/>
              <a:lstStyle/>
              <a:p>
                <a:pPr>
                  <a:lnSpc>
                    <a:spcPct val="70000"/>
                  </a:lnSpc>
                </a:pPr>
                <a:r>
                  <a:rPr lang="en-AU" sz="1050" dirty="0">
                    <a:solidFill>
                      <a:schemeClr val="tx2">
                        <a:lumMod val="90000"/>
                        <a:lumOff val="10000"/>
                      </a:schemeClr>
                    </a:solidFill>
                    <a:latin typeface="Arial Nova Light" panose="020B0304020202020204" pitchFamily="34" charset="0"/>
                  </a:rPr>
                  <a:t>Family member/carer</a:t>
                </a:r>
              </a:p>
            </p:txBody>
          </p:sp>
          <p:sp>
            <p:nvSpPr>
              <p:cNvPr id="35" name="Oval 34">
                <a:extLst>
                  <a:ext uri="{FF2B5EF4-FFF2-40B4-BE49-F238E27FC236}">
                    <a16:creationId xmlns:a16="http://schemas.microsoft.com/office/drawing/2014/main" id="{D8BDAE70-375A-4ACF-8FA1-CEC312CE7F40}"/>
                  </a:ext>
                </a:extLst>
              </p:cNvPr>
              <p:cNvSpPr/>
              <p:nvPr/>
            </p:nvSpPr>
            <p:spPr>
              <a:xfrm>
                <a:off x="369490" y="5598404"/>
                <a:ext cx="125810" cy="125810"/>
              </a:xfrm>
              <a:prstGeom prst="ellipse">
                <a:avLst/>
              </a:prstGeom>
              <a:solidFill>
                <a:srgbClr val="A6A6A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600">
                  <a:latin typeface="Arial Nova Light" panose="020B0304020202020204" pitchFamily="34" charset="0"/>
                </a:endParaRPr>
              </a:p>
            </p:txBody>
          </p:sp>
          <p:sp>
            <p:nvSpPr>
              <p:cNvPr id="36" name="Rectangle 35">
                <a:extLst>
                  <a:ext uri="{FF2B5EF4-FFF2-40B4-BE49-F238E27FC236}">
                    <a16:creationId xmlns:a16="http://schemas.microsoft.com/office/drawing/2014/main" id="{43BC8F91-ED9A-4FAA-92C3-CA3093B60F21}"/>
                  </a:ext>
                </a:extLst>
              </p:cNvPr>
              <p:cNvSpPr/>
              <p:nvPr/>
            </p:nvSpPr>
            <p:spPr>
              <a:xfrm>
                <a:off x="490683" y="5560292"/>
                <a:ext cx="1466562" cy="236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rIns="0" bIns="0" rtlCol="0" anchor="ctr"/>
              <a:lstStyle/>
              <a:p>
                <a:pPr>
                  <a:lnSpc>
                    <a:spcPct val="70000"/>
                  </a:lnSpc>
                </a:pPr>
                <a:r>
                  <a:rPr lang="en-AU" sz="1050" dirty="0">
                    <a:solidFill>
                      <a:schemeClr val="tx2">
                        <a:lumMod val="90000"/>
                        <a:lumOff val="10000"/>
                      </a:schemeClr>
                    </a:solidFill>
                    <a:latin typeface="Arial Nova Light" panose="020B0304020202020204" pitchFamily="34" charset="0"/>
                  </a:rPr>
                  <a:t>Other</a:t>
                </a:r>
              </a:p>
            </p:txBody>
          </p:sp>
          <p:sp>
            <p:nvSpPr>
              <p:cNvPr id="38" name="Oval 37">
                <a:extLst>
                  <a:ext uri="{FF2B5EF4-FFF2-40B4-BE49-F238E27FC236}">
                    <a16:creationId xmlns:a16="http://schemas.microsoft.com/office/drawing/2014/main" id="{8529E80D-2085-4660-9E1B-3E9B00D8DF2B}"/>
                  </a:ext>
                </a:extLst>
              </p:cNvPr>
              <p:cNvSpPr/>
              <p:nvPr/>
            </p:nvSpPr>
            <p:spPr>
              <a:xfrm>
                <a:off x="198040" y="5411197"/>
                <a:ext cx="125810" cy="125810"/>
              </a:xfrm>
              <a:prstGeom prst="ellipse">
                <a:avLst/>
              </a:prstGeom>
              <a:solidFill>
                <a:srgbClr val="75B1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600">
                  <a:latin typeface="Arial Nova Light" panose="020B0304020202020204" pitchFamily="34" charset="0"/>
                </a:endParaRPr>
              </a:p>
            </p:txBody>
          </p:sp>
          <p:sp>
            <p:nvSpPr>
              <p:cNvPr id="39" name="Oval 38">
                <a:extLst>
                  <a:ext uri="{FF2B5EF4-FFF2-40B4-BE49-F238E27FC236}">
                    <a16:creationId xmlns:a16="http://schemas.microsoft.com/office/drawing/2014/main" id="{6AEAE89F-95C4-474F-8DD2-AA2AAB79DEA5}"/>
                  </a:ext>
                </a:extLst>
              </p:cNvPr>
              <p:cNvSpPr/>
              <p:nvPr/>
            </p:nvSpPr>
            <p:spPr>
              <a:xfrm>
                <a:off x="198040" y="5598404"/>
                <a:ext cx="125810" cy="125810"/>
              </a:xfrm>
              <a:prstGeom prst="ellipse">
                <a:avLst/>
              </a:prstGeom>
              <a:solidFill>
                <a:srgbClr val="59595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600">
                  <a:latin typeface="Arial Nova Light" panose="020B0304020202020204" pitchFamily="34" charset="0"/>
                </a:endParaRPr>
              </a:p>
            </p:txBody>
          </p:sp>
          <p:sp>
            <p:nvSpPr>
              <p:cNvPr id="49" name="Rectangle 48">
                <a:extLst>
                  <a:ext uri="{FF2B5EF4-FFF2-40B4-BE49-F238E27FC236}">
                    <a16:creationId xmlns:a16="http://schemas.microsoft.com/office/drawing/2014/main" id="{62CA1E46-01CF-410A-8065-182A6C164F37}"/>
                  </a:ext>
                </a:extLst>
              </p:cNvPr>
              <p:cNvSpPr/>
              <p:nvPr/>
            </p:nvSpPr>
            <p:spPr>
              <a:xfrm>
                <a:off x="123677" y="5746872"/>
                <a:ext cx="4219486" cy="236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rIns="0" bIns="0" rtlCol="0" anchor="ctr"/>
              <a:lstStyle/>
              <a:p>
                <a:pPr>
                  <a:lnSpc>
                    <a:spcPct val="70000"/>
                  </a:lnSpc>
                </a:pPr>
                <a:r>
                  <a:rPr lang="en-AU" sz="900" dirty="0">
                    <a:solidFill>
                      <a:schemeClr val="tx2">
                        <a:lumMod val="90000"/>
                        <a:lumOff val="10000"/>
                      </a:schemeClr>
                    </a:solidFill>
                    <a:latin typeface="Arial Nova Light" panose="020B0304020202020204" pitchFamily="34" charset="0"/>
                  </a:rPr>
                  <a:t>Note: this graphic does not include complaints where the complainant status was unknown.</a:t>
                </a:r>
              </a:p>
            </p:txBody>
          </p:sp>
        </p:grpSp>
      </p:grpSp>
      <p:sp>
        <p:nvSpPr>
          <p:cNvPr id="42" name="TextBox 41">
            <a:extLst>
              <a:ext uri="{FF2B5EF4-FFF2-40B4-BE49-F238E27FC236}">
                <a16:creationId xmlns:a16="http://schemas.microsoft.com/office/drawing/2014/main" id="{12FCE8F7-4DC7-417F-A76F-D25E22BC09AC}"/>
              </a:ext>
            </a:extLst>
          </p:cNvPr>
          <p:cNvSpPr txBox="1"/>
          <p:nvPr/>
        </p:nvSpPr>
        <p:spPr>
          <a:xfrm>
            <a:off x="406564" y="1312198"/>
            <a:ext cx="5689436" cy="2355068"/>
          </a:xfrm>
          <a:prstGeom prst="rect">
            <a:avLst/>
          </a:prstGeom>
          <a:noFill/>
        </p:spPr>
        <p:txBody>
          <a:bodyPr wrap="square">
            <a:spAutoFit/>
          </a:bodyPr>
          <a:lstStyle/>
          <a:p>
            <a:pPr marL="342900" indent="-342900" algn="l">
              <a:lnSpc>
                <a:spcPct val="110000"/>
              </a:lnSpc>
              <a:spcBef>
                <a:spcPts val="600"/>
              </a:spcBef>
              <a:spcAft>
                <a:spcPts val="600"/>
              </a:spcAft>
              <a:buFont typeface="Arial" panose="020B0604020202020204" pitchFamily="34" charset="0"/>
              <a:buChar char="•"/>
            </a:pPr>
            <a:r>
              <a:rPr lang="en-US" dirty="0">
                <a:solidFill>
                  <a:schemeClr val="accent3"/>
                </a:solidFill>
                <a:latin typeface="Arial Nova Light" panose="020B0304020202020204" pitchFamily="34" charset="0"/>
                <a:cs typeface="Arial" panose="020B0604020202020204" pitchFamily="34" charset="0"/>
              </a:rPr>
              <a:t>The proportion of different groups who made complaints to the MHCC about Goulburn Valley Health was broadly consistent with the sector, with consumers making most complaints, followed by family members/carers.</a:t>
            </a:r>
          </a:p>
          <a:p>
            <a:pPr marL="342900" indent="-342900" algn="l">
              <a:lnSpc>
                <a:spcPct val="110000"/>
              </a:lnSpc>
              <a:spcBef>
                <a:spcPts val="600"/>
              </a:spcBef>
              <a:spcAft>
                <a:spcPts val="600"/>
              </a:spcAft>
              <a:buFont typeface="Arial" panose="020B0604020202020204" pitchFamily="34" charset="0"/>
              <a:buChar char="•"/>
            </a:pPr>
            <a:r>
              <a:rPr lang="en-US" dirty="0">
                <a:solidFill>
                  <a:schemeClr val="accent3"/>
                </a:solidFill>
                <a:latin typeface="Arial Nova Light" panose="020B0304020202020204" pitchFamily="34" charset="0"/>
                <a:cs typeface="Arial" panose="020B0604020202020204" pitchFamily="34" charset="0"/>
              </a:rPr>
              <a:t>Similarly, in direct complaints to Goulburn Valley Health, consumers made the most complaints.</a:t>
            </a:r>
          </a:p>
        </p:txBody>
      </p:sp>
      <p:graphicFrame>
        <p:nvGraphicFramePr>
          <p:cNvPr id="20" name="Chart 19">
            <a:extLst>
              <a:ext uri="{FF2B5EF4-FFF2-40B4-BE49-F238E27FC236}">
                <a16:creationId xmlns:a16="http://schemas.microsoft.com/office/drawing/2014/main" id="{F4079EF6-5C7E-4F55-940E-D9CDA6A4F449}"/>
              </a:ext>
            </a:extLst>
          </p:cNvPr>
          <p:cNvGraphicFramePr>
            <a:graphicFrameLocks/>
          </p:cNvGraphicFramePr>
          <p:nvPr>
            <p:extLst>
              <p:ext uri="{D42A27DB-BD31-4B8C-83A1-F6EECF244321}">
                <p14:modId xmlns:p14="http://schemas.microsoft.com/office/powerpoint/2010/main" val="1230702583"/>
              </p:ext>
            </p:extLst>
          </p:nvPr>
        </p:nvGraphicFramePr>
        <p:xfrm>
          <a:off x="6492479" y="925602"/>
          <a:ext cx="5137546" cy="4842514"/>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70856397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accent2"/>
        </a:solidFill>
        <a:effectLst/>
      </p:bgPr>
    </p:bg>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6996E139-B72F-4001-AD28-F9162DE0730C}"/>
              </a:ext>
            </a:extLst>
          </p:cNvPr>
          <p:cNvGrpSpPr/>
          <p:nvPr/>
        </p:nvGrpSpPr>
        <p:grpSpPr>
          <a:xfrm>
            <a:off x="5339457" y="1915914"/>
            <a:ext cx="1513086" cy="1513086"/>
            <a:chOff x="4377077" y="1987623"/>
            <a:chExt cx="759214" cy="759214"/>
          </a:xfrm>
        </p:grpSpPr>
        <p:sp>
          <p:nvSpPr>
            <p:cNvPr id="3" name="Oval 2">
              <a:extLst>
                <a:ext uri="{FF2B5EF4-FFF2-40B4-BE49-F238E27FC236}">
                  <a16:creationId xmlns:a16="http://schemas.microsoft.com/office/drawing/2014/main" id="{A0963D7B-58E7-41C9-B6F4-4EE55D5B8B80}"/>
                </a:ext>
              </a:extLst>
            </p:cNvPr>
            <p:cNvSpPr/>
            <p:nvPr/>
          </p:nvSpPr>
          <p:spPr>
            <a:xfrm>
              <a:off x="4377077" y="1987623"/>
              <a:ext cx="759214" cy="759214"/>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4" name="Graphic 3">
              <a:extLst>
                <a:ext uri="{FF2B5EF4-FFF2-40B4-BE49-F238E27FC236}">
                  <a16:creationId xmlns:a16="http://schemas.microsoft.com/office/drawing/2014/main" id="{3B7A6BF1-2A80-4F71-B157-3D53ECC62D4C}"/>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4517505" y="2128051"/>
              <a:ext cx="478358" cy="478358"/>
            </a:xfrm>
            <a:prstGeom prst="rect">
              <a:avLst/>
            </a:prstGeom>
          </p:spPr>
        </p:pic>
      </p:grpSp>
      <p:sp>
        <p:nvSpPr>
          <p:cNvPr id="5" name="TextBox 4">
            <a:extLst>
              <a:ext uri="{FF2B5EF4-FFF2-40B4-BE49-F238E27FC236}">
                <a16:creationId xmlns:a16="http://schemas.microsoft.com/office/drawing/2014/main" id="{DC0634C4-2C99-447C-B59B-DAAC9B0C130B}"/>
              </a:ext>
            </a:extLst>
          </p:cNvPr>
          <p:cNvSpPr txBox="1"/>
          <p:nvPr/>
        </p:nvSpPr>
        <p:spPr>
          <a:xfrm>
            <a:off x="3895725" y="3708868"/>
            <a:ext cx="4400550" cy="1455182"/>
          </a:xfrm>
          <a:prstGeom prst="rect">
            <a:avLst/>
          </a:prstGeom>
          <a:noFill/>
        </p:spPr>
        <p:txBody>
          <a:bodyPr wrap="square" anchor="ctr">
            <a:noAutofit/>
          </a:bodyPr>
          <a:lstStyle/>
          <a:p>
            <a:pPr algn="ctr">
              <a:lnSpc>
                <a:spcPct val="85000"/>
              </a:lnSpc>
            </a:pPr>
            <a:r>
              <a:rPr lang="en-AU" sz="4400" dirty="0">
                <a:solidFill>
                  <a:schemeClr val="bg1"/>
                </a:solidFill>
                <a:latin typeface="Arial Rounded MT Bold" panose="020F0704030504030204" pitchFamily="34" charset="0"/>
              </a:rPr>
              <a:t>Issues raised in complaints</a:t>
            </a:r>
          </a:p>
        </p:txBody>
      </p:sp>
    </p:spTree>
    <p:extLst>
      <p:ext uri="{BB962C8B-B14F-4D97-AF65-F5344CB8AC3E}">
        <p14:creationId xmlns:p14="http://schemas.microsoft.com/office/powerpoint/2010/main" val="138877689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6A58D90E-3081-46FA-9C68-3A6F16D9EC6B}"/>
              </a:ext>
            </a:extLst>
          </p:cNvPr>
          <p:cNvGrpSpPr/>
          <p:nvPr/>
        </p:nvGrpSpPr>
        <p:grpSpPr>
          <a:xfrm>
            <a:off x="7927089" y="2567541"/>
            <a:ext cx="3548823" cy="3663211"/>
            <a:chOff x="7927089" y="1516149"/>
            <a:chExt cx="3548823" cy="3663211"/>
          </a:xfrm>
        </p:grpSpPr>
        <p:sp>
          <p:nvSpPr>
            <p:cNvPr id="6" name="Title 1">
              <a:extLst>
                <a:ext uri="{FF2B5EF4-FFF2-40B4-BE49-F238E27FC236}">
                  <a16:creationId xmlns:a16="http://schemas.microsoft.com/office/drawing/2014/main" id="{7F8C37AF-5655-49EC-B38C-DC889A8726E1}"/>
                </a:ext>
              </a:extLst>
            </p:cNvPr>
            <p:cNvSpPr txBox="1">
              <a:spLocks/>
            </p:cNvSpPr>
            <p:nvPr/>
          </p:nvSpPr>
          <p:spPr>
            <a:xfrm>
              <a:off x="7927089" y="2041845"/>
              <a:ext cx="3548822" cy="3137515"/>
            </a:xfrm>
            <a:prstGeom prst="rect">
              <a:avLst/>
            </a:prstGeom>
            <a:solidFill>
              <a:schemeClr val="bg1">
                <a:lumMod val="95000"/>
              </a:schemeClr>
            </a:solidFill>
          </p:spPr>
          <p:txBody>
            <a:bodyPr vert="horz" lIns="91440" tIns="180000" rIns="91440" bIns="45720" rtlCol="0" anchor="t">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spcBef>
                  <a:spcPts val="600"/>
                </a:spcBef>
                <a:spcAft>
                  <a:spcPts val="600"/>
                </a:spcAft>
              </a:pPr>
              <a:r>
                <a:rPr lang="en-US" sz="1800" b="1" dirty="0">
                  <a:solidFill>
                    <a:schemeClr val="accent3"/>
                  </a:solidFill>
                  <a:latin typeface="Arial Nova Light" panose="020B0304020202020204" pitchFamily="34" charset="0"/>
                  <a:cs typeface="Arial" panose="020B0604020202020204" pitchFamily="34" charset="0"/>
                </a:rPr>
                <a:t>Level 3</a:t>
              </a:r>
              <a:r>
                <a:rPr lang="en-US" sz="1800" dirty="0">
                  <a:solidFill>
                    <a:schemeClr val="accent3"/>
                  </a:solidFill>
                  <a:latin typeface="Arial Nova Light" panose="020B0304020202020204" pitchFamily="34" charset="0"/>
                  <a:cs typeface="Arial" panose="020B0604020202020204" pitchFamily="34" charset="0"/>
                </a:rPr>
                <a:t> issues further break down Level 2 issues.</a:t>
              </a:r>
            </a:p>
            <a:p>
              <a:pPr algn="l">
                <a:spcBef>
                  <a:spcPts val="600"/>
                </a:spcBef>
                <a:spcAft>
                  <a:spcPts val="600"/>
                </a:spcAft>
              </a:pPr>
              <a:r>
                <a:rPr lang="en-US" sz="1800" dirty="0">
                  <a:solidFill>
                    <a:schemeClr val="accent3"/>
                  </a:solidFill>
                  <a:latin typeface="Arial Nova Light" panose="020B0304020202020204" pitchFamily="34" charset="0"/>
                  <a:cs typeface="Arial" panose="020B0604020202020204" pitchFamily="34" charset="0"/>
                </a:rPr>
                <a:t>For example, the Level 2 category </a:t>
              </a:r>
              <a:r>
                <a:rPr lang="en-US" sz="1800" b="1" dirty="0">
                  <a:solidFill>
                    <a:schemeClr val="accent3"/>
                  </a:solidFill>
                  <a:latin typeface="Arial Nova Light" panose="020B0304020202020204" pitchFamily="34" charset="0"/>
                  <a:cs typeface="Arial" panose="020B0604020202020204" pitchFamily="34" charset="0"/>
                </a:rPr>
                <a:t>Medication Error</a:t>
              </a:r>
              <a:r>
                <a:rPr lang="en-US" sz="1800" dirty="0">
                  <a:solidFill>
                    <a:schemeClr val="accent3"/>
                  </a:solidFill>
                  <a:latin typeface="Arial Nova Light" panose="020B0304020202020204" pitchFamily="34" charset="0"/>
                  <a:cs typeface="Arial" panose="020B0604020202020204" pitchFamily="34" charset="0"/>
                </a:rPr>
                <a:t> includes the following Level 3 issues:</a:t>
              </a:r>
            </a:p>
            <a:p>
              <a:pPr marL="342900" indent="-257175" algn="l">
                <a:spcBef>
                  <a:spcPts val="600"/>
                </a:spcBef>
                <a:spcAft>
                  <a:spcPts val="600"/>
                </a:spcAft>
                <a:buFont typeface="Arial" panose="020B0604020202020204" pitchFamily="34" charset="0"/>
                <a:buChar char="•"/>
              </a:pPr>
              <a:r>
                <a:rPr lang="en-US" sz="1800" dirty="0">
                  <a:solidFill>
                    <a:schemeClr val="accent3"/>
                  </a:solidFill>
                  <a:latin typeface="Arial Nova Light" panose="020B0304020202020204" pitchFamily="34" charset="0"/>
                  <a:cs typeface="Arial" panose="020B0604020202020204" pitchFamily="34" charset="0"/>
                </a:rPr>
                <a:t>wrong medication or dose</a:t>
              </a:r>
            </a:p>
            <a:p>
              <a:pPr marL="342900" indent="-257175" algn="l">
                <a:spcBef>
                  <a:spcPts val="600"/>
                </a:spcBef>
                <a:spcAft>
                  <a:spcPts val="600"/>
                </a:spcAft>
                <a:buFont typeface="Arial" panose="020B0604020202020204" pitchFamily="34" charset="0"/>
                <a:buChar char="•"/>
              </a:pPr>
              <a:r>
                <a:rPr lang="en-US" sz="1800" dirty="0">
                  <a:solidFill>
                    <a:schemeClr val="accent3"/>
                  </a:solidFill>
                  <a:latin typeface="Arial Nova Light" panose="020B0304020202020204" pitchFamily="34" charset="0"/>
                  <a:cs typeface="Arial" panose="020B0604020202020204" pitchFamily="34" charset="0"/>
                </a:rPr>
                <a:t>wrong prescription</a:t>
              </a:r>
            </a:p>
            <a:p>
              <a:pPr marL="342900" indent="-257175" algn="l">
                <a:spcBef>
                  <a:spcPts val="600"/>
                </a:spcBef>
                <a:spcAft>
                  <a:spcPts val="600"/>
                </a:spcAft>
                <a:buFont typeface="Arial" panose="020B0604020202020204" pitchFamily="34" charset="0"/>
                <a:buChar char="•"/>
              </a:pPr>
              <a:r>
                <a:rPr lang="en-US" sz="1800" dirty="0">
                  <a:solidFill>
                    <a:schemeClr val="accent3"/>
                  </a:solidFill>
                  <a:latin typeface="Arial Nova Light" panose="020B0304020202020204" pitchFamily="34" charset="0"/>
                  <a:cs typeface="Arial" panose="020B0604020202020204" pitchFamily="34" charset="0"/>
                </a:rPr>
                <a:t>known allergy/reaction not considered</a:t>
              </a:r>
            </a:p>
            <a:p>
              <a:pPr algn="l">
                <a:spcBef>
                  <a:spcPts val="600"/>
                </a:spcBef>
                <a:spcAft>
                  <a:spcPts val="600"/>
                </a:spcAft>
              </a:pPr>
              <a:endParaRPr lang="en-US" sz="1800" dirty="0">
                <a:solidFill>
                  <a:schemeClr val="accent3"/>
                </a:solidFill>
                <a:latin typeface="Arial Nova Light" panose="020B0304020202020204" pitchFamily="34" charset="0"/>
                <a:cs typeface="Arial" panose="020B0604020202020204" pitchFamily="34" charset="0"/>
              </a:endParaRPr>
            </a:p>
          </p:txBody>
        </p:sp>
        <p:sp>
          <p:nvSpPr>
            <p:cNvPr id="10" name="Rectangle 9">
              <a:extLst>
                <a:ext uri="{FF2B5EF4-FFF2-40B4-BE49-F238E27FC236}">
                  <a16:creationId xmlns:a16="http://schemas.microsoft.com/office/drawing/2014/main" id="{78438DD0-AF21-4E48-9E3F-66C9A5E6EF1C}"/>
                </a:ext>
              </a:extLst>
            </p:cNvPr>
            <p:cNvSpPr/>
            <p:nvPr/>
          </p:nvSpPr>
          <p:spPr>
            <a:xfrm>
              <a:off x="7927090" y="1516149"/>
              <a:ext cx="3548822" cy="525696"/>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AU" sz="2400" b="1" dirty="0">
                  <a:latin typeface="Arial Rounded MT Bold" panose="020F0704030504030204" pitchFamily="34" charset="0"/>
                </a:rPr>
                <a:t>Level 3</a:t>
              </a:r>
            </a:p>
          </p:txBody>
        </p:sp>
        <p:sp>
          <p:nvSpPr>
            <p:cNvPr id="23" name="Freeform: Shape 22">
              <a:extLst>
                <a:ext uri="{FF2B5EF4-FFF2-40B4-BE49-F238E27FC236}">
                  <a16:creationId xmlns:a16="http://schemas.microsoft.com/office/drawing/2014/main" id="{7275CCA2-244E-4DCC-8258-CC9E137D2CF1}"/>
                </a:ext>
              </a:extLst>
            </p:cNvPr>
            <p:cNvSpPr/>
            <p:nvPr/>
          </p:nvSpPr>
          <p:spPr>
            <a:xfrm>
              <a:off x="11031249" y="1752007"/>
              <a:ext cx="293121" cy="85024"/>
            </a:xfrm>
            <a:custGeom>
              <a:avLst/>
              <a:gdLst>
                <a:gd name="connsiteX0" fmla="*/ 328136 w 394049"/>
                <a:gd name="connsiteY0" fmla="*/ 0 h 114300"/>
                <a:gd name="connsiteX1" fmla="*/ 65913 w 394049"/>
                <a:gd name="connsiteY1" fmla="*/ 0 h 114300"/>
                <a:gd name="connsiteX2" fmla="*/ 0 w 394049"/>
                <a:gd name="connsiteY2" fmla="*/ 114300 h 114300"/>
                <a:gd name="connsiteX3" fmla="*/ 394049 w 394049"/>
                <a:gd name="connsiteY3" fmla="*/ 114300 h 114300"/>
                <a:gd name="connsiteX4" fmla="*/ 328136 w 394049"/>
                <a:gd name="connsiteY4" fmla="*/ 0 h 1143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94049" h="114300">
                  <a:moveTo>
                    <a:pt x="328136" y="0"/>
                  </a:moveTo>
                  <a:lnTo>
                    <a:pt x="65913" y="0"/>
                  </a:lnTo>
                  <a:lnTo>
                    <a:pt x="0" y="114300"/>
                  </a:lnTo>
                  <a:lnTo>
                    <a:pt x="394049" y="114300"/>
                  </a:lnTo>
                  <a:lnTo>
                    <a:pt x="328136" y="0"/>
                  </a:lnTo>
                  <a:close/>
                </a:path>
              </a:pathLst>
            </a:custGeom>
            <a:solidFill>
              <a:srgbClr val="FFFFFF">
                <a:alpha val="30196"/>
              </a:srgbClr>
            </a:solidFill>
            <a:ln w="9525" cap="flat">
              <a:noFill/>
              <a:prstDash val="solid"/>
              <a:miter/>
            </a:ln>
          </p:spPr>
          <p:txBody>
            <a:bodyPr rtlCol="0" anchor="ctr"/>
            <a:lstStyle/>
            <a:p>
              <a:endParaRPr lang="en-AU"/>
            </a:p>
          </p:txBody>
        </p:sp>
        <p:sp>
          <p:nvSpPr>
            <p:cNvPr id="24" name="Freeform: Shape 23">
              <a:extLst>
                <a:ext uri="{FF2B5EF4-FFF2-40B4-BE49-F238E27FC236}">
                  <a16:creationId xmlns:a16="http://schemas.microsoft.com/office/drawing/2014/main" id="{3BE98AAE-1A00-4AEF-A3C5-A18DFDF727BE}"/>
                </a:ext>
              </a:extLst>
            </p:cNvPr>
            <p:cNvSpPr/>
            <p:nvPr/>
          </p:nvSpPr>
          <p:spPr>
            <a:xfrm>
              <a:off x="11096647" y="1583092"/>
              <a:ext cx="162325" cy="140573"/>
            </a:xfrm>
            <a:custGeom>
              <a:avLst/>
              <a:gdLst>
                <a:gd name="connsiteX0" fmla="*/ 109061 w 218217"/>
                <a:gd name="connsiteY0" fmla="*/ 0 h 188976"/>
                <a:gd name="connsiteX1" fmla="*/ 0 w 218217"/>
                <a:gd name="connsiteY1" fmla="*/ 188976 h 188976"/>
                <a:gd name="connsiteX2" fmla="*/ 218218 w 218217"/>
                <a:gd name="connsiteY2" fmla="*/ 188976 h 188976"/>
                <a:gd name="connsiteX3" fmla="*/ 109061 w 218217"/>
                <a:gd name="connsiteY3" fmla="*/ 0 h 188976"/>
              </a:gdLst>
              <a:ahLst/>
              <a:cxnLst>
                <a:cxn ang="0">
                  <a:pos x="connsiteX0" y="connsiteY0"/>
                </a:cxn>
                <a:cxn ang="0">
                  <a:pos x="connsiteX1" y="connsiteY1"/>
                </a:cxn>
                <a:cxn ang="0">
                  <a:pos x="connsiteX2" y="connsiteY2"/>
                </a:cxn>
                <a:cxn ang="0">
                  <a:pos x="connsiteX3" y="connsiteY3"/>
                </a:cxn>
              </a:cxnLst>
              <a:rect l="l" t="t" r="r" b="b"/>
              <a:pathLst>
                <a:path w="218217" h="188976">
                  <a:moveTo>
                    <a:pt x="109061" y="0"/>
                  </a:moveTo>
                  <a:lnTo>
                    <a:pt x="0" y="188976"/>
                  </a:lnTo>
                  <a:lnTo>
                    <a:pt x="218218" y="188976"/>
                  </a:lnTo>
                  <a:lnTo>
                    <a:pt x="109061" y="0"/>
                  </a:lnTo>
                  <a:close/>
                </a:path>
              </a:pathLst>
            </a:custGeom>
            <a:solidFill>
              <a:srgbClr val="FFFFFF">
                <a:alpha val="30196"/>
              </a:srgbClr>
            </a:solidFill>
            <a:ln w="9525"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endParaRPr lang="en-AU"/>
            </a:p>
          </p:txBody>
        </p:sp>
        <p:sp>
          <p:nvSpPr>
            <p:cNvPr id="25" name="Freeform: Shape 24">
              <a:extLst>
                <a:ext uri="{FF2B5EF4-FFF2-40B4-BE49-F238E27FC236}">
                  <a16:creationId xmlns:a16="http://schemas.microsoft.com/office/drawing/2014/main" id="{DC3B76EF-FCB5-4FD5-8ADB-B47F30BA46D1}"/>
                </a:ext>
              </a:extLst>
            </p:cNvPr>
            <p:cNvSpPr/>
            <p:nvPr/>
          </p:nvSpPr>
          <p:spPr>
            <a:xfrm>
              <a:off x="10965780" y="1865373"/>
              <a:ext cx="424058" cy="85024"/>
            </a:xfrm>
            <a:custGeom>
              <a:avLst/>
              <a:gdLst>
                <a:gd name="connsiteX0" fmla="*/ 504063 w 570071"/>
                <a:gd name="connsiteY0" fmla="*/ 0 h 114300"/>
                <a:gd name="connsiteX1" fmla="*/ 66008 w 570071"/>
                <a:gd name="connsiteY1" fmla="*/ 0 h 114300"/>
                <a:gd name="connsiteX2" fmla="*/ 0 w 570071"/>
                <a:gd name="connsiteY2" fmla="*/ 114300 h 114300"/>
                <a:gd name="connsiteX3" fmla="*/ 570071 w 570071"/>
                <a:gd name="connsiteY3" fmla="*/ 114300 h 114300"/>
                <a:gd name="connsiteX4" fmla="*/ 504063 w 570071"/>
                <a:gd name="connsiteY4" fmla="*/ 0 h 1143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70071" h="114300">
                  <a:moveTo>
                    <a:pt x="504063" y="0"/>
                  </a:moveTo>
                  <a:lnTo>
                    <a:pt x="66008" y="0"/>
                  </a:lnTo>
                  <a:lnTo>
                    <a:pt x="0" y="114300"/>
                  </a:lnTo>
                  <a:lnTo>
                    <a:pt x="570071" y="114300"/>
                  </a:lnTo>
                  <a:lnTo>
                    <a:pt x="504063" y="0"/>
                  </a:lnTo>
                  <a:close/>
                </a:path>
              </a:pathLst>
            </a:custGeom>
            <a:solidFill>
              <a:schemeClr val="bg1"/>
            </a:solidFill>
            <a:ln w="9525"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endParaRPr lang="en-AU"/>
            </a:p>
          </p:txBody>
        </p:sp>
      </p:grpSp>
      <p:sp>
        <p:nvSpPr>
          <p:cNvPr id="32" name="Arrow: Bent-Up 31">
            <a:extLst>
              <a:ext uri="{FF2B5EF4-FFF2-40B4-BE49-F238E27FC236}">
                <a16:creationId xmlns:a16="http://schemas.microsoft.com/office/drawing/2014/main" id="{60D18AFC-5073-450F-9EF1-5F919EB102C3}"/>
              </a:ext>
            </a:extLst>
          </p:cNvPr>
          <p:cNvSpPr/>
          <p:nvPr/>
        </p:nvSpPr>
        <p:spPr>
          <a:xfrm flipV="1">
            <a:off x="7787414" y="2092978"/>
            <a:ext cx="659840" cy="567604"/>
          </a:xfrm>
          <a:custGeom>
            <a:avLst/>
            <a:gdLst>
              <a:gd name="connsiteX0" fmla="*/ 0 w 659840"/>
              <a:gd name="connsiteY0" fmla="*/ 385221 h 567604"/>
              <a:gd name="connsiteX1" fmla="*/ 295779 w 659840"/>
              <a:gd name="connsiteY1" fmla="*/ 385221 h 567604"/>
              <a:gd name="connsiteX2" fmla="*/ 295779 w 659840"/>
              <a:gd name="connsiteY2" fmla="*/ 248900 h 567604"/>
              <a:gd name="connsiteX3" fmla="*/ 114100 w 659840"/>
              <a:gd name="connsiteY3" fmla="*/ 248900 h 567604"/>
              <a:gd name="connsiteX4" fmla="*/ 386970 w 659840"/>
              <a:gd name="connsiteY4" fmla="*/ 0 h 567604"/>
              <a:gd name="connsiteX5" fmla="*/ 659840 w 659840"/>
              <a:gd name="connsiteY5" fmla="*/ 248900 h 567604"/>
              <a:gd name="connsiteX6" fmla="*/ 478161 w 659840"/>
              <a:gd name="connsiteY6" fmla="*/ 248900 h 567604"/>
              <a:gd name="connsiteX7" fmla="*/ 478161 w 659840"/>
              <a:gd name="connsiteY7" fmla="*/ 567604 h 567604"/>
              <a:gd name="connsiteX8" fmla="*/ 0 w 659840"/>
              <a:gd name="connsiteY8" fmla="*/ 567604 h 567604"/>
              <a:gd name="connsiteX9" fmla="*/ 0 w 659840"/>
              <a:gd name="connsiteY9" fmla="*/ 385221 h 5676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59840" h="567604" fill="none" extrusionOk="0">
                <a:moveTo>
                  <a:pt x="0" y="385221"/>
                </a:moveTo>
                <a:cubicBezTo>
                  <a:pt x="96226" y="381465"/>
                  <a:pt x="220182" y="399023"/>
                  <a:pt x="295779" y="385221"/>
                </a:cubicBezTo>
                <a:cubicBezTo>
                  <a:pt x="299534" y="321663"/>
                  <a:pt x="302310" y="316031"/>
                  <a:pt x="295779" y="248900"/>
                </a:cubicBezTo>
                <a:cubicBezTo>
                  <a:pt x="249976" y="240138"/>
                  <a:pt x="153279" y="242761"/>
                  <a:pt x="114100" y="248900"/>
                </a:cubicBezTo>
                <a:cubicBezTo>
                  <a:pt x="175508" y="172488"/>
                  <a:pt x="298424" y="85820"/>
                  <a:pt x="386970" y="0"/>
                </a:cubicBezTo>
                <a:cubicBezTo>
                  <a:pt x="471782" y="75507"/>
                  <a:pt x="558457" y="167325"/>
                  <a:pt x="659840" y="248900"/>
                </a:cubicBezTo>
                <a:cubicBezTo>
                  <a:pt x="593007" y="252892"/>
                  <a:pt x="564282" y="245196"/>
                  <a:pt x="478161" y="248900"/>
                </a:cubicBezTo>
                <a:cubicBezTo>
                  <a:pt x="476839" y="356732"/>
                  <a:pt x="479170" y="421567"/>
                  <a:pt x="478161" y="567604"/>
                </a:cubicBezTo>
                <a:cubicBezTo>
                  <a:pt x="239462" y="548336"/>
                  <a:pt x="145684" y="560519"/>
                  <a:pt x="0" y="567604"/>
                </a:cubicBezTo>
                <a:cubicBezTo>
                  <a:pt x="-8613" y="480810"/>
                  <a:pt x="-6987" y="440135"/>
                  <a:pt x="0" y="385221"/>
                </a:cubicBezTo>
                <a:close/>
              </a:path>
              <a:path w="659840" h="567604" stroke="0" extrusionOk="0">
                <a:moveTo>
                  <a:pt x="0" y="385221"/>
                </a:moveTo>
                <a:cubicBezTo>
                  <a:pt x="97447" y="397933"/>
                  <a:pt x="229547" y="374273"/>
                  <a:pt x="295779" y="385221"/>
                </a:cubicBezTo>
                <a:cubicBezTo>
                  <a:pt x="301882" y="355839"/>
                  <a:pt x="300909" y="305671"/>
                  <a:pt x="295779" y="248900"/>
                </a:cubicBezTo>
                <a:cubicBezTo>
                  <a:pt x="245383" y="251032"/>
                  <a:pt x="200816" y="240868"/>
                  <a:pt x="114100" y="248900"/>
                </a:cubicBezTo>
                <a:cubicBezTo>
                  <a:pt x="208980" y="142251"/>
                  <a:pt x="332777" y="68109"/>
                  <a:pt x="386970" y="0"/>
                </a:cubicBezTo>
                <a:cubicBezTo>
                  <a:pt x="500132" y="108304"/>
                  <a:pt x="564058" y="184860"/>
                  <a:pt x="659840" y="248900"/>
                </a:cubicBezTo>
                <a:cubicBezTo>
                  <a:pt x="602004" y="255779"/>
                  <a:pt x="552281" y="255432"/>
                  <a:pt x="478161" y="248900"/>
                </a:cubicBezTo>
                <a:cubicBezTo>
                  <a:pt x="486025" y="330243"/>
                  <a:pt x="481559" y="409583"/>
                  <a:pt x="478161" y="567604"/>
                </a:cubicBezTo>
                <a:cubicBezTo>
                  <a:pt x="347048" y="585172"/>
                  <a:pt x="199569" y="580602"/>
                  <a:pt x="0" y="567604"/>
                </a:cubicBezTo>
                <a:cubicBezTo>
                  <a:pt x="8380" y="520429"/>
                  <a:pt x="527" y="432373"/>
                  <a:pt x="0" y="385221"/>
                </a:cubicBezTo>
                <a:close/>
              </a:path>
            </a:pathLst>
          </a:custGeom>
          <a:solidFill>
            <a:schemeClr val="accent2"/>
          </a:solidFill>
          <a:ln w="38100">
            <a:solidFill>
              <a:schemeClr val="bg1"/>
            </a:solidFill>
            <a:extLst>
              <a:ext uri="{C807C97D-BFC1-408E-A445-0C87EB9F89A2}">
                <ask:lineSketchStyleProps xmlns:ask="http://schemas.microsoft.com/office/drawing/2018/sketchyshapes" sd="1468145740">
                  <a:prstGeom prst="bentUpArrow">
                    <a:avLst>
                      <a:gd name="adj1" fmla="val 32132"/>
                      <a:gd name="adj2" fmla="val 48074"/>
                      <a:gd name="adj3" fmla="val 43851"/>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9" name="Rectangle 8">
            <a:extLst>
              <a:ext uri="{FF2B5EF4-FFF2-40B4-BE49-F238E27FC236}">
                <a16:creationId xmlns:a16="http://schemas.microsoft.com/office/drawing/2014/main" id="{21DE3ED2-B7E2-4871-A40C-2DD054683D3C}"/>
              </a:ext>
            </a:extLst>
          </p:cNvPr>
          <p:cNvSpPr/>
          <p:nvPr/>
        </p:nvSpPr>
        <p:spPr>
          <a:xfrm>
            <a:off x="4297786" y="2041845"/>
            <a:ext cx="3548822" cy="52569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AU" sz="2400" b="1" dirty="0">
                <a:latin typeface="Arial Rounded MT Bold" panose="020F0704030504030204" pitchFamily="34" charset="0"/>
              </a:rPr>
              <a:t>Level 2</a:t>
            </a:r>
          </a:p>
        </p:txBody>
      </p:sp>
      <p:sp>
        <p:nvSpPr>
          <p:cNvPr id="8" name="Arrow: Bent-Up 7">
            <a:extLst>
              <a:ext uri="{FF2B5EF4-FFF2-40B4-BE49-F238E27FC236}">
                <a16:creationId xmlns:a16="http://schemas.microsoft.com/office/drawing/2014/main" id="{27687CFA-94EC-452B-A41C-42A4ED2EB842}"/>
              </a:ext>
            </a:extLst>
          </p:cNvPr>
          <p:cNvSpPr/>
          <p:nvPr/>
        </p:nvSpPr>
        <p:spPr>
          <a:xfrm flipV="1">
            <a:off x="4194603" y="1560397"/>
            <a:ext cx="659840" cy="567604"/>
          </a:xfrm>
          <a:custGeom>
            <a:avLst/>
            <a:gdLst>
              <a:gd name="connsiteX0" fmla="*/ 0 w 659840"/>
              <a:gd name="connsiteY0" fmla="*/ 385221 h 567604"/>
              <a:gd name="connsiteX1" fmla="*/ 295779 w 659840"/>
              <a:gd name="connsiteY1" fmla="*/ 385221 h 567604"/>
              <a:gd name="connsiteX2" fmla="*/ 295779 w 659840"/>
              <a:gd name="connsiteY2" fmla="*/ 248900 h 567604"/>
              <a:gd name="connsiteX3" fmla="*/ 114100 w 659840"/>
              <a:gd name="connsiteY3" fmla="*/ 248900 h 567604"/>
              <a:gd name="connsiteX4" fmla="*/ 386970 w 659840"/>
              <a:gd name="connsiteY4" fmla="*/ 0 h 567604"/>
              <a:gd name="connsiteX5" fmla="*/ 659840 w 659840"/>
              <a:gd name="connsiteY5" fmla="*/ 248900 h 567604"/>
              <a:gd name="connsiteX6" fmla="*/ 478161 w 659840"/>
              <a:gd name="connsiteY6" fmla="*/ 248900 h 567604"/>
              <a:gd name="connsiteX7" fmla="*/ 478161 w 659840"/>
              <a:gd name="connsiteY7" fmla="*/ 567604 h 567604"/>
              <a:gd name="connsiteX8" fmla="*/ 0 w 659840"/>
              <a:gd name="connsiteY8" fmla="*/ 567604 h 567604"/>
              <a:gd name="connsiteX9" fmla="*/ 0 w 659840"/>
              <a:gd name="connsiteY9" fmla="*/ 385221 h 5676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59840" h="567604" fill="none" extrusionOk="0">
                <a:moveTo>
                  <a:pt x="0" y="385221"/>
                </a:moveTo>
                <a:cubicBezTo>
                  <a:pt x="96226" y="381465"/>
                  <a:pt x="220182" y="399023"/>
                  <a:pt x="295779" y="385221"/>
                </a:cubicBezTo>
                <a:cubicBezTo>
                  <a:pt x="299534" y="321663"/>
                  <a:pt x="302310" y="316031"/>
                  <a:pt x="295779" y="248900"/>
                </a:cubicBezTo>
                <a:cubicBezTo>
                  <a:pt x="249976" y="240138"/>
                  <a:pt x="153279" y="242761"/>
                  <a:pt x="114100" y="248900"/>
                </a:cubicBezTo>
                <a:cubicBezTo>
                  <a:pt x="175508" y="172488"/>
                  <a:pt x="298424" y="85820"/>
                  <a:pt x="386970" y="0"/>
                </a:cubicBezTo>
                <a:cubicBezTo>
                  <a:pt x="471782" y="75507"/>
                  <a:pt x="558457" y="167325"/>
                  <a:pt x="659840" y="248900"/>
                </a:cubicBezTo>
                <a:cubicBezTo>
                  <a:pt x="593007" y="252892"/>
                  <a:pt x="564282" y="245196"/>
                  <a:pt x="478161" y="248900"/>
                </a:cubicBezTo>
                <a:cubicBezTo>
                  <a:pt x="476839" y="356732"/>
                  <a:pt x="479170" y="421567"/>
                  <a:pt x="478161" y="567604"/>
                </a:cubicBezTo>
                <a:cubicBezTo>
                  <a:pt x="239462" y="548336"/>
                  <a:pt x="145684" y="560519"/>
                  <a:pt x="0" y="567604"/>
                </a:cubicBezTo>
                <a:cubicBezTo>
                  <a:pt x="-8613" y="480810"/>
                  <a:pt x="-6987" y="440135"/>
                  <a:pt x="0" y="385221"/>
                </a:cubicBezTo>
                <a:close/>
              </a:path>
              <a:path w="659840" h="567604" stroke="0" extrusionOk="0">
                <a:moveTo>
                  <a:pt x="0" y="385221"/>
                </a:moveTo>
                <a:cubicBezTo>
                  <a:pt x="97447" y="397933"/>
                  <a:pt x="229547" y="374273"/>
                  <a:pt x="295779" y="385221"/>
                </a:cubicBezTo>
                <a:cubicBezTo>
                  <a:pt x="301882" y="355839"/>
                  <a:pt x="300909" y="305671"/>
                  <a:pt x="295779" y="248900"/>
                </a:cubicBezTo>
                <a:cubicBezTo>
                  <a:pt x="245383" y="251032"/>
                  <a:pt x="200816" y="240868"/>
                  <a:pt x="114100" y="248900"/>
                </a:cubicBezTo>
                <a:cubicBezTo>
                  <a:pt x="208980" y="142251"/>
                  <a:pt x="332777" y="68109"/>
                  <a:pt x="386970" y="0"/>
                </a:cubicBezTo>
                <a:cubicBezTo>
                  <a:pt x="500132" y="108304"/>
                  <a:pt x="564058" y="184860"/>
                  <a:pt x="659840" y="248900"/>
                </a:cubicBezTo>
                <a:cubicBezTo>
                  <a:pt x="602004" y="255779"/>
                  <a:pt x="552281" y="255432"/>
                  <a:pt x="478161" y="248900"/>
                </a:cubicBezTo>
                <a:cubicBezTo>
                  <a:pt x="486025" y="330243"/>
                  <a:pt x="481559" y="409583"/>
                  <a:pt x="478161" y="567604"/>
                </a:cubicBezTo>
                <a:cubicBezTo>
                  <a:pt x="347048" y="585172"/>
                  <a:pt x="199569" y="580602"/>
                  <a:pt x="0" y="567604"/>
                </a:cubicBezTo>
                <a:cubicBezTo>
                  <a:pt x="8380" y="520429"/>
                  <a:pt x="527" y="432373"/>
                  <a:pt x="0" y="385221"/>
                </a:cubicBezTo>
                <a:close/>
              </a:path>
            </a:pathLst>
          </a:custGeom>
          <a:ln w="38100">
            <a:solidFill>
              <a:schemeClr val="bg1"/>
            </a:solidFill>
            <a:extLst>
              <a:ext uri="{C807C97D-BFC1-408E-A445-0C87EB9F89A2}">
                <ask:lineSketchStyleProps xmlns:ask="http://schemas.microsoft.com/office/drawing/2018/sketchyshapes" sd="1468145740">
                  <a:prstGeom prst="bentUpArrow">
                    <a:avLst>
                      <a:gd name="adj1" fmla="val 32132"/>
                      <a:gd name="adj2" fmla="val 48074"/>
                      <a:gd name="adj3" fmla="val 43851"/>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 name="Title 1">
            <a:extLst>
              <a:ext uri="{FF2B5EF4-FFF2-40B4-BE49-F238E27FC236}">
                <a16:creationId xmlns:a16="http://schemas.microsoft.com/office/drawing/2014/main" id="{9397E537-13FD-4378-9583-8D5B5C02A877}"/>
              </a:ext>
            </a:extLst>
          </p:cNvPr>
          <p:cNvSpPr>
            <a:spLocks noGrp="1"/>
          </p:cNvSpPr>
          <p:nvPr>
            <p:ph type="ctrTitle"/>
          </p:nvPr>
        </p:nvSpPr>
        <p:spPr>
          <a:xfrm>
            <a:off x="361261" y="913328"/>
            <a:ext cx="10816548" cy="853786"/>
          </a:xfrm>
        </p:spPr>
        <p:txBody>
          <a:bodyPr anchor="t">
            <a:normAutofit/>
          </a:bodyPr>
          <a:lstStyle/>
          <a:p>
            <a:pPr algn="l"/>
            <a:r>
              <a:rPr lang="en-AU" sz="2000" dirty="0">
                <a:solidFill>
                  <a:schemeClr val="accent3"/>
                </a:solidFill>
                <a:latin typeface="Arial Nova Light" panose="020B0304020202020204" pitchFamily="34" charset="0"/>
                <a:cs typeface="Arial" panose="020B0604020202020204" pitchFamily="34" charset="0"/>
              </a:rPr>
              <a:t>The MHCC uses three levels of issue categories to classify complaints.</a:t>
            </a:r>
            <a:endParaRPr lang="en-AU" sz="3200" b="1" dirty="0">
              <a:solidFill>
                <a:schemeClr val="accent3"/>
              </a:solidFill>
              <a:latin typeface="Arial Nova Light" panose="020B0304020202020204" pitchFamily="34" charset="0"/>
              <a:cs typeface="Arial" panose="020B0604020202020204" pitchFamily="34" charset="0"/>
            </a:endParaRPr>
          </a:p>
        </p:txBody>
      </p:sp>
      <p:sp>
        <p:nvSpPr>
          <p:cNvPr id="3" name="Rectangle 2">
            <a:extLst>
              <a:ext uri="{FF2B5EF4-FFF2-40B4-BE49-F238E27FC236}">
                <a16:creationId xmlns:a16="http://schemas.microsoft.com/office/drawing/2014/main" id="{9AE32A5E-535A-4064-A07C-19CBB27D321F}"/>
              </a:ext>
            </a:extLst>
          </p:cNvPr>
          <p:cNvSpPr/>
          <p:nvPr/>
        </p:nvSpPr>
        <p:spPr>
          <a:xfrm>
            <a:off x="668481" y="1516149"/>
            <a:ext cx="3548822" cy="52569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AU" sz="2400" b="1" dirty="0">
                <a:latin typeface="Arial Rounded MT Bold" panose="020F0704030504030204" pitchFamily="34" charset="0"/>
              </a:rPr>
              <a:t>Level 1</a:t>
            </a:r>
          </a:p>
        </p:txBody>
      </p:sp>
      <p:sp>
        <p:nvSpPr>
          <p:cNvPr id="11" name="Title 1">
            <a:extLst>
              <a:ext uri="{FF2B5EF4-FFF2-40B4-BE49-F238E27FC236}">
                <a16:creationId xmlns:a16="http://schemas.microsoft.com/office/drawing/2014/main" id="{34E4EDF4-A19A-475D-B522-494DDBE3FA7D}"/>
              </a:ext>
            </a:extLst>
          </p:cNvPr>
          <p:cNvSpPr txBox="1">
            <a:spLocks/>
          </p:cNvSpPr>
          <p:nvPr/>
        </p:nvSpPr>
        <p:spPr>
          <a:xfrm>
            <a:off x="4297785" y="2567541"/>
            <a:ext cx="3548822" cy="3663211"/>
          </a:xfrm>
          <a:prstGeom prst="rect">
            <a:avLst/>
          </a:prstGeom>
          <a:solidFill>
            <a:schemeClr val="accent2">
              <a:lumMod val="20000"/>
              <a:lumOff val="80000"/>
            </a:schemeClr>
          </a:solidFill>
        </p:spPr>
        <p:txBody>
          <a:bodyPr vert="horz" lIns="91440" tIns="180000" rIns="91440" bIns="45720" rtlCol="0" anchor="t">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lnSpc>
                <a:spcPct val="100000"/>
              </a:lnSpc>
              <a:spcBef>
                <a:spcPts val="600"/>
              </a:spcBef>
              <a:spcAft>
                <a:spcPts val="600"/>
              </a:spcAft>
            </a:pPr>
            <a:r>
              <a:rPr lang="en-US" sz="1800" b="1" dirty="0">
                <a:solidFill>
                  <a:schemeClr val="accent3"/>
                </a:solidFill>
                <a:latin typeface="Arial Nova Light" panose="020B0304020202020204" pitchFamily="34" charset="0"/>
                <a:cs typeface="Arial" panose="020B0604020202020204" pitchFamily="34" charset="0"/>
              </a:rPr>
              <a:t>Level 2 </a:t>
            </a:r>
            <a:r>
              <a:rPr lang="en-US" sz="1800" dirty="0">
                <a:solidFill>
                  <a:schemeClr val="accent3"/>
                </a:solidFill>
                <a:latin typeface="Arial Nova Light" panose="020B0304020202020204" pitchFamily="34" charset="0"/>
                <a:cs typeface="Arial" panose="020B0604020202020204" pitchFamily="34" charset="0"/>
              </a:rPr>
              <a:t>issues break down Level 1 issues into more specific categories. </a:t>
            </a:r>
          </a:p>
          <a:p>
            <a:pPr algn="l">
              <a:lnSpc>
                <a:spcPct val="100000"/>
              </a:lnSpc>
              <a:spcBef>
                <a:spcPts val="600"/>
              </a:spcBef>
              <a:spcAft>
                <a:spcPts val="600"/>
              </a:spcAft>
            </a:pPr>
            <a:r>
              <a:rPr lang="en-US" sz="1800" dirty="0">
                <a:solidFill>
                  <a:schemeClr val="accent3"/>
                </a:solidFill>
                <a:latin typeface="Arial Nova Light" panose="020B0304020202020204" pitchFamily="34" charset="0"/>
                <a:cs typeface="Arial" panose="020B0604020202020204" pitchFamily="34" charset="0"/>
              </a:rPr>
              <a:t>For example, the Level 1 category </a:t>
            </a:r>
            <a:r>
              <a:rPr lang="en-US" sz="1800" b="1" dirty="0">
                <a:solidFill>
                  <a:schemeClr val="accent3"/>
                </a:solidFill>
                <a:latin typeface="Arial Nova Light" panose="020B0304020202020204" pitchFamily="34" charset="0"/>
                <a:cs typeface="Arial" panose="020B0604020202020204" pitchFamily="34" charset="0"/>
              </a:rPr>
              <a:t>Medication</a:t>
            </a:r>
            <a:r>
              <a:rPr lang="en-US" sz="1800" dirty="0">
                <a:solidFill>
                  <a:schemeClr val="accent3"/>
                </a:solidFill>
                <a:latin typeface="Arial Nova Light" panose="020B0304020202020204" pitchFamily="34" charset="0"/>
                <a:cs typeface="Arial" panose="020B0604020202020204" pitchFamily="34" charset="0"/>
              </a:rPr>
              <a:t> includes the following Level 2 issues: </a:t>
            </a:r>
          </a:p>
          <a:p>
            <a:pPr marL="342900" indent="-257175" algn="l">
              <a:spcBef>
                <a:spcPts val="600"/>
              </a:spcBef>
              <a:spcAft>
                <a:spcPts val="600"/>
              </a:spcAft>
              <a:buFont typeface="Arial" panose="020B0604020202020204" pitchFamily="34" charset="0"/>
              <a:buChar char="•"/>
            </a:pPr>
            <a:r>
              <a:rPr lang="en-US" sz="1800" dirty="0">
                <a:solidFill>
                  <a:schemeClr val="accent3"/>
                </a:solidFill>
                <a:latin typeface="Arial Nova Light" panose="020B0304020202020204" pitchFamily="34" charset="0"/>
                <a:cs typeface="Arial" panose="020B0604020202020204" pitchFamily="34" charset="0"/>
              </a:rPr>
              <a:t>medication error</a:t>
            </a:r>
          </a:p>
          <a:p>
            <a:pPr marL="342900" indent="-257175" algn="l">
              <a:spcBef>
                <a:spcPts val="600"/>
              </a:spcBef>
              <a:spcAft>
                <a:spcPts val="600"/>
              </a:spcAft>
              <a:buFont typeface="Arial" panose="020B0604020202020204" pitchFamily="34" charset="0"/>
              <a:buChar char="•"/>
            </a:pPr>
            <a:r>
              <a:rPr lang="en-US" sz="1800" dirty="0">
                <a:solidFill>
                  <a:schemeClr val="accent3"/>
                </a:solidFill>
                <a:latin typeface="Arial Nova Light" panose="020B0304020202020204" pitchFamily="34" charset="0"/>
                <a:cs typeface="Arial" panose="020B0604020202020204" pitchFamily="34" charset="0"/>
              </a:rPr>
              <a:t>disagreement with medication</a:t>
            </a:r>
          </a:p>
          <a:p>
            <a:pPr marL="342900" indent="-257175" algn="l">
              <a:spcBef>
                <a:spcPts val="600"/>
              </a:spcBef>
              <a:spcAft>
                <a:spcPts val="600"/>
              </a:spcAft>
              <a:buFont typeface="Arial" panose="020B0604020202020204" pitchFamily="34" charset="0"/>
              <a:buChar char="•"/>
            </a:pPr>
            <a:r>
              <a:rPr lang="en-US" sz="1800" dirty="0">
                <a:solidFill>
                  <a:schemeClr val="accent3"/>
                </a:solidFill>
                <a:latin typeface="Arial Nova Light" panose="020B0304020202020204" pitchFamily="34" charset="0"/>
                <a:cs typeface="Arial" panose="020B0604020202020204" pitchFamily="34" charset="0"/>
              </a:rPr>
              <a:t>oversedation or side effects</a:t>
            </a:r>
          </a:p>
          <a:p>
            <a:pPr marL="342900" indent="-257175" algn="l">
              <a:spcBef>
                <a:spcPts val="600"/>
              </a:spcBef>
              <a:spcAft>
                <a:spcPts val="600"/>
              </a:spcAft>
              <a:buFont typeface="Arial" panose="020B0604020202020204" pitchFamily="34" charset="0"/>
              <a:buChar char="•"/>
            </a:pPr>
            <a:r>
              <a:rPr lang="en-US" sz="1800" dirty="0">
                <a:solidFill>
                  <a:schemeClr val="accent3"/>
                </a:solidFill>
                <a:latin typeface="Arial Nova Light" panose="020B0304020202020204" pitchFamily="34" charset="0"/>
                <a:cs typeface="Arial" panose="020B0604020202020204" pitchFamily="34" charset="0"/>
              </a:rPr>
              <a:t>refusals to prescribe</a:t>
            </a:r>
          </a:p>
        </p:txBody>
      </p:sp>
      <p:sp>
        <p:nvSpPr>
          <p:cNvPr id="15" name="Freeform: Shape 14">
            <a:extLst>
              <a:ext uri="{FF2B5EF4-FFF2-40B4-BE49-F238E27FC236}">
                <a16:creationId xmlns:a16="http://schemas.microsoft.com/office/drawing/2014/main" id="{50A7AE9C-20F5-41CE-8684-0073396A16D2}"/>
              </a:ext>
            </a:extLst>
          </p:cNvPr>
          <p:cNvSpPr/>
          <p:nvPr/>
        </p:nvSpPr>
        <p:spPr>
          <a:xfrm>
            <a:off x="3756211" y="1752556"/>
            <a:ext cx="293121" cy="85024"/>
          </a:xfrm>
          <a:custGeom>
            <a:avLst/>
            <a:gdLst>
              <a:gd name="connsiteX0" fmla="*/ 328136 w 394049"/>
              <a:gd name="connsiteY0" fmla="*/ 0 h 114300"/>
              <a:gd name="connsiteX1" fmla="*/ 65913 w 394049"/>
              <a:gd name="connsiteY1" fmla="*/ 0 h 114300"/>
              <a:gd name="connsiteX2" fmla="*/ 0 w 394049"/>
              <a:gd name="connsiteY2" fmla="*/ 114300 h 114300"/>
              <a:gd name="connsiteX3" fmla="*/ 394049 w 394049"/>
              <a:gd name="connsiteY3" fmla="*/ 114300 h 114300"/>
              <a:gd name="connsiteX4" fmla="*/ 328136 w 394049"/>
              <a:gd name="connsiteY4" fmla="*/ 0 h 1143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94049" h="114300">
                <a:moveTo>
                  <a:pt x="328136" y="0"/>
                </a:moveTo>
                <a:lnTo>
                  <a:pt x="65913" y="0"/>
                </a:lnTo>
                <a:lnTo>
                  <a:pt x="0" y="114300"/>
                </a:lnTo>
                <a:lnTo>
                  <a:pt x="394049" y="114300"/>
                </a:lnTo>
                <a:lnTo>
                  <a:pt x="328136" y="0"/>
                </a:lnTo>
                <a:close/>
              </a:path>
            </a:pathLst>
          </a:custGeom>
          <a:solidFill>
            <a:srgbClr val="FFFFFF">
              <a:alpha val="30196"/>
            </a:srgbClr>
          </a:solidFill>
          <a:ln w="9525" cap="flat">
            <a:noFill/>
            <a:prstDash val="solid"/>
            <a:miter/>
          </a:ln>
        </p:spPr>
        <p:txBody>
          <a:bodyPr rtlCol="0" anchor="ctr"/>
          <a:lstStyle/>
          <a:p>
            <a:endParaRPr lang="en-AU"/>
          </a:p>
        </p:txBody>
      </p:sp>
      <p:sp>
        <p:nvSpPr>
          <p:cNvPr id="17" name="Freeform: Shape 16">
            <a:extLst>
              <a:ext uri="{FF2B5EF4-FFF2-40B4-BE49-F238E27FC236}">
                <a16:creationId xmlns:a16="http://schemas.microsoft.com/office/drawing/2014/main" id="{E715FC1B-21E1-45EF-BF68-2FEDEF5FD435}"/>
              </a:ext>
            </a:extLst>
          </p:cNvPr>
          <p:cNvSpPr/>
          <p:nvPr/>
        </p:nvSpPr>
        <p:spPr>
          <a:xfrm>
            <a:off x="3821609" y="1583641"/>
            <a:ext cx="162325" cy="140573"/>
          </a:xfrm>
          <a:custGeom>
            <a:avLst/>
            <a:gdLst>
              <a:gd name="connsiteX0" fmla="*/ 109061 w 218217"/>
              <a:gd name="connsiteY0" fmla="*/ 0 h 188976"/>
              <a:gd name="connsiteX1" fmla="*/ 0 w 218217"/>
              <a:gd name="connsiteY1" fmla="*/ 188976 h 188976"/>
              <a:gd name="connsiteX2" fmla="*/ 218218 w 218217"/>
              <a:gd name="connsiteY2" fmla="*/ 188976 h 188976"/>
              <a:gd name="connsiteX3" fmla="*/ 109061 w 218217"/>
              <a:gd name="connsiteY3" fmla="*/ 0 h 188976"/>
            </a:gdLst>
            <a:ahLst/>
            <a:cxnLst>
              <a:cxn ang="0">
                <a:pos x="connsiteX0" y="connsiteY0"/>
              </a:cxn>
              <a:cxn ang="0">
                <a:pos x="connsiteX1" y="connsiteY1"/>
              </a:cxn>
              <a:cxn ang="0">
                <a:pos x="connsiteX2" y="connsiteY2"/>
              </a:cxn>
              <a:cxn ang="0">
                <a:pos x="connsiteX3" y="connsiteY3"/>
              </a:cxn>
            </a:cxnLst>
            <a:rect l="l" t="t" r="r" b="b"/>
            <a:pathLst>
              <a:path w="218217" h="188976">
                <a:moveTo>
                  <a:pt x="109061" y="0"/>
                </a:moveTo>
                <a:lnTo>
                  <a:pt x="0" y="188976"/>
                </a:lnTo>
                <a:lnTo>
                  <a:pt x="218218" y="188976"/>
                </a:lnTo>
                <a:lnTo>
                  <a:pt x="109061" y="0"/>
                </a:lnTo>
                <a:close/>
              </a:path>
            </a:pathLst>
          </a:custGeom>
          <a:solidFill>
            <a:schemeClr val="bg1"/>
          </a:solidFill>
          <a:ln w="9525" cap="flat">
            <a:noFill/>
            <a:prstDash val="solid"/>
            <a:miter/>
          </a:ln>
        </p:spPr>
        <p:txBody>
          <a:bodyPr rtlCol="0" anchor="ctr"/>
          <a:lstStyle/>
          <a:p>
            <a:endParaRPr lang="en-AU"/>
          </a:p>
        </p:txBody>
      </p:sp>
      <p:sp>
        <p:nvSpPr>
          <p:cNvPr id="18" name="Freeform: Shape 17">
            <a:extLst>
              <a:ext uri="{FF2B5EF4-FFF2-40B4-BE49-F238E27FC236}">
                <a16:creationId xmlns:a16="http://schemas.microsoft.com/office/drawing/2014/main" id="{66185F60-1B06-4B5E-83FF-884118D1A717}"/>
              </a:ext>
            </a:extLst>
          </p:cNvPr>
          <p:cNvSpPr/>
          <p:nvPr/>
        </p:nvSpPr>
        <p:spPr>
          <a:xfrm>
            <a:off x="3690742" y="1865922"/>
            <a:ext cx="424058" cy="85024"/>
          </a:xfrm>
          <a:custGeom>
            <a:avLst/>
            <a:gdLst>
              <a:gd name="connsiteX0" fmla="*/ 504063 w 570071"/>
              <a:gd name="connsiteY0" fmla="*/ 0 h 114300"/>
              <a:gd name="connsiteX1" fmla="*/ 66008 w 570071"/>
              <a:gd name="connsiteY1" fmla="*/ 0 h 114300"/>
              <a:gd name="connsiteX2" fmla="*/ 0 w 570071"/>
              <a:gd name="connsiteY2" fmla="*/ 114300 h 114300"/>
              <a:gd name="connsiteX3" fmla="*/ 570071 w 570071"/>
              <a:gd name="connsiteY3" fmla="*/ 114300 h 114300"/>
              <a:gd name="connsiteX4" fmla="*/ 504063 w 570071"/>
              <a:gd name="connsiteY4" fmla="*/ 0 h 1143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70071" h="114300">
                <a:moveTo>
                  <a:pt x="504063" y="0"/>
                </a:moveTo>
                <a:lnTo>
                  <a:pt x="66008" y="0"/>
                </a:lnTo>
                <a:lnTo>
                  <a:pt x="0" y="114300"/>
                </a:lnTo>
                <a:lnTo>
                  <a:pt x="570071" y="114300"/>
                </a:lnTo>
                <a:lnTo>
                  <a:pt x="504063" y="0"/>
                </a:lnTo>
                <a:close/>
              </a:path>
            </a:pathLst>
          </a:custGeom>
          <a:solidFill>
            <a:srgbClr val="FFFFFF">
              <a:alpha val="30196"/>
            </a:srgbClr>
          </a:solidFill>
          <a:ln w="9525" cap="flat">
            <a:noFill/>
            <a:prstDash val="solid"/>
            <a:miter/>
          </a:ln>
        </p:spPr>
        <p:txBody>
          <a:bodyPr rtlCol="0" anchor="ctr"/>
          <a:lstStyle/>
          <a:p>
            <a:endParaRPr lang="en-AU"/>
          </a:p>
        </p:txBody>
      </p:sp>
      <p:sp>
        <p:nvSpPr>
          <p:cNvPr id="20" name="Freeform: Shape 19">
            <a:extLst>
              <a:ext uri="{FF2B5EF4-FFF2-40B4-BE49-F238E27FC236}">
                <a16:creationId xmlns:a16="http://schemas.microsoft.com/office/drawing/2014/main" id="{49E1123E-DB46-4F64-B913-C5E4CC59068C}"/>
              </a:ext>
            </a:extLst>
          </p:cNvPr>
          <p:cNvSpPr/>
          <p:nvPr/>
        </p:nvSpPr>
        <p:spPr>
          <a:xfrm>
            <a:off x="7413811" y="2290050"/>
            <a:ext cx="293121" cy="85024"/>
          </a:xfrm>
          <a:custGeom>
            <a:avLst/>
            <a:gdLst>
              <a:gd name="connsiteX0" fmla="*/ 328136 w 394049"/>
              <a:gd name="connsiteY0" fmla="*/ 0 h 114300"/>
              <a:gd name="connsiteX1" fmla="*/ 65913 w 394049"/>
              <a:gd name="connsiteY1" fmla="*/ 0 h 114300"/>
              <a:gd name="connsiteX2" fmla="*/ 0 w 394049"/>
              <a:gd name="connsiteY2" fmla="*/ 114300 h 114300"/>
              <a:gd name="connsiteX3" fmla="*/ 394049 w 394049"/>
              <a:gd name="connsiteY3" fmla="*/ 114300 h 114300"/>
              <a:gd name="connsiteX4" fmla="*/ 328136 w 394049"/>
              <a:gd name="connsiteY4" fmla="*/ 0 h 1143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94049" h="114300">
                <a:moveTo>
                  <a:pt x="328136" y="0"/>
                </a:moveTo>
                <a:lnTo>
                  <a:pt x="65913" y="0"/>
                </a:lnTo>
                <a:lnTo>
                  <a:pt x="0" y="114300"/>
                </a:lnTo>
                <a:lnTo>
                  <a:pt x="394049" y="114300"/>
                </a:lnTo>
                <a:lnTo>
                  <a:pt x="328136" y="0"/>
                </a:lnTo>
                <a:close/>
              </a:path>
            </a:pathLst>
          </a:custGeom>
          <a:solidFill>
            <a:schemeClr val="bg1"/>
          </a:solidFill>
          <a:ln w="9525"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endParaRPr lang="en-AU"/>
          </a:p>
        </p:txBody>
      </p:sp>
      <p:sp>
        <p:nvSpPr>
          <p:cNvPr id="21" name="Freeform: Shape 20">
            <a:extLst>
              <a:ext uri="{FF2B5EF4-FFF2-40B4-BE49-F238E27FC236}">
                <a16:creationId xmlns:a16="http://schemas.microsoft.com/office/drawing/2014/main" id="{3E76C390-8B9F-4388-8FAF-532E4D6DF50A}"/>
              </a:ext>
            </a:extLst>
          </p:cNvPr>
          <p:cNvSpPr/>
          <p:nvPr/>
        </p:nvSpPr>
        <p:spPr>
          <a:xfrm>
            <a:off x="7479209" y="2121135"/>
            <a:ext cx="162325" cy="140573"/>
          </a:xfrm>
          <a:custGeom>
            <a:avLst/>
            <a:gdLst>
              <a:gd name="connsiteX0" fmla="*/ 109061 w 218217"/>
              <a:gd name="connsiteY0" fmla="*/ 0 h 188976"/>
              <a:gd name="connsiteX1" fmla="*/ 0 w 218217"/>
              <a:gd name="connsiteY1" fmla="*/ 188976 h 188976"/>
              <a:gd name="connsiteX2" fmla="*/ 218218 w 218217"/>
              <a:gd name="connsiteY2" fmla="*/ 188976 h 188976"/>
              <a:gd name="connsiteX3" fmla="*/ 109061 w 218217"/>
              <a:gd name="connsiteY3" fmla="*/ 0 h 188976"/>
            </a:gdLst>
            <a:ahLst/>
            <a:cxnLst>
              <a:cxn ang="0">
                <a:pos x="connsiteX0" y="connsiteY0"/>
              </a:cxn>
              <a:cxn ang="0">
                <a:pos x="connsiteX1" y="connsiteY1"/>
              </a:cxn>
              <a:cxn ang="0">
                <a:pos x="connsiteX2" y="connsiteY2"/>
              </a:cxn>
              <a:cxn ang="0">
                <a:pos x="connsiteX3" y="connsiteY3"/>
              </a:cxn>
            </a:cxnLst>
            <a:rect l="l" t="t" r="r" b="b"/>
            <a:pathLst>
              <a:path w="218217" h="188976">
                <a:moveTo>
                  <a:pt x="109061" y="0"/>
                </a:moveTo>
                <a:lnTo>
                  <a:pt x="0" y="188976"/>
                </a:lnTo>
                <a:lnTo>
                  <a:pt x="218218" y="188976"/>
                </a:lnTo>
                <a:lnTo>
                  <a:pt x="109061" y="0"/>
                </a:lnTo>
                <a:close/>
              </a:path>
            </a:pathLst>
          </a:custGeom>
          <a:solidFill>
            <a:srgbClr val="FFFFFF">
              <a:alpha val="30196"/>
            </a:srgbClr>
          </a:solidFill>
          <a:ln w="9525"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endParaRPr lang="en-AU"/>
          </a:p>
        </p:txBody>
      </p:sp>
      <p:sp>
        <p:nvSpPr>
          <p:cNvPr id="22" name="Freeform: Shape 21">
            <a:extLst>
              <a:ext uri="{FF2B5EF4-FFF2-40B4-BE49-F238E27FC236}">
                <a16:creationId xmlns:a16="http://schemas.microsoft.com/office/drawing/2014/main" id="{3924AF2F-5602-42E9-9DAA-DCDF76D1A72C}"/>
              </a:ext>
            </a:extLst>
          </p:cNvPr>
          <p:cNvSpPr/>
          <p:nvPr/>
        </p:nvSpPr>
        <p:spPr>
          <a:xfrm>
            <a:off x="7348342" y="2403416"/>
            <a:ext cx="424058" cy="85024"/>
          </a:xfrm>
          <a:custGeom>
            <a:avLst/>
            <a:gdLst>
              <a:gd name="connsiteX0" fmla="*/ 504063 w 570071"/>
              <a:gd name="connsiteY0" fmla="*/ 0 h 114300"/>
              <a:gd name="connsiteX1" fmla="*/ 66008 w 570071"/>
              <a:gd name="connsiteY1" fmla="*/ 0 h 114300"/>
              <a:gd name="connsiteX2" fmla="*/ 0 w 570071"/>
              <a:gd name="connsiteY2" fmla="*/ 114300 h 114300"/>
              <a:gd name="connsiteX3" fmla="*/ 570071 w 570071"/>
              <a:gd name="connsiteY3" fmla="*/ 114300 h 114300"/>
              <a:gd name="connsiteX4" fmla="*/ 504063 w 570071"/>
              <a:gd name="connsiteY4" fmla="*/ 0 h 1143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70071" h="114300">
                <a:moveTo>
                  <a:pt x="504063" y="0"/>
                </a:moveTo>
                <a:lnTo>
                  <a:pt x="66008" y="0"/>
                </a:lnTo>
                <a:lnTo>
                  <a:pt x="0" y="114300"/>
                </a:lnTo>
                <a:lnTo>
                  <a:pt x="570071" y="114300"/>
                </a:lnTo>
                <a:lnTo>
                  <a:pt x="504063" y="0"/>
                </a:lnTo>
                <a:close/>
              </a:path>
            </a:pathLst>
          </a:custGeom>
          <a:solidFill>
            <a:srgbClr val="FFFFFF">
              <a:alpha val="30196"/>
            </a:srgbClr>
          </a:solidFill>
          <a:ln w="9525" cap="flat">
            <a:noFill/>
            <a:prstDash val="solid"/>
            <a:miter/>
          </a:ln>
        </p:spPr>
        <p:txBody>
          <a:bodyPr rtlCol="0" anchor="ctr"/>
          <a:lstStyle/>
          <a:p>
            <a:endParaRPr lang="en-AU"/>
          </a:p>
        </p:txBody>
      </p:sp>
      <p:sp>
        <p:nvSpPr>
          <p:cNvPr id="27" name="Title 1">
            <a:extLst>
              <a:ext uri="{FF2B5EF4-FFF2-40B4-BE49-F238E27FC236}">
                <a16:creationId xmlns:a16="http://schemas.microsoft.com/office/drawing/2014/main" id="{045D1B45-FADF-49C9-80BD-E3DCF483A7BE}"/>
              </a:ext>
            </a:extLst>
          </p:cNvPr>
          <p:cNvSpPr txBox="1">
            <a:spLocks/>
          </p:cNvSpPr>
          <p:nvPr/>
        </p:nvSpPr>
        <p:spPr>
          <a:xfrm>
            <a:off x="668481" y="2041845"/>
            <a:ext cx="3548822" cy="4188907"/>
          </a:xfrm>
          <a:prstGeom prst="rect">
            <a:avLst/>
          </a:prstGeom>
          <a:solidFill>
            <a:schemeClr val="accent1">
              <a:lumMod val="20000"/>
              <a:lumOff val="80000"/>
            </a:schemeClr>
          </a:solidFill>
        </p:spPr>
        <p:txBody>
          <a:bodyPr vert="horz" lIns="91440" tIns="180000" rIns="91440" bIns="45720" rtlCol="0" anchor="t">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lnSpc>
                <a:spcPct val="100000"/>
              </a:lnSpc>
              <a:spcBef>
                <a:spcPts val="400"/>
              </a:spcBef>
              <a:spcAft>
                <a:spcPts val="400"/>
              </a:spcAft>
            </a:pPr>
            <a:r>
              <a:rPr lang="en-AU" sz="1800" dirty="0">
                <a:solidFill>
                  <a:schemeClr val="accent3"/>
                </a:solidFill>
                <a:latin typeface="Arial Nova Light" panose="020B0304020202020204" pitchFamily="34" charset="0"/>
                <a:cs typeface="Arial" panose="020B0604020202020204" pitchFamily="34" charset="0"/>
              </a:rPr>
              <a:t>Level 1 issues consist of:</a:t>
            </a:r>
          </a:p>
          <a:p>
            <a:pPr marL="342900" indent="-257175" algn="l">
              <a:lnSpc>
                <a:spcPct val="100000"/>
              </a:lnSpc>
              <a:spcBef>
                <a:spcPts val="400"/>
              </a:spcBef>
              <a:spcAft>
                <a:spcPts val="400"/>
              </a:spcAft>
              <a:buFont typeface="Arial" panose="020B0604020202020204" pitchFamily="34" charset="0"/>
              <a:buChar char="•"/>
            </a:pPr>
            <a:r>
              <a:rPr lang="en-AU" sz="1800" dirty="0">
                <a:solidFill>
                  <a:schemeClr val="accent3"/>
                </a:solidFill>
                <a:latin typeface="Arial Nova Light" panose="020B0304020202020204" pitchFamily="34" charset="0"/>
                <a:cs typeface="Arial" panose="020B0604020202020204" pitchFamily="34" charset="0"/>
              </a:rPr>
              <a:t>treatment</a:t>
            </a:r>
          </a:p>
          <a:p>
            <a:pPr marL="342900" indent="-257175" algn="l">
              <a:lnSpc>
                <a:spcPct val="100000"/>
              </a:lnSpc>
              <a:spcBef>
                <a:spcPts val="400"/>
              </a:spcBef>
              <a:spcAft>
                <a:spcPts val="400"/>
              </a:spcAft>
              <a:buFont typeface="Arial" panose="020B0604020202020204" pitchFamily="34" charset="0"/>
              <a:buChar char="•"/>
            </a:pPr>
            <a:r>
              <a:rPr lang="en-AU" sz="1800" dirty="0">
                <a:solidFill>
                  <a:schemeClr val="accent3"/>
                </a:solidFill>
                <a:latin typeface="Arial Nova Light" panose="020B0304020202020204" pitchFamily="34" charset="0"/>
                <a:cs typeface="Arial" panose="020B0604020202020204" pitchFamily="34" charset="0"/>
              </a:rPr>
              <a:t>communication</a:t>
            </a:r>
          </a:p>
          <a:p>
            <a:pPr marL="342900" indent="-257175" algn="l">
              <a:lnSpc>
                <a:spcPct val="100000"/>
              </a:lnSpc>
              <a:spcBef>
                <a:spcPts val="400"/>
              </a:spcBef>
              <a:spcAft>
                <a:spcPts val="400"/>
              </a:spcAft>
              <a:buFont typeface="Arial" panose="020B0604020202020204" pitchFamily="34" charset="0"/>
              <a:buChar char="•"/>
            </a:pPr>
            <a:r>
              <a:rPr lang="en-AU" sz="1800" dirty="0">
                <a:solidFill>
                  <a:schemeClr val="accent3"/>
                </a:solidFill>
                <a:latin typeface="Arial Nova Light" panose="020B0304020202020204" pitchFamily="34" charset="0"/>
                <a:cs typeface="Arial" panose="020B0604020202020204" pitchFamily="34" charset="0"/>
              </a:rPr>
              <a:t>conduct and behaviour</a:t>
            </a:r>
          </a:p>
          <a:p>
            <a:pPr marL="342900" indent="-257175" algn="l">
              <a:lnSpc>
                <a:spcPct val="100000"/>
              </a:lnSpc>
              <a:spcBef>
                <a:spcPts val="400"/>
              </a:spcBef>
              <a:spcAft>
                <a:spcPts val="400"/>
              </a:spcAft>
              <a:buFont typeface="Arial" panose="020B0604020202020204" pitchFamily="34" charset="0"/>
              <a:buChar char="•"/>
            </a:pPr>
            <a:r>
              <a:rPr lang="en-AU" sz="1800" dirty="0">
                <a:solidFill>
                  <a:schemeClr val="accent3"/>
                </a:solidFill>
                <a:latin typeface="Arial Nova Light" panose="020B0304020202020204" pitchFamily="34" charset="0"/>
                <a:cs typeface="Arial" panose="020B0604020202020204" pitchFamily="34" charset="0"/>
              </a:rPr>
              <a:t>medication</a:t>
            </a:r>
          </a:p>
          <a:p>
            <a:pPr marL="342900" indent="-257175" algn="l">
              <a:lnSpc>
                <a:spcPct val="100000"/>
              </a:lnSpc>
              <a:spcBef>
                <a:spcPts val="400"/>
              </a:spcBef>
              <a:spcAft>
                <a:spcPts val="400"/>
              </a:spcAft>
              <a:buFont typeface="Arial" panose="020B0604020202020204" pitchFamily="34" charset="0"/>
              <a:buChar char="•"/>
            </a:pPr>
            <a:r>
              <a:rPr lang="en-AU" sz="1800" dirty="0">
                <a:solidFill>
                  <a:schemeClr val="accent3"/>
                </a:solidFill>
                <a:latin typeface="Arial Nova Light" panose="020B0304020202020204" pitchFamily="34" charset="0"/>
                <a:cs typeface="Arial" panose="020B0604020202020204" pitchFamily="34" charset="0"/>
              </a:rPr>
              <a:t>diagnosis</a:t>
            </a:r>
          </a:p>
          <a:p>
            <a:pPr marL="342900" indent="-257175" algn="l">
              <a:lnSpc>
                <a:spcPct val="100000"/>
              </a:lnSpc>
              <a:spcBef>
                <a:spcPts val="400"/>
              </a:spcBef>
              <a:spcAft>
                <a:spcPts val="400"/>
              </a:spcAft>
              <a:buFont typeface="Arial" panose="020B0604020202020204" pitchFamily="34" charset="0"/>
              <a:buChar char="•"/>
            </a:pPr>
            <a:r>
              <a:rPr lang="en-AU" sz="1800" dirty="0">
                <a:solidFill>
                  <a:schemeClr val="accent3"/>
                </a:solidFill>
                <a:latin typeface="Arial Nova Light" panose="020B0304020202020204" pitchFamily="34" charset="0"/>
                <a:cs typeface="Arial" panose="020B0604020202020204" pitchFamily="34" charset="0"/>
              </a:rPr>
              <a:t>access</a:t>
            </a:r>
          </a:p>
          <a:p>
            <a:pPr marL="342900" indent="-257175" algn="l">
              <a:lnSpc>
                <a:spcPct val="100000"/>
              </a:lnSpc>
              <a:spcBef>
                <a:spcPts val="400"/>
              </a:spcBef>
              <a:spcAft>
                <a:spcPts val="400"/>
              </a:spcAft>
              <a:buFont typeface="Arial" panose="020B0604020202020204" pitchFamily="34" charset="0"/>
              <a:buChar char="•"/>
            </a:pPr>
            <a:r>
              <a:rPr lang="en-AU" sz="1800" dirty="0">
                <a:solidFill>
                  <a:schemeClr val="accent3"/>
                </a:solidFill>
                <a:latin typeface="Arial Nova Light" panose="020B0304020202020204" pitchFamily="34" charset="0"/>
                <a:cs typeface="Arial" panose="020B0604020202020204" pitchFamily="34" charset="0"/>
              </a:rPr>
              <a:t>facilities</a:t>
            </a:r>
          </a:p>
          <a:p>
            <a:pPr marL="342900" indent="-257175" algn="l">
              <a:lnSpc>
                <a:spcPct val="100000"/>
              </a:lnSpc>
              <a:spcBef>
                <a:spcPts val="400"/>
              </a:spcBef>
              <a:spcAft>
                <a:spcPts val="400"/>
              </a:spcAft>
              <a:buFont typeface="Arial" panose="020B0604020202020204" pitchFamily="34" charset="0"/>
              <a:buChar char="•"/>
            </a:pPr>
            <a:r>
              <a:rPr lang="en-AU" sz="1800" dirty="0">
                <a:solidFill>
                  <a:schemeClr val="accent3"/>
                </a:solidFill>
                <a:latin typeface="Arial Nova Light" panose="020B0304020202020204" pitchFamily="34" charset="0"/>
                <a:cs typeface="Arial" panose="020B0604020202020204" pitchFamily="34" charset="0"/>
              </a:rPr>
              <a:t>records</a:t>
            </a:r>
          </a:p>
          <a:p>
            <a:pPr marL="342900" indent="-257175" algn="l">
              <a:lnSpc>
                <a:spcPct val="100000"/>
              </a:lnSpc>
              <a:spcBef>
                <a:spcPts val="400"/>
              </a:spcBef>
              <a:spcAft>
                <a:spcPts val="400"/>
              </a:spcAft>
              <a:buFont typeface="Arial" panose="020B0604020202020204" pitchFamily="34" charset="0"/>
              <a:buChar char="•"/>
            </a:pPr>
            <a:r>
              <a:rPr lang="en-AU" sz="1800" dirty="0">
                <a:solidFill>
                  <a:schemeClr val="accent3"/>
                </a:solidFill>
                <a:latin typeface="Arial Nova Light" panose="020B0304020202020204" pitchFamily="34" charset="0"/>
                <a:cs typeface="Arial" panose="020B0604020202020204" pitchFamily="34" charset="0"/>
              </a:rPr>
              <a:t>complaint management</a:t>
            </a:r>
          </a:p>
        </p:txBody>
      </p:sp>
      <p:sp>
        <p:nvSpPr>
          <p:cNvPr id="26" name="Title 1">
            <a:extLst>
              <a:ext uri="{FF2B5EF4-FFF2-40B4-BE49-F238E27FC236}">
                <a16:creationId xmlns:a16="http://schemas.microsoft.com/office/drawing/2014/main" id="{25F4B268-B043-4287-ABE0-0D7FBE21BA6E}"/>
              </a:ext>
            </a:extLst>
          </p:cNvPr>
          <p:cNvSpPr txBox="1">
            <a:spLocks/>
          </p:cNvSpPr>
          <p:nvPr/>
        </p:nvSpPr>
        <p:spPr>
          <a:xfrm>
            <a:off x="393940" y="301476"/>
            <a:ext cx="11359910" cy="853786"/>
          </a:xfrm>
          <a:prstGeom prst="rect">
            <a:avLst/>
          </a:prstGeom>
        </p:spPr>
        <p:txBody>
          <a:bodyPr vert="horz" lIns="91440" tIns="45720" rIns="91440" bIns="45720" rtlCol="0" anchor="t">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AU" sz="3600" b="1" dirty="0">
                <a:solidFill>
                  <a:schemeClr val="accent3"/>
                </a:solidFill>
                <a:latin typeface="Arial Rounded MT Bold" panose="020F0704030504030204" pitchFamily="34" charset="0"/>
                <a:cs typeface="Arial" panose="020B0604020202020204" pitchFamily="34" charset="0"/>
              </a:rPr>
              <a:t>How does the MHCC categorise issues?</a:t>
            </a:r>
            <a:endParaRPr lang="en-AU" sz="3600" i="1" dirty="0">
              <a:solidFill>
                <a:schemeClr val="accent3"/>
              </a:solidFill>
              <a:latin typeface="Arial Nova Light" panose="020B0304020202020204" pitchFamily="34" charset="0"/>
              <a:cs typeface="Arial" panose="020B0604020202020204" pitchFamily="34" charset="0"/>
            </a:endParaRPr>
          </a:p>
        </p:txBody>
      </p:sp>
    </p:spTree>
    <p:extLst>
      <p:ext uri="{BB962C8B-B14F-4D97-AF65-F5344CB8AC3E}">
        <p14:creationId xmlns:p14="http://schemas.microsoft.com/office/powerpoint/2010/main" val="1736902226"/>
      </p:ext>
    </p:extLst>
  </p:cSld>
  <p:clrMapOvr>
    <a:masterClrMapping/>
  </p:clrMapOvr>
</p:sld>
</file>

<file path=ppt/theme/theme1.xml><?xml version="1.0" encoding="utf-8"?>
<a:theme xmlns:a="http://schemas.openxmlformats.org/drawingml/2006/main" name="Office Theme">
  <a:themeElements>
    <a:clrScheme name="Custom 5">
      <a:dk1>
        <a:sysClr val="windowText" lastClr="000000"/>
      </a:dk1>
      <a:lt1>
        <a:sysClr val="window" lastClr="FFFFFF"/>
      </a:lt1>
      <a:dk2>
        <a:srgbClr val="212121"/>
      </a:dk2>
      <a:lt2>
        <a:srgbClr val="052A39"/>
      </a:lt2>
      <a:accent1>
        <a:srgbClr val="4FC6DF"/>
      </a:accent1>
      <a:accent2>
        <a:srgbClr val="9DCE6E"/>
      </a:accent2>
      <a:accent3>
        <a:srgbClr val="052A39"/>
      </a:accent3>
      <a:accent4>
        <a:srgbClr val="9DCE6E"/>
      </a:accent4>
      <a:accent5>
        <a:srgbClr val="4FC6DF"/>
      </a:accent5>
      <a:accent6>
        <a:srgbClr val="052A39"/>
      </a:accent6>
      <a:hlink>
        <a:srgbClr val="8F8F8F"/>
      </a:hlink>
      <a:folHlink>
        <a:srgbClr val="A5A5A5"/>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Custom 5">
    <a:dk1>
      <a:sysClr val="windowText" lastClr="000000"/>
    </a:dk1>
    <a:lt1>
      <a:sysClr val="window" lastClr="FFFFFF"/>
    </a:lt1>
    <a:dk2>
      <a:srgbClr val="212121"/>
    </a:dk2>
    <a:lt2>
      <a:srgbClr val="052A39"/>
    </a:lt2>
    <a:accent1>
      <a:srgbClr val="4FC6DF"/>
    </a:accent1>
    <a:accent2>
      <a:srgbClr val="9DCE6E"/>
    </a:accent2>
    <a:accent3>
      <a:srgbClr val="052A39"/>
    </a:accent3>
    <a:accent4>
      <a:srgbClr val="9DCE6E"/>
    </a:accent4>
    <a:accent5>
      <a:srgbClr val="4FC6DF"/>
    </a:accent5>
    <a:accent6>
      <a:srgbClr val="052A39"/>
    </a:accent6>
    <a:hlink>
      <a:srgbClr val="8F8F8F"/>
    </a:hlink>
    <a:folHlink>
      <a:srgbClr val="A5A5A5"/>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2.xml><?xml version="1.0" encoding="utf-8"?>
<a:themeOverride xmlns:a="http://schemas.openxmlformats.org/drawingml/2006/main">
  <a:clrScheme name="Custom 5">
    <a:dk1>
      <a:sysClr val="windowText" lastClr="000000"/>
    </a:dk1>
    <a:lt1>
      <a:sysClr val="window" lastClr="FFFFFF"/>
    </a:lt1>
    <a:dk2>
      <a:srgbClr val="212121"/>
    </a:dk2>
    <a:lt2>
      <a:srgbClr val="052A39"/>
    </a:lt2>
    <a:accent1>
      <a:srgbClr val="4FC6DF"/>
    </a:accent1>
    <a:accent2>
      <a:srgbClr val="9DCE6E"/>
    </a:accent2>
    <a:accent3>
      <a:srgbClr val="052A39"/>
    </a:accent3>
    <a:accent4>
      <a:srgbClr val="9DCE6E"/>
    </a:accent4>
    <a:accent5>
      <a:srgbClr val="4FC6DF"/>
    </a:accent5>
    <a:accent6>
      <a:srgbClr val="052A39"/>
    </a:accent6>
    <a:hlink>
      <a:srgbClr val="8F8F8F"/>
    </a:hlink>
    <a:folHlink>
      <a:srgbClr val="A5A5A5"/>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3.xml><?xml version="1.0" encoding="utf-8"?>
<a:themeOverride xmlns:a="http://schemas.openxmlformats.org/drawingml/2006/main">
  <a:clrScheme name="Custom 5">
    <a:dk1>
      <a:sysClr val="windowText" lastClr="000000"/>
    </a:dk1>
    <a:lt1>
      <a:sysClr val="window" lastClr="FFFFFF"/>
    </a:lt1>
    <a:dk2>
      <a:srgbClr val="212121"/>
    </a:dk2>
    <a:lt2>
      <a:srgbClr val="052A39"/>
    </a:lt2>
    <a:accent1>
      <a:srgbClr val="4FC6DF"/>
    </a:accent1>
    <a:accent2>
      <a:srgbClr val="9DCE6E"/>
    </a:accent2>
    <a:accent3>
      <a:srgbClr val="052A39"/>
    </a:accent3>
    <a:accent4>
      <a:srgbClr val="9DCE6E"/>
    </a:accent4>
    <a:accent5>
      <a:srgbClr val="4FC6DF"/>
    </a:accent5>
    <a:accent6>
      <a:srgbClr val="052A39"/>
    </a:accent6>
    <a:hlink>
      <a:srgbClr val="8F8F8F"/>
    </a:hlink>
    <a:folHlink>
      <a:srgbClr val="A5A5A5"/>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4.xml><?xml version="1.0" encoding="utf-8"?>
<a:themeOverride xmlns:a="http://schemas.openxmlformats.org/drawingml/2006/main">
  <a:clrScheme name="MHCC">
    <a:dk1>
      <a:sysClr val="windowText" lastClr="000000"/>
    </a:dk1>
    <a:lt1>
      <a:sysClr val="window" lastClr="FFFFFF"/>
    </a:lt1>
    <a:dk2>
      <a:srgbClr val="212121"/>
    </a:dk2>
    <a:lt2>
      <a:srgbClr val="636363"/>
    </a:lt2>
    <a:accent1>
      <a:srgbClr val="9DCE6E"/>
    </a:accent1>
    <a:accent2>
      <a:srgbClr val="4FC6DF"/>
    </a:accent2>
    <a:accent3>
      <a:srgbClr val="084862"/>
    </a:accent3>
    <a:accent4>
      <a:srgbClr val="EFB251"/>
    </a:accent4>
    <a:accent5>
      <a:srgbClr val="EF755F"/>
    </a:accent5>
    <a:accent6>
      <a:srgbClr val="ED515C"/>
    </a:accent6>
    <a:hlink>
      <a:srgbClr val="8F8F8F"/>
    </a:hlink>
    <a:folHlink>
      <a:srgbClr val="A5A5A5"/>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5.xml><?xml version="1.0" encoding="utf-8"?>
<a:themeOverride xmlns:a="http://schemas.openxmlformats.org/drawingml/2006/main">
  <a:clrScheme name="MHCC">
    <a:dk1>
      <a:sysClr val="windowText" lastClr="000000"/>
    </a:dk1>
    <a:lt1>
      <a:sysClr val="window" lastClr="FFFFFF"/>
    </a:lt1>
    <a:dk2>
      <a:srgbClr val="212121"/>
    </a:dk2>
    <a:lt2>
      <a:srgbClr val="636363"/>
    </a:lt2>
    <a:accent1>
      <a:srgbClr val="9DCE6E"/>
    </a:accent1>
    <a:accent2>
      <a:srgbClr val="4FC6DF"/>
    </a:accent2>
    <a:accent3>
      <a:srgbClr val="084862"/>
    </a:accent3>
    <a:accent4>
      <a:srgbClr val="EFB251"/>
    </a:accent4>
    <a:accent5>
      <a:srgbClr val="EF755F"/>
    </a:accent5>
    <a:accent6>
      <a:srgbClr val="ED515C"/>
    </a:accent6>
    <a:hlink>
      <a:srgbClr val="8F8F8F"/>
    </a:hlink>
    <a:folHlink>
      <a:srgbClr val="A5A5A5"/>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6.xml><?xml version="1.0" encoding="utf-8"?>
<a:themeOverride xmlns:a="http://schemas.openxmlformats.org/drawingml/2006/main">
  <a:clrScheme name="MHCC">
    <a:dk1>
      <a:sysClr val="windowText" lastClr="000000"/>
    </a:dk1>
    <a:lt1>
      <a:sysClr val="window" lastClr="FFFFFF"/>
    </a:lt1>
    <a:dk2>
      <a:srgbClr val="212121"/>
    </a:dk2>
    <a:lt2>
      <a:srgbClr val="636363"/>
    </a:lt2>
    <a:accent1>
      <a:srgbClr val="9DCE6E"/>
    </a:accent1>
    <a:accent2>
      <a:srgbClr val="4FC6DF"/>
    </a:accent2>
    <a:accent3>
      <a:srgbClr val="084862"/>
    </a:accent3>
    <a:accent4>
      <a:srgbClr val="EFB251"/>
    </a:accent4>
    <a:accent5>
      <a:srgbClr val="EF755F"/>
    </a:accent5>
    <a:accent6>
      <a:srgbClr val="ED515C"/>
    </a:accent6>
    <a:hlink>
      <a:srgbClr val="8F8F8F"/>
    </a:hlink>
    <a:folHlink>
      <a:srgbClr val="A5A5A5"/>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7.xml><?xml version="1.0" encoding="utf-8"?>
<a:themeOverride xmlns:a="http://schemas.openxmlformats.org/drawingml/2006/main">
  <a:clrScheme name="MHCC">
    <a:dk1>
      <a:sysClr val="windowText" lastClr="000000"/>
    </a:dk1>
    <a:lt1>
      <a:sysClr val="window" lastClr="FFFFFF"/>
    </a:lt1>
    <a:dk2>
      <a:srgbClr val="212121"/>
    </a:dk2>
    <a:lt2>
      <a:srgbClr val="636363"/>
    </a:lt2>
    <a:accent1>
      <a:srgbClr val="9DCE6E"/>
    </a:accent1>
    <a:accent2>
      <a:srgbClr val="4FC6DF"/>
    </a:accent2>
    <a:accent3>
      <a:srgbClr val="084862"/>
    </a:accent3>
    <a:accent4>
      <a:srgbClr val="EFB251"/>
    </a:accent4>
    <a:accent5>
      <a:srgbClr val="EF755F"/>
    </a:accent5>
    <a:accent6>
      <a:srgbClr val="ED515C"/>
    </a:accent6>
    <a:hlink>
      <a:srgbClr val="8F8F8F"/>
    </a:hlink>
    <a:folHlink>
      <a:srgbClr val="A5A5A5"/>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8.xml><?xml version="1.0" encoding="utf-8"?>
<a:themeOverride xmlns:a="http://schemas.openxmlformats.org/drawingml/2006/main">
  <a:clrScheme name="MHCC">
    <a:dk1>
      <a:sysClr val="windowText" lastClr="000000"/>
    </a:dk1>
    <a:lt1>
      <a:sysClr val="window" lastClr="FFFFFF"/>
    </a:lt1>
    <a:dk2>
      <a:srgbClr val="212121"/>
    </a:dk2>
    <a:lt2>
      <a:srgbClr val="636363"/>
    </a:lt2>
    <a:accent1>
      <a:srgbClr val="9DCE6E"/>
    </a:accent1>
    <a:accent2>
      <a:srgbClr val="4FC6DF"/>
    </a:accent2>
    <a:accent3>
      <a:srgbClr val="084862"/>
    </a:accent3>
    <a:accent4>
      <a:srgbClr val="EFB251"/>
    </a:accent4>
    <a:accent5>
      <a:srgbClr val="EF755F"/>
    </a:accent5>
    <a:accent6>
      <a:srgbClr val="ED515C"/>
    </a:accent6>
    <a:hlink>
      <a:srgbClr val="8F8F8F"/>
    </a:hlink>
    <a:folHlink>
      <a:srgbClr val="A5A5A5"/>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12ADC919191E504692633F5F5CCA8916" ma:contentTypeVersion="11" ma:contentTypeDescription="Create a new document." ma:contentTypeScope="" ma:versionID="dbb91ea34ea862fd466b88413794a509">
  <xsd:schema xmlns:xsd="http://www.w3.org/2001/XMLSchema" xmlns:xs="http://www.w3.org/2001/XMLSchema" xmlns:p="http://schemas.microsoft.com/office/2006/metadata/properties" xmlns:ns3="346a98b2-8cb5-4b00-9f7c-6f20646cf270" xmlns:ns4="1003d65e-de0c-4738-9985-419c46fd36e2" targetNamespace="http://schemas.microsoft.com/office/2006/metadata/properties" ma:root="true" ma:fieldsID="4be06c204e5985d25c1c1608fec25971" ns3:_="" ns4:_="">
    <xsd:import namespace="346a98b2-8cb5-4b00-9f7c-6f20646cf270"/>
    <xsd:import namespace="1003d65e-de0c-4738-9985-419c46fd36e2"/>
    <xsd:element name="properties">
      <xsd:complexType>
        <xsd:sequence>
          <xsd:element name="documentManagement">
            <xsd:complexType>
              <xsd:all>
                <xsd:element ref="ns3:SharedWithUsers" minOccurs="0"/>
                <xsd:element ref="ns3:SharedWithDetails" minOccurs="0"/>
                <xsd:element ref="ns3:SharingHintHash" minOccurs="0"/>
                <xsd:element ref="ns4:MediaServiceMetadata" minOccurs="0"/>
                <xsd:element ref="ns4:MediaServiceFastMetadata" minOccurs="0"/>
                <xsd:element ref="ns4:MediaServiceAutoTags" minOccurs="0"/>
                <xsd:element ref="ns4:MediaServiceOCR" minOccurs="0"/>
                <xsd:element ref="ns4:MediaServiceGenerationTime" minOccurs="0"/>
                <xsd:element ref="ns4:MediaServiceEventHashCode" minOccurs="0"/>
                <xsd:element ref="ns4:MediaServiceAutoKeyPoints" minOccurs="0"/>
                <xsd:element ref="ns4:MediaServiceKeyPoint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46a98b2-8cb5-4b00-9f7c-6f20646cf270"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element name="SharingHintHash" ma:index="10" nillable="true" ma:displayName="Sharing Hint Hash" ma:hidden="true" ma:internalName="SharingHintHash"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1003d65e-de0c-4738-9985-419c46fd36e2" elementFormDefault="qualified">
    <xsd:import namespace="http://schemas.microsoft.com/office/2006/documentManagement/types"/>
    <xsd:import namespace="http://schemas.microsoft.com/office/infopath/2007/PartnerControls"/>
    <xsd:element name="MediaServiceMetadata" ma:index="11" nillable="true" ma:displayName="MediaServiceMetadata" ma:hidden="true" ma:internalName="MediaServiceMetadata" ma:readOnly="true">
      <xsd:simpleType>
        <xsd:restriction base="dms:Note"/>
      </xsd:simpleType>
    </xsd:element>
    <xsd:element name="MediaServiceFastMetadata" ma:index="12" nillable="true" ma:displayName="MediaServiceFastMetadata" ma:hidden="true" ma:internalName="MediaServiceFastMetadata" ma:readOnly="true">
      <xsd:simpleType>
        <xsd:restriction base="dms:Note"/>
      </xsd:simpleType>
    </xsd:element>
    <xsd:element name="MediaServiceAutoTags" ma:index="13" nillable="true" ma:displayName="Tags" ma:internalName="MediaServiceAutoTags" ma:readOnly="true">
      <xsd:simpleType>
        <xsd:restriction base="dms:Text"/>
      </xsd:simpleType>
    </xsd:element>
    <xsd:element name="MediaServiceOCR" ma:index="14" nillable="true" ma:displayName="Extracted Text" ma:internalName="MediaServiceOCR" ma:readOnly="true">
      <xsd:simpleType>
        <xsd:restriction base="dms:Note">
          <xsd:maxLength value="255"/>
        </xsd:restriction>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AutoKeyPoints" ma:index="17" nillable="true" ma:displayName="MediaServiceAutoKeyPoints" ma:hidden="true" ma:internalName="MediaServiceAutoKeyPoints" ma:readOnly="true">
      <xsd:simpleType>
        <xsd:restriction base="dms:Note"/>
      </xsd:simpleType>
    </xsd:element>
    <xsd:element name="MediaServiceKeyPoints" ma:index="18" nillable="true" ma:displayName="KeyPoints" ma:internalName="MediaServiceKeyPoint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8E5AA8DE-971E-460E-9ACA-8E519CBA998F}">
  <ds:schemaRefs>
    <ds:schemaRef ds:uri="http://schemas.microsoft.com/office/infopath/2007/PartnerControls"/>
    <ds:schemaRef ds:uri="http://purl.org/dc/elements/1.1/"/>
    <ds:schemaRef ds:uri="http://purl.org/dc/terms/"/>
    <ds:schemaRef ds:uri="http://schemas.microsoft.com/office/2006/documentManagement/types"/>
    <ds:schemaRef ds:uri="http://purl.org/dc/dcmitype/"/>
    <ds:schemaRef ds:uri="http://schemas.openxmlformats.org/package/2006/metadata/core-properties"/>
    <ds:schemaRef ds:uri="http://www.w3.org/XML/1998/namespace"/>
    <ds:schemaRef ds:uri="346a98b2-8cb5-4b00-9f7c-6f20646cf270"/>
    <ds:schemaRef ds:uri="1003d65e-de0c-4738-9985-419c46fd36e2"/>
    <ds:schemaRef ds:uri="http://schemas.microsoft.com/office/2006/metadata/properties"/>
  </ds:schemaRefs>
</ds:datastoreItem>
</file>

<file path=customXml/itemProps2.xml><?xml version="1.0" encoding="utf-8"?>
<ds:datastoreItem xmlns:ds="http://schemas.openxmlformats.org/officeDocument/2006/customXml" ds:itemID="{31B6C54B-07E6-4A93-A4D2-E69F3B484EC6}">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346a98b2-8cb5-4b00-9f7c-6f20646cf270"/>
    <ds:schemaRef ds:uri="1003d65e-de0c-4738-9985-419c46fd36e2"/>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C839047D-D7CE-4A5F-A8AB-DA13877DBD0F}">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TotalTime>17897</TotalTime>
  <Words>1610</Words>
  <Application>Microsoft Office PowerPoint</Application>
  <PresentationFormat>Widescreen</PresentationFormat>
  <Paragraphs>195</Paragraphs>
  <Slides>16</Slides>
  <Notes>2</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16</vt:i4>
      </vt:variant>
    </vt:vector>
  </HeadingPairs>
  <TitlesOfParts>
    <vt:vector size="24" baseType="lpstr">
      <vt:lpstr>Arial</vt:lpstr>
      <vt:lpstr>Arial Black</vt:lpstr>
      <vt:lpstr>Arial Nova Light</vt:lpstr>
      <vt:lpstr>Arial Rounded MT Bold</vt:lpstr>
      <vt:lpstr>Calibri</vt:lpstr>
      <vt:lpstr>Courier New</vt:lpstr>
      <vt:lpstr>Franklin Gothic Book</vt:lpstr>
      <vt:lpstr>Office Theme</vt:lpstr>
      <vt:lpstr>Summary of service provider complaint report: Goulburn Valley Health</vt:lpstr>
      <vt:lpstr>PowerPoint Presentation</vt:lpstr>
      <vt:lpstr>The role of the MHCC</vt:lpstr>
      <vt:lpstr>PowerPoint Presentation</vt:lpstr>
      <vt:lpstr>PowerPoint Presentation</vt:lpstr>
      <vt:lpstr>PowerPoint Presentation</vt:lpstr>
      <vt:lpstr>PowerPoint Presentation</vt:lpstr>
      <vt:lpstr>PowerPoint Presentation</vt:lpstr>
      <vt:lpstr>The MHCC uses three levels of issue categories to classify complaints.</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Service provider  complaint report: Melbourne Health</dc:title>
  <dc:creator>Mizaan Ahmad</dc:creator>
  <cp:lastModifiedBy>Isabel Anton (MHCC)</cp:lastModifiedBy>
  <cp:revision>22</cp:revision>
  <dcterms:created xsi:type="dcterms:W3CDTF">2021-01-20T23:56:26Z</dcterms:created>
  <dcterms:modified xsi:type="dcterms:W3CDTF">2022-04-11T03:20:01Z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0x01010012ADC919191E504692633F5F5CCA8916</vt:lpwstr>
  </property>
  <property fmtid="{D5CDD505-2E9C-101B-9397-08002B2CF9AE}" pid="3" name="MSIP_Label_43e64453-338c-4f93-8a4d-0039a0a41f2a_Enabled">
    <vt:lpwstr>true</vt:lpwstr>
  </property>
  <property fmtid="{D5CDD505-2E9C-101B-9397-08002B2CF9AE}" pid="4" name="MSIP_Label_43e64453-338c-4f93-8a4d-0039a0a41f2a_SetDate">
    <vt:lpwstr>2022-04-11T03:20:01Z</vt:lpwstr>
  </property>
  <property fmtid="{D5CDD505-2E9C-101B-9397-08002B2CF9AE}" pid="5" name="MSIP_Label_43e64453-338c-4f93-8a4d-0039a0a41f2a_Method">
    <vt:lpwstr>Privileged</vt:lpwstr>
  </property>
  <property fmtid="{D5CDD505-2E9C-101B-9397-08002B2CF9AE}" pid="6" name="MSIP_Label_43e64453-338c-4f93-8a4d-0039a0a41f2a_Name">
    <vt:lpwstr>43e64453-338c-4f93-8a4d-0039a0a41f2a</vt:lpwstr>
  </property>
  <property fmtid="{D5CDD505-2E9C-101B-9397-08002B2CF9AE}" pid="7" name="MSIP_Label_43e64453-338c-4f93-8a4d-0039a0a41f2a_SiteId">
    <vt:lpwstr>c0e0601f-0fac-449c-9c88-a104c4eb9f28</vt:lpwstr>
  </property>
  <property fmtid="{D5CDD505-2E9C-101B-9397-08002B2CF9AE}" pid="8" name="MSIP_Label_43e64453-338c-4f93-8a4d-0039a0a41f2a_ActionId">
    <vt:lpwstr>176515e3-02da-49a3-8fa4-6cd1b5a19d5c</vt:lpwstr>
  </property>
  <property fmtid="{D5CDD505-2E9C-101B-9397-08002B2CF9AE}" pid="9" name="MSIP_Label_43e64453-338c-4f93-8a4d-0039a0a41f2a_ContentBits">
    <vt:lpwstr>2</vt:lpwstr>
  </property>
</Properties>
</file>