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9D577E-963A-4C63-A882-B46CA74C7612}" v="206" dt="2021-05-30T16:25:05.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BFB56EC1-889A-4F23-9F5C-A8DCBFCDBF35}"/>
    <pc:docChg chg="modSld">
      <pc:chgData name="Mizaan Ahmad" userId="1c5dd9f373d485ac" providerId="LiveId" clId="{BFB56EC1-889A-4F23-9F5C-A8DCBFCDBF35}" dt="2021-05-31T02:55:10.823" v="14" actId="20577"/>
      <pc:docMkLst>
        <pc:docMk/>
      </pc:docMkLst>
      <pc:sldChg chg="modSp mod">
        <pc:chgData name="Mizaan Ahmad" userId="1c5dd9f373d485ac" providerId="LiveId" clId="{BFB56EC1-889A-4F23-9F5C-A8DCBFCDBF35}" dt="2021-05-31T02:55:10.823" v="14" actId="20577"/>
        <pc:sldMkLst>
          <pc:docMk/>
          <pc:sldMk cId="2491112856" sldId="280"/>
        </pc:sldMkLst>
        <pc:spChg chg="mod">
          <ac:chgData name="Mizaan Ahmad" userId="1c5dd9f373d485ac" providerId="LiveId" clId="{BFB56EC1-889A-4F23-9F5C-A8DCBFCDBF35}" dt="2021-05-31T02:54:40.041" v="1"/>
          <ac:spMkLst>
            <pc:docMk/>
            <pc:sldMk cId="2491112856" sldId="280"/>
            <ac:spMk id="6" creationId="{4ADAE8C7-EE46-4C64-90DC-523225301A72}"/>
          </ac:spMkLst>
        </pc:spChg>
        <pc:spChg chg="mod">
          <ac:chgData name="Mizaan Ahmad" userId="1c5dd9f373d485ac" providerId="LiveId" clId="{BFB56EC1-889A-4F23-9F5C-A8DCBFCDBF35}" dt="2021-05-31T02:55:10.823" v="14" actId="20577"/>
          <ac:spMkLst>
            <pc:docMk/>
            <pc:sldMk cId="2491112856" sldId="280"/>
            <ac:spMk id="8" creationId="{37275FC9-DCC8-4EE7-9F89-C054BC939FBA}"/>
          </ac:spMkLst>
        </pc:spChg>
      </pc:sldChg>
      <pc:sldChg chg="modSp mod">
        <pc:chgData name="Mizaan Ahmad" userId="1c5dd9f373d485ac" providerId="LiveId" clId="{BFB56EC1-889A-4F23-9F5C-A8DCBFCDBF35}" dt="2021-05-31T02:54:57.714" v="2"/>
        <pc:sldMkLst>
          <pc:docMk/>
          <pc:sldMk cId="3783533735" sldId="285"/>
        </pc:sldMkLst>
        <pc:spChg chg="mod">
          <ac:chgData name="Mizaan Ahmad" userId="1c5dd9f373d485ac" providerId="LiveId" clId="{BFB56EC1-889A-4F23-9F5C-A8DCBFCDBF35}" dt="2021-05-31T02:54:57.714" v="2"/>
          <ac:spMkLst>
            <pc:docMk/>
            <pc:sldMk cId="3783533735" sldId="285"/>
            <ac:spMk id="6" creationId="{AF80A39C-E3D8-480C-B336-1075A5AA03DA}"/>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30T18:44:57.181" v="276" actId="6549"/>
      <pc:docMkLst>
        <pc:docMk/>
      </pc:docMkLst>
      <pc:sldChg chg="modSp mod">
        <pc:chgData name="Mizaan Ahmad" userId="1c5dd9f373d485ac" providerId="LiveId" clId="{429D577E-963A-4C63-A882-B46CA74C7612}" dt="2021-05-30T17:59:39.484" v="267"/>
        <pc:sldMkLst>
          <pc:docMk/>
          <pc:sldMk cId="2468528989" sldId="261"/>
        </pc:sldMkLst>
        <pc:spChg chg="mod">
          <ac:chgData name="Mizaan Ahmad" userId="1c5dd9f373d485ac" providerId="LiveId" clId="{429D577E-963A-4C63-A882-B46CA74C7612}" dt="2021-05-30T17:59:39.484" v="267"/>
          <ac:spMkLst>
            <pc:docMk/>
            <pc:sldMk cId="2468528989" sldId="261"/>
            <ac:spMk id="98" creationId="{5A1D96C0-F43A-4ADF-9134-72B1D1BA0AC5}"/>
          </ac:spMkLst>
        </pc:spChg>
      </pc:sldChg>
      <pc:sldChg chg="modSp mod">
        <pc:chgData name="Mizaan Ahmad" userId="1c5dd9f373d485ac" providerId="LiveId" clId="{429D577E-963A-4C63-A882-B46CA74C7612}" dt="2021-05-30T16:22:05.369" v="156"/>
        <pc:sldMkLst>
          <pc:docMk/>
          <pc:sldMk cId="1080916225" sldId="262"/>
        </pc:sldMkLst>
        <pc:spChg chg="mod">
          <ac:chgData name="Mizaan Ahmad" userId="1c5dd9f373d485ac" providerId="LiveId" clId="{429D577E-963A-4C63-A882-B46CA74C7612}" dt="2021-05-30T16:22:05.369" v="156"/>
          <ac:spMkLst>
            <pc:docMk/>
            <pc:sldMk cId="1080916225" sldId="262"/>
            <ac:spMk id="162" creationId="{BE44FBF2-A33C-4A25-A70A-F999F9D86D64}"/>
          </ac:spMkLst>
        </pc:spChg>
      </pc:sldChg>
      <pc:sldChg chg="modSp mod">
        <pc:chgData name="Mizaan Ahmad" userId="1c5dd9f373d485ac" providerId="LiveId" clId="{429D577E-963A-4C63-A882-B46CA74C7612}" dt="2021-05-30T17:29:19.477" v="192" actId="20577"/>
        <pc:sldMkLst>
          <pc:docMk/>
          <pc:sldMk cId="1708563974" sldId="263"/>
        </pc:sldMkLst>
        <pc:spChg chg="mod">
          <ac:chgData name="Mizaan Ahmad" userId="1c5dd9f373d485ac" providerId="LiveId" clId="{429D577E-963A-4C63-A882-B46CA74C7612}" dt="2021-05-30T17:29:19.477" v="192" actId="20577"/>
          <ac:spMkLst>
            <pc:docMk/>
            <pc:sldMk cId="1708563974" sldId="263"/>
            <ac:spMk id="42" creationId="{12FCE8F7-4DC7-417F-A76F-D25E22BC09AC}"/>
          </ac:spMkLst>
        </pc:spChg>
      </pc:sldChg>
      <pc:sldChg chg="modSp mod">
        <pc:chgData name="Mizaan Ahmad" userId="1c5dd9f373d485ac" providerId="LiveId" clId="{429D577E-963A-4C63-A882-B46CA74C7612}" dt="2021-05-30T16:24:31.456" v="177"/>
        <pc:sldMkLst>
          <pc:docMk/>
          <pc:sldMk cId="2491112856" sldId="280"/>
        </pc:sldMkLst>
        <pc:spChg chg="mod">
          <ac:chgData name="Mizaan Ahmad" userId="1c5dd9f373d485ac" providerId="LiveId" clId="{429D577E-963A-4C63-A882-B46CA74C7612}" dt="2021-05-28T04:55:30.645" v="150" actId="6549"/>
          <ac:spMkLst>
            <pc:docMk/>
            <pc:sldMk cId="2491112856" sldId="280"/>
            <ac:spMk id="6" creationId="{4ADAE8C7-EE46-4C64-90DC-523225301A72}"/>
          </ac:spMkLst>
        </pc:spChg>
        <pc:spChg chg="mod">
          <ac:chgData name="Mizaan Ahmad" userId="1c5dd9f373d485ac" providerId="LiveId" clId="{429D577E-963A-4C63-A882-B46CA74C7612}" dt="2021-05-30T16:24:31.456" v="177"/>
          <ac:spMkLst>
            <pc:docMk/>
            <pc:sldMk cId="2491112856" sldId="280"/>
            <ac:spMk id="8" creationId="{37275FC9-DCC8-4EE7-9F89-C054BC939FBA}"/>
          </ac:spMkLst>
        </pc:spChg>
        <pc:graphicFrameChg chg="mod">
          <ac:chgData name="Mizaan Ahmad" userId="1c5dd9f373d485ac" providerId="LiveId" clId="{429D577E-963A-4C63-A882-B46CA74C7612}" dt="2021-05-30T16:23:46.449" v="174"/>
          <ac:graphicFrameMkLst>
            <pc:docMk/>
            <pc:sldMk cId="2491112856" sldId="280"/>
            <ac:graphicFrameMk id="5" creationId="{0EB672B1-5887-4511-8FFC-B1514DBA91BA}"/>
          </ac:graphicFrameMkLst>
        </pc:graphicFrame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sldChg chg="modSp mod">
        <pc:chgData name="Mizaan Ahmad" userId="1c5dd9f373d485ac" providerId="LiveId" clId="{429D577E-963A-4C63-A882-B46CA74C7612}" dt="2021-05-30T18:22:07.763" v="274" actId="20577"/>
        <pc:sldMkLst>
          <pc:docMk/>
          <pc:sldMk cId="908867797" sldId="283"/>
        </pc:sldMkLst>
        <pc:spChg chg="mod">
          <ac:chgData name="Mizaan Ahmad" userId="1c5dd9f373d485ac" providerId="LiveId" clId="{429D577E-963A-4C63-A882-B46CA74C7612}" dt="2021-05-30T18:22:07.763" v="274" actId="20577"/>
          <ac:spMkLst>
            <pc:docMk/>
            <pc:sldMk cId="908867797" sldId="283"/>
            <ac:spMk id="156" creationId="{DD2CACB0-98A4-471A-9DEE-A4A2CC4EFE99}"/>
          </ac:spMkLst>
        </pc:spChg>
      </pc:sldChg>
      <pc:sldChg chg="modSp mod">
        <pc:chgData name="Mizaan Ahmad" userId="1c5dd9f373d485ac" providerId="LiveId" clId="{429D577E-963A-4C63-A882-B46CA74C7612}" dt="2021-05-30T17:45:38.444" v="226" actId="20577"/>
        <pc:sldMkLst>
          <pc:docMk/>
          <pc:sldMk cId="1414545796" sldId="284"/>
        </pc:sldMkLst>
        <pc:spChg chg="mod">
          <ac:chgData name="Mizaan Ahmad" userId="1c5dd9f373d485ac" providerId="LiveId" clId="{429D577E-963A-4C63-A882-B46CA74C7612}" dt="2021-05-30T17:45:38.444" v="226" actId="20577"/>
          <ac:spMkLst>
            <pc:docMk/>
            <pc:sldMk cId="1414545796" sldId="284"/>
            <ac:spMk id="388" creationId="{E4D10574-58A5-4FB2-B7A4-09D7B877DA6D}"/>
          </ac:spMkLst>
        </pc:spChg>
      </pc:sldChg>
      <pc:sldChg chg="modSp mod">
        <pc:chgData name="Mizaan Ahmad" userId="1c5dd9f373d485ac" providerId="LiveId" clId="{429D577E-963A-4C63-A882-B46CA74C7612}" dt="2021-05-30T18:44:57.181" v="276" actId="6549"/>
        <pc:sldMkLst>
          <pc:docMk/>
          <pc:sldMk cId="3783533735" sldId="285"/>
        </pc:sldMkLst>
        <pc:spChg chg="mod">
          <ac:chgData name="Mizaan Ahmad" userId="1c5dd9f373d485ac" providerId="LiveId" clId="{429D577E-963A-4C63-A882-B46CA74C7612}" dt="2021-05-30T16:22:15.140" v="157"/>
          <ac:spMkLst>
            <pc:docMk/>
            <pc:sldMk cId="3783533735" sldId="285"/>
            <ac:spMk id="6" creationId="{AF80A39C-E3D8-480C-B336-1075A5AA03DA}"/>
          </ac:spMkLst>
        </pc:spChg>
        <pc:spChg chg="mod">
          <ac:chgData name="Mizaan Ahmad" userId="1c5dd9f373d485ac" providerId="LiveId" clId="{429D577E-963A-4C63-A882-B46CA74C7612}" dt="2021-05-28T04:54:50.674" v="145" actId="20577"/>
          <ac:spMkLst>
            <pc:docMk/>
            <pc:sldMk cId="3783533735" sldId="285"/>
            <ac:spMk id="8" creationId="{602728D8-0F47-4841-870A-A5046F655BE1}"/>
          </ac:spMkLst>
        </pc:spChg>
        <pc:spChg chg="mod">
          <ac:chgData name="Mizaan Ahmad" userId="1c5dd9f373d485ac" providerId="LiveId" clId="{429D577E-963A-4C63-A882-B46CA74C7612}" dt="2021-05-30T18:44:57.181" v="276" actId="6549"/>
          <ac:spMkLst>
            <pc:docMk/>
            <pc:sldMk cId="3783533735" sldId="285"/>
            <ac:spMk id="47" creationId="{7FDF7E63-7C77-46DB-AEC3-E85B8E34E603}"/>
          </ac:spMkLst>
        </pc:spChg>
        <pc:spChg chg="mod">
          <ac:chgData name="Mizaan Ahmad" userId="1c5dd9f373d485ac" providerId="LiveId" clId="{429D577E-963A-4C63-A882-B46CA74C7612}" dt="2021-05-30T16:24:35.491" v="179" actId="313"/>
          <ac:spMkLst>
            <pc:docMk/>
            <pc:sldMk cId="3783533735" sldId="285"/>
            <ac:spMk id="48" creationId="{41C2AB24-194D-4981-922B-E9B156A98E9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onash%20Healt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onash%20Healt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onash%20Healt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onash%20Healt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172</c:v>
                </c:pt>
                <c:pt idx="1">
                  <c:v>197</c:v>
                </c:pt>
                <c:pt idx="2">
                  <c:v>194</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Monash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250</c:v>
                </c:pt>
                <c:pt idx="1">
                  <c:v>312</c:v>
                </c:pt>
                <c:pt idx="2">
                  <c:v>264</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majorUnit val="100"/>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c:v>
                </c:pt>
                <c:pt idx="1">
                  <c:v>0.09</c:v>
                </c:pt>
                <c:pt idx="2">
                  <c:v>0.09</c:v>
                </c:pt>
                <c:pt idx="3">
                  <c:v>0.09</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7.0000000000000007E-2</c:v>
                </c:pt>
                <c:pt idx="3">
                  <c:v>7.0000000000000007E-2</c:v>
                </c:pt>
                <c:pt idx="4">
                  <c:v>0.05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0.18</c:v>
                </c:pt>
                <c:pt idx="1">
                  <c:v>0.16</c:v>
                </c:pt>
                <c:pt idx="2">
                  <c:v>0.13</c:v>
                </c:pt>
                <c:pt idx="3">
                  <c:v>0.12</c:v>
                </c:pt>
                <c:pt idx="4">
                  <c:v>0.12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0.19</c:v>
                </c:pt>
                <c:pt idx="1">
                  <c:v>0.13</c:v>
                </c:pt>
                <c:pt idx="2">
                  <c:v>0.12</c:v>
                </c:pt>
                <c:pt idx="3">
                  <c:v>0.12</c:v>
                </c:pt>
                <c:pt idx="4">
                  <c:v>0.11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0.83</c:v>
                </c:pt>
                <c:pt idx="1">
                  <c:v>0.72</c:v>
                </c:pt>
                <c:pt idx="2">
                  <c:v>0.56999999999999995</c:v>
                </c:pt>
                <c:pt idx="3">
                  <c:v>0.17</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Monash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0.04</c:v>
                </c:pt>
                <c:pt idx="2">
                  <c:v>4.4999999999999997E-3</c:v>
                </c:pt>
                <c:pt idx="3">
                  <c:v>4.4999999999999997E-3</c:v>
                </c:pt>
                <c:pt idx="4">
                  <c:v>0.96</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4988610258853729"/>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Improved communication</c:v>
                </c:pt>
                <c:pt idx="2">
                  <c:v>Review/change to consumer care</c:v>
                </c:pt>
                <c:pt idx="3">
                  <c:v>Changes in policy, practice or training</c:v>
                </c:pt>
                <c:pt idx="4">
                  <c:v>Meeting or reviews arranged</c:v>
                </c:pt>
                <c:pt idx="5">
                  <c:v>Safety/risk issue addressed</c:v>
                </c:pt>
              </c:strCache>
            </c:strRef>
          </c:cat>
          <c:val>
            <c:numRef>
              <c:f>Actions!$B$1:$B$6</c:f>
              <c:numCache>
                <c:formatCode>0%</c:formatCode>
                <c:ptCount val="6"/>
                <c:pt idx="0">
                  <c:v>0.7</c:v>
                </c:pt>
                <c:pt idx="1">
                  <c:v>0.33</c:v>
                </c:pt>
                <c:pt idx="2">
                  <c:v>0.23</c:v>
                </c:pt>
                <c:pt idx="3">
                  <c:v>0.15</c:v>
                </c:pt>
                <c:pt idx="4">
                  <c:v>0.08</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Monash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Health</c:v>
                </c:pt>
              </c:strCache>
            </c:strRef>
          </c:cat>
          <c:val>
            <c:numRef>
              <c:f>ComplaintMedians!$D$2:$D$4</c:f>
              <c:numCache>
                <c:formatCode>General</c:formatCode>
                <c:ptCount val="3"/>
                <c:pt idx="0">
                  <c:v>21</c:v>
                </c:pt>
                <c:pt idx="1">
                  <c:v>23</c:v>
                </c:pt>
                <c:pt idx="2">
                  <c:v>23</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Monash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146</c:v>
                </c:pt>
                <c:pt idx="1">
                  <c:v>44</c:v>
                </c:pt>
                <c:pt idx="2">
                  <c:v>4</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170</c:v>
                </c:pt>
                <c:pt idx="1">
                  <c:v>85</c:v>
                </c:pt>
                <c:pt idx="2">
                  <c:v>7</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0.75</c:v>
                </c:pt>
                <c:pt idx="1">
                  <c:v>0.4</c:v>
                </c:pt>
                <c:pt idx="2">
                  <c:v>0.31</c:v>
                </c:pt>
                <c:pt idx="3">
                  <c:v>0.33</c:v>
                </c:pt>
                <c:pt idx="4">
                  <c:v>0.14000000000000001</c:v>
                </c:pt>
                <c:pt idx="5">
                  <c:v>0.08</c:v>
                </c:pt>
                <c:pt idx="6">
                  <c:v>0.13</c:v>
                </c:pt>
                <c:pt idx="7">
                  <c:v>0.14000000000000001</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0.48</c:v>
                </c:pt>
                <c:pt idx="1">
                  <c:v>0.26</c:v>
                </c:pt>
                <c:pt idx="2">
                  <c:v>0.31</c:v>
                </c:pt>
                <c:pt idx="3">
                  <c:v>0.05</c:v>
                </c:pt>
                <c:pt idx="4">
                  <c:v>0.04</c:v>
                </c:pt>
                <c:pt idx="5">
                  <c:v>0.08</c:v>
                </c:pt>
                <c:pt idx="6">
                  <c:v>0.2</c:v>
                </c:pt>
                <c:pt idx="7">
                  <c:v>0.04</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7.0000000000000007E-2</c:v>
                </c:pt>
                <c:pt idx="1">
                  <c:v>0.16</c:v>
                </c:pt>
                <c:pt idx="2">
                  <c:v>0.52</c:v>
                </c:pt>
                <c:pt idx="3">
                  <c:v>0.16</c:v>
                </c:pt>
                <c:pt idx="4">
                  <c:v>0.73</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0.17</c:v>
                </c:pt>
                <c:pt idx="1">
                  <c:v>0.36</c:v>
                </c:pt>
                <c:pt idx="2">
                  <c:v>0.35</c:v>
                </c:pt>
                <c:pt idx="3">
                  <c:v>0.37</c:v>
                </c:pt>
                <c:pt idx="4">
                  <c:v>0.75</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0.05</c:v>
                </c:pt>
                <c:pt idx="1">
                  <c:v>0.18</c:v>
                </c:pt>
                <c:pt idx="2">
                  <c:v>0.44</c:v>
                </c:pt>
                <c:pt idx="3">
                  <c:v>0.08</c:v>
                </c:pt>
                <c:pt idx="4">
                  <c:v>0.55000000000000004</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0.04</c:v>
                </c:pt>
                <c:pt idx="1">
                  <c:v>0.39</c:v>
                </c:pt>
                <c:pt idx="2">
                  <c:v>0.16</c:v>
                </c:pt>
                <c:pt idx="3">
                  <c:v>0.04</c:v>
                </c:pt>
                <c:pt idx="4">
                  <c:v>0.44</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262DCCE5-B294-475F-9F27-96DCF5E9394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Monash</a:t>
            </a:r>
            <a:r>
              <a:rPr lang="en-AU" sz="4800" b="1" dirty="0">
                <a:solidFill>
                  <a:schemeClr val="bg1"/>
                </a:solidFill>
                <a:latin typeface="Arial Rounded MT Bold" panose="020F0704030504030204" pitchFamily="34" charset="0"/>
                <a:cs typeface="Arial" panose="020B0604020202020204" pitchFamily="34" charset="0"/>
              </a:rPr>
              <a:t>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(n=194)</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(n=264)</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717374478"/>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651440176"/>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892274154"/>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142841800"/>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573863"/>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Monash Health were broadly consistent the sector, with treatment, communication, conduct and behaviour and medication the most frequently raised issues.</a:t>
            </a:r>
          </a:p>
          <a:p>
            <a:pPr marL="342900" indent="-342900">
              <a:lnSpc>
                <a:spcPct val="110000"/>
              </a:lnSpc>
              <a:spcBef>
                <a:spcPts val="600"/>
              </a:spcBef>
              <a:spcAft>
                <a:spcPts val="600"/>
              </a:spcAft>
              <a:buFont typeface="Arial" panose="020B0604020202020204" pitchFamily="34" charset="0"/>
              <a:buChar char="•"/>
            </a:pPr>
            <a:r>
              <a:rPr lang="en-AU" dirty="0">
                <a:solidFill>
                  <a:schemeClr val="accent3"/>
                </a:solidFill>
                <a:latin typeface="Arial Nova Light" panose="020B0304020202020204" pitchFamily="34" charset="0"/>
                <a:cs typeface="Arial" panose="020B0604020202020204" pitchFamily="34" charset="0"/>
              </a:rPr>
              <a:t>Similarly, </a:t>
            </a:r>
            <a:r>
              <a:rPr lang="en-US" dirty="0">
                <a:solidFill>
                  <a:schemeClr val="accent3"/>
                </a:solidFill>
                <a:latin typeface="Arial Nova Light" panose="020B0304020202020204" pitchFamily="34" charset="0"/>
                <a:cs typeface="Arial" panose="020B0604020202020204" pitchFamily="34" charset="0"/>
              </a:rPr>
              <a:t>issues raised in complaints to Monash Health were broadly consistent with the sector, with complaints most often about treatment, conduct and behaviour, communication, and facilities.</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287456"/>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Consumers and family members/carers raised treatment issues in similar proportions in complaints to the MHCC about Monash Health, however family members/carers were more likely than consumers to raise the issue in complaints directly to Monash Health.</a:t>
            </a:r>
          </a:p>
          <a:p>
            <a:pPr marL="342900" indent="-342900" algn="l">
              <a:lnSpc>
                <a:spcPct val="110000"/>
              </a:lnSpc>
              <a:spcBef>
                <a:spcPts val="600"/>
              </a:spcBef>
              <a:spcAft>
                <a:spcPts val="600"/>
              </a:spcAft>
              <a:buFont typeface="Arial" panose="020B0604020202020204" pitchFamily="34" charset="0"/>
              <a:buChar char="•"/>
            </a:pPr>
            <a:r>
              <a:rPr lang="en-AU" sz="1600" dirty="0">
                <a:solidFill>
                  <a:schemeClr val="accent3"/>
                </a:solidFill>
                <a:latin typeface="Arial Nova Light" panose="020B0304020202020204" pitchFamily="34" charset="0"/>
                <a:cs typeface="Arial" panose="020B0604020202020204" pitchFamily="34" charset="0"/>
              </a:rPr>
              <a:t>Overall, consistent with the sector, </a:t>
            </a:r>
            <a:r>
              <a:rPr lang="en-US" sz="1600" dirty="0">
                <a:solidFill>
                  <a:schemeClr val="accent3"/>
                </a:solidFill>
                <a:latin typeface="Arial Nova Light" panose="020B0304020202020204" pitchFamily="34" charset="0"/>
                <a:cs typeface="Arial" panose="020B0604020202020204" pitchFamily="34" charset="0"/>
              </a:rPr>
              <a:t>consumers were more likely than family members/carers to raise issues about conduct and behaviour, while family members/carers were more likely to raise concerns about communication. </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Monash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2377021"/>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648397386"/>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(n=146)</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(n=44)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(n=170)</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(n=85)</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410321544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72494420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voluntary consumers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371263" cy="5524718"/>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and lack of care/attention were the most frequently occurring issues at Monash Health in complaints to the MHCC, consistent with the sector.</a:t>
            </a:r>
          </a:p>
          <a:p>
            <a:pPr>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also consistent with the sector.</a:t>
            </a:r>
            <a:endParaRPr lang="en-AU" sz="1600" dirty="0">
              <a:solidFill>
                <a:schemeClr val="accent3"/>
              </a:solidFill>
              <a:latin typeface="Arial Nova Light" panose="020B0304020202020204" pitchFamily="34" charset="0"/>
              <a:cs typeface="Arial" panose="020B0604020202020204" pitchFamily="34" charset="0"/>
            </a:endParaRPr>
          </a:p>
          <a:p>
            <a:pPr algn="l">
              <a:lnSpc>
                <a:spcPct val="110000"/>
              </a:lnSpc>
              <a:spcBef>
                <a:spcPts val="600"/>
              </a:spcBef>
              <a:spcAft>
                <a:spcPts val="600"/>
              </a:spcAft>
            </a:pP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1472862371"/>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484692235"/>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Monash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Monash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(n=194)</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(n=264)</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61927398"/>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accent3"/>
                </a:solidFill>
                <a:latin typeface="Arial Nova Light" panose="020B0304020202020204" pitchFamily="34" charset="0"/>
                <a:cs typeface="Arial" panose="020B0604020202020204" pitchFamily="34" charset="0"/>
              </a:rPr>
              <a:t>Closed complaints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Monash Health</a:t>
            </a:r>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8093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Monash Health in response to complaints made to the MHCC about Monash Health mirrored statewide trends, with most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Monash Health</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Monash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997561118"/>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Monash Health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Inadequate consideration of the views and preferences of compulsory patients and lack of care/attention were the most frequently occurring issues at Monash Health in complaints to the MHCC, consistent with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 issue raised directly with the service was about rudeness, lack of respect or discourtesy, also consistent with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Monash Health.</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Monash Health, despite this being requested by the MHCC. Recording and reporting on outcomes will enable better comparison with statewide data, and better highlight the effectiveness of Monash Health’s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have been stable for Monash Health over the last three years.</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Monash Health rose slightly in 2018-19, before decreasing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Monash Health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194</a:t>
            </a:r>
          </a:p>
          <a:p>
            <a:pPr>
              <a:lnSpc>
                <a:spcPct val="80000"/>
              </a:lnSpc>
            </a:pPr>
            <a:r>
              <a:rPr lang="en-AU" sz="1600" dirty="0">
                <a:solidFill>
                  <a:srgbClr val="052A39"/>
                </a:solidFill>
                <a:latin typeface="Arial Nova Light" panose="020B0304020202020204" pitchFamily="34" charset="0"/>
              </a:rPr>
              <a:t>Complaints to MHCC about Monash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264</a:t>
            </a:r>
          </a:p>
          <a:p>
            <a:pPr>
              <a:lnSpc>
                <a:spcPct val="80000"/>
              </a:lnSpc>
            </a:pPr>
            <a:r>
              <a:rPr lang="en-AU" sz="1600" dirty="0">
                <a:solidFill>
                  <a:srgbClr val="052A39"/>
                </a:solidFill>
                <a:latin typeface="Arial Nova Light" panose="020B0304020202020204" pitchFamily="34" charset="0"/>
              </a:rPr>
              <a:t>Complaints to Monash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1741107465"/>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Monash Health received higher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Monash Health also received higher rates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(n=194)</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Monash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(n=264)</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560609267"/>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Monash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Monash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Monash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Monash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Monash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Monash Health was broadly consistent with the sector, with consumers making most complaints.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the proportion of different groups making direct complaints to Monash Health was consistent with the sector, with consumers making more complaints than family members/carers.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4182451516"/>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8E5AA8DE-971E-460E-9ACA-8E519CBA998F}">
  <ds:schemaRefs>
    <ds:schemaRef ds:uri="http://schemas.microsoft.com/office/infopath/2007/PartnerControls"/>
    <ds:schemaRef ds:uri="http://schemas.microsoft.com/office/2006/metadata/properties"/>
    <ds:schemaRef ds:uri="346a98b2-8cb5-4b00-9f7c-6f20646cf270"/>
    <ds:schemaRef ds:uri="http://schemas.microsoft.com/office/2006/documentManagement/types"/>
    <ds:schemaRef ds:uri="http://purl.org/dc/elements/1.1/"/>
    <ds:schemaRef ds:uri="1003d65e-de0c-4738-9985-419c46fd36e2"/>
    <ds:schemaRef ds:uri="http://www.w3.org/XML/1998/namespace"/>
    <ds:schemaRef ds:uri="http://purl.org/dc/term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17528</TotalTime>
  <Words>1515</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Monash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2022-04-11T03:22:32Z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0fe3c916-d641-49f6-9c6e-8bad9f4c16dc</vt:lpwstr>
  </property>
  <property fmtid="{D5CDD505-2E9C-101B-9397-08002B2CF9AE}" pid="9" name="MSIP_Label_43e64453-338c-4f93-8a4d-0039a0a41f2a_ContentBits">
    <vt:lpwstr>2</vt:lpwstr>
  </property>
</Properties>
</file>